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79" r:id="rId5"/>
    <p:sldId id="278" r:id="rId6"/>
    <p:sldId id="259" r:id="rId7"/>
    <p:sldId id="265" r:id="rId8"/>
    <p:sldId id="266" r:id="rId9"/>
    <p:sldId id="267" r:id="rId10"/>
    <p:sldId id="260" r:id="rId11"/>
    <p:sldId id="268" r:id="rId12"/>
    <p:sldId id="269" r:id="rId13"/>
    <p:sldId id="270" r:id="rId14"/>
    <p:sldId id="271" r:id="rId15"/>
    <p:sldId id="261" r:id="rId16"/>
    <p:sldId id="262" r:id="rId17"/>
    <p:sldId id="263" r:id="rId18"/>
    <p:sldId id="264" r:id="rId19"/>
    <p:sldId id="272" r:id="rId20"/>
    <p:sldId id="275" r:id="rId21"/>
    <p:sldId id="276" r:id="rId22"/>
    <p:sldId id="277" r:id="rId23"/>
  </p:sldIdLst>
  <p:sldSz cx="9144000" cy="6858000" type="screen4x3"/>
  <p:notesSz cx="6858000" cy="9144000"/>
  <p:defaultText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2" d="100"/>
          <a:sy n="92" d="100"/>
        </p:scale>
        <p:origin x="-900"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C4C9D01C-6117-4F33-A8A0-A18D2C50E697}" type="datetimeFigureOut">
              <a:rPr lang="uk-UA" smtClean="0"/>
              <a:t>20.03.2024</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ECD05F27-8B5C-41DD-911E-6F81D1B17C1E}" type="slidenum">
              <a:rPr lang="uk-UA" smtClean="0"/>
              <a:t>‹#›</a:t>
            </a:fld>
            <a:endParaRPr lang="uk-UA"/>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ru-RU" smtClean="0"/>
              <a:t>Образец заголовка</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C4C9D01C-6117-4F33-A8A0-A18D2C50E697}" type="datetimeFigureOut">
              <a:rPr lang="uk-UA" smtClean="0"/>
              <a:t>20.03.2024</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ECD05F27-8B5C-41DD-911E-6F81D1B17C1E}" type="slidenum">
              <a:rPr lang="uk-UA" smtClean="0"/>
              <a:t>‹#›</a:t>
            </a:fld>
            <a:endParaRPr lang="uk-UA"/>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ru-RU" smtClean="0"/>
              <a:t>Образец заголовка</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C4C9D01C-6117-4F33-A8A0-A18D2C50E697}" type="datetimeFigureOut">
              <a:rPr lang="uk-UA" smtClean="0"/>
              <a:t>20.03.2024</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ECD05F27-8B5C-41DD-911E-6F81D1B17C1E}" type="slidenum">
              <a:rPr lang="uk-UA" smtClean="0"/>
              <a:t>‹#›</a:t>
            </a:fld>
            <a:endParaRPr lang="uk-UA"/>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C4C9D01C-6117-4F33-A8A0-A18D2C50E697}" type="datetimeFigureOut">
              <a:rPr lang="uk-UA" smtClean="0"/>
              <a:t>20.03.2024</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ECD05F27-8B5C-41DD-911E-6F81D1B17C1E}" type="slidenum">
              <a:rPr lang="uk-UA" smtClean="0"/>
              <a:t>‹#›</a:t>
            </a:fld>
            <a:endParaRPr lang="uk-UA"/>
          </a:p>
        </p:txBody>
      </p:sp>
      <p:sp>
        <p:nvSpPr>
          <p:cNvPr id="8" name="Title 7"/>
          <p:cNvSpPr>
            <a:spLocks noGrp="1"/>
          </p:cNvSpPr>
          <p:nvPr>
            <p:ph type="title"/>
          </p:nvPr>
        </p:nvSpPr>
        <p:spPr/>
        <p:txBody>
          <a:bodyPr/>
          <a:lstStyle/>
          <a:p>
            <a:r>
              <a:rPr lang="ru-RU" smtClean="0"/>
              <a:t>Образец заголовка</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ru-RU" smtClean="0"/>
              <a:t>Образец заголовка</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C4C9D01C-6117-4F33-A8A0-A18D2C50E697}" type="datetimeFigureOut">
              <a:rPr lang="uk-UA" smtClean="0"/>
              <a:t>20.03.2024</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ECD05F27-8B5C-41DD-911E-6F81D1B17C1E}" type="slidenum">
              <a:rPr lang="uk-UA" smtClean="0"/>
              <a:t>‹#›</a:t>
            </a:fld>
            <a:endParaRPr lang="uk-UA"/>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C4C9D01C-6117-4F33-A8A0-A18D2C50E697}" type="datetimeFigureOut">
              <a:rPr lang="uk-UA" smtClean="0"/>
              <a:t>20.03.2024</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ECD05F27-8B5C-41DD-911E-6F81D1B17C1E}" type="slidenum">
              <a:rPr lang="uk-UA" smtClean="0"/>
              <a:t>‹#›</a:t>
            </a:fld>
            <a:endParaRPr lang="uk-UA"/>
          </a:p>
        </p:txBody>
      </p:sp>
      <p:sp>
        <p:nvSpPr>
          <p:cNvPr id="8" name="Title 7"/>
          <p:cNvSpPr>
            <a:spLocks noGrp="1"/>
          </p:cNvSpPr>
          <p:nvPr>
            <p:ph type="title"/>
          </p:nvPr>
        </p:nvSpPr>
        <p:spPr/>
        <p:txBody>
          <a:bodyPr/>
          <a:lstStyle/>
          <a:p>
            <a:r>
              <a:rPr lang="ru-RU" smtClean="0"/>
              <a:t>Образец заголовка</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ru-RU" smtClean="0"/>
              <a:t>Образец текста</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C4C9D01C-6117-4F33-A8A0-A18D2C50E697}" type="datetimeFigureOut">
              <a:rPr lang="uk-UA" smtClean="0"/>
              <a:t>20.03.2024</a:t>
            </a:fld>
            <a:endParaRPr lang="uk-UA"/>
          </a:p>
        </p:txBody>
      </p:sp>
      <p:sp>
        <p:nvSpPr>
          <p:cNvPr id="8" name="Footer Placeholder 7"/>
          <p:cNvSpPr>
            <a:spLocks noGrp="1"/>
          </p:cNvSpPr>
          <p:nvPr>
            <p:ph type="ftr" sz="quarter" idx="11"/>
          </p:nvPr>
        </p:nvSpPr>
        <p:spPr/>
        <p:txBody>
          <a:bodyPr/>
          <a:lstStyle/>
          <a:p>
            <a:endParaRPr lang="uk-UA"/>
          </a:p>
        </p:txBody>
      </p:sp>
      <p:sp>
        <p:nvSpPr>
          <p:cNvPr id="9" name="Slide Number Placeholder 8"/>
          <p:cNvSpPr>
            <a:spLocks noGrp="1"/>
          </p:cNvSpPr>
          <p:nvPr>
            <p:ph type="sldNum" sz="quarter" idx="12"/>
          </p:nvPr>
        </p:nvSpPr>
        <p:spPr/>
        <p:txBody>
          <a:bodyPr/>
          <a:lstStyle/>
          <a:p>
            <a:fld id="{ECD05F27-8B5C-41DD-911E-6F81D1B17C1E}" type="slidenum">
              <a:rPr lang="uk-UA" smtClean="0"/>
              <a:t>‹#›</a:t>
            </a:fld>
            <a:endParaRPr lang="uk-UA"/>
          </a:p>
        </p:txBody>
      </p:sp>
      <p:sp>
        <p:nvSpPr>
          <p:cNvPr id="10" name="Title 9"/>
          <p:cNvSpPr>
            <a:spLocks noGrp="1"/>
          </p:cNvSpPr>
          <p:nvPr>
            <p:ph type="title"/>
          </p:nvPr>
        </p:nvSpPr>
        <p:spPr/>
        <p:txBody>
          <a:bodyPr/>
          <a:lstStyle/>
          <a:p>
            <a:r>
              <a:rPr lang="ru-RU" smtClean="0"/>
              <a:t>Образец заголовка</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C4C9D01C-6117-4F33-A8A0-A18D2C50E697}" type="datetimeFigureOut">
              <a:rPr lang="uk-UA" smtClean="0"/>
              <a:t>20.03.2024</a:t>
            </a:fld>
            <a:endParaRPr lang="uk-UA"/>
          </a:p>
        </p:txBody>
      </p:sp>
      <p:sp>
        <p:nvSpPr>
          <p:cNvPr id="4" name="Footer Placeholder 3"/>
          <p:cNvSpPr>
            <a:spLocks noGrp="1"/>
          </p:cNvSpPr>
          <p:nvPr>
            <p:ph type="ftr" sz="quarter" idx="11"/>
          </p:nvPr>
        </p:nvSpPr>
        <p:spPr/>
        <p:txBody>
          <a:bodyPr/>
          <a:lstStyle/>
          <a:p>
            <a:endParaRPr lang="uk-UA"/>
          </a:p>
        </p:txBody>
      </p:sp>
      <p:sp>
        <p:nvSpPr>
          <p:cNvPr id="5" name="Slide Number Placeholder 4"/>
          <p:cNvSpPr>
            <a:spLocks noGrp="1"/>
          </p:cNvSpPr>
          <p:nvPr>
            <p:ph type="sldNum" sz="quarter" idx="12"/>
          </p:nvPr>
        </p:nvSpPr>
        <p:spPr/>
        <p:txBody>
          <a:bodyPr/>
          <a:lstStyle/>
          <a:p>
            <a:fld id="{ECD05F27-8B5C-41DD-911E-6F81D1B17C1E}" type="slidenum">
              <a:rPr lang="uk-UA" smtClean="0"/>
              <a:t>‹#›</a:t>
            </a:fld>
            <a:endParaRPr lang="uk-UA"/>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4C9D01C-6117-4F33-A8A0-A18D2C50E697}" type="datetimeFigureOut">
              <a:rPr lang="uk-UA" smtClean="0"/>
              <a:t>20.03.2024</a:t>
            </a:fld>
            <a:endParaRPr lang="uk-UA"/>
          </a:p>
        </p:txBody>
      </p:sp>
      <p:sp>
        <p:nvSpPr>
          <p:cNvPr id="3" name="Footer Placeholder 2"/>
          <p:cNvSpPr>
            <a:spLocks noGrp="1"/>
          </p:cNvSpPr>
          <p:nvPr>
            <p:ph type="ftr" sz="quarter" idx="11"/>
          </p:nvPr>
        </p:nvSpPr>
        <p:spPr/>
        <p:txBody>
          <a:bodyPr/>
          <a:lstStyle/>
          <a:p>
            <a:endParaRPr lang="uk-UA"/>
          </a:p>
        </p:txBody>
      </p:sp>
      <p:sp>
        <p:nvSpPr>
          <p:cNvPr id="4" name="Slide Number Placeholder 3"/>
          <p:cNvSpPr>
            <a:spLocks noGrp="1"/>
          </p:cNvSpPr>
          <p:nvPr>
            <p:ph type="sldNum" sz="quarter" idx="12"/>
          </p:nvPr>
        </p:nvSpPr>
        <p:spPr/>
        <p:txBody>
          <a:bodyPr/>
          <a:lstStyle/>
          <a:p>
            <a:fld id="{ECD05F27-8B5C-41DD-911E-6F81D1B17C1E}" type="slidenum">
              <a:rPr lang="uk-UA" smtClean="0"/>
              <a:t>‹#›</a:t>
            </a:fld>
            <a:endParaRPr lang="uk-UA"/>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ru-RU" smtClean="0"/>
              <a:t>Образец заголовка</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C4C9D01C-6117-4F33-A8A0-A18D2C50E697}" type="datetimeFigureOut">
              <a:rPr lang="uk-UA" smtClean="0"/>
              <a:t>20.03.2024</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ECD05F27-8B5C-41DD-911E-6F81D1B17C1E}" type="slidenum">
              <a:rPr lang="uk-UA" smtClean="0"/>
              <a:t>‹#›</a:t>
            </a:fld>
            <a:endParaRPr lang="uk-UA"/>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C4C9D01C-6117-4F33-A8A0-A18D2C50E697}" type="datetimeFigureOut">
              <a:rPr lang="uk-UA" smtClean="0"/>
              <a:t>20.03.2024</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ECD05F27-8B5C-41DD-911E-6F81D1B17C1E}" type="slidenum">
              <a:rPr lang="uk-UA" smtClean="0"/>
              <a:t>‹#›</a:t>
            </a:fld>
            <a:endParaRPr lang="uk-UA"/>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ru-RU" smtClean="0"/>
              <a:t>Образец заголовка</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ru-RU" smtClean="0"/>
              <a:t>Образец заголовка</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C4C9D01C-6117-4F33-A8A0-A18D2C50E697}" type="datetimeFigureOut">
              <a:rPr lang="uk-UA" smtClean="0"/>
              <a:t>20.03.2024</a:t>
            </a:fld>
            <a:endParaRPr lang="uk-UA"/>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uk-UA"/>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ECD05F27-8B5C-41DD-911E-6F81D1B17C1E}" type="slidenum">
              <a:rPr lang="uk-UA" smtClean="0"/>
              <a:t>‹#›</a:t>
            </a:fld>
            <a:endParaRPr lang="uk-UA"/>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p:txBody>
          <a:bodyPr/>
          <a:lstStyle/>
          <a:p>
            <a:r>
              <a:rPr lang="uk-UA" dirty="0" err="1" smtClean="0"/>
              <a:t>Ст.викл</a:t>
            </a:r>
            <a:r>
              <a:rPr lang="uk-UA" dirty="0" smtClean="0"/>
              <a:t>. </a:t>
            </a:r>
            <a:r>
              <a:rPr lang="uk-UA" dirty="0" err="1" smtClean="0"/>
              <a:t>Вронська</a:t>
            </a:r>
            <a:r>
              <a:rPr lang="uk-UA" dirty="0" smtClean="0"/>
              <a:t> В.М.</a:t>
            </a:r>
            <a:endParaRPr lang="uk-UA" dirty="0"/>
          </a:p>
        </p:txBody>
      </p:sp>
      <p:sp>
        <p:nvSpPr>
          <p:cNvPr id="2" name="Заголовок 1"/>
          <p:cNvSpPr>
            <a:spLocks noGrp="1"/>
          </p:cNvSpPr>
          <p:nvPr>
            <p:ph type="ctrTitle"/>
          </p:nvPr>
        </p:nvSpPr>
        <p:spPr/>
        <p:txBody>
          <a:bodyPr/>
          <a:lstStyle/>
          <a:p>
            <a:r>
              <a:rPr lang="uk-UA" sz="3600" dirty="0" err="1" smtClean="0"/>
              <a:t>Теоретико-історичні</a:t>
            </a:r>
            <a:r>
              <a:rPr lang="uk-UA" sz="3600" dirty="0" smtClean="0"/>
              <a:t> аспекти організаційної психології</a:t>
            </a:r>
            <a:endParaRPr lang="uk-UA" sz="3600" dirty="0"/>
          </a:p>
        </p:txBody>
      </p:sp>
    </p:spTree>
    <p:extLst>
      <p:ext uri="{BB962C8B-B14F-4D97-AF65-F5344CB8AC3E}">
        <p14:creationId xmlns:p14="http://schemas.microsoft.com/office/powerpoint/2010/main" val="34159184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691680" y="197346"/>
            <a:ext cx="5760640" cy="5355312"/>
          </a:xfrm>
          <a:prstGeom prst="rect">
            <a:avLst/>
          </a:prstGeom>
        </p:spPr>
        <p:txBody>
          <a:bodyPr wrap="square">
            <a:spAutoFit/>
          </a:bodyPr>
          <a:lstStyle/>
          <a:p>
            <a:pPr algn="just"/>
            <a:r>
              <a:rPr lang="uk-UA" dirty="0" smtClean="0"/>
              <a:t>	В </a:t>
            </a:r>
            <a:r>
              <a:rPr lang="uk-UA" dirty="0" smtClean="0"/>
              <a:t>роботі організаційних психологів на першому плані виявилися проблеми, пов'язані з людськими відносинами на виробництві. Менеджери і керівники різних рівнів усвідомили, що створення високоефективного виробництва </a:t>
            </a:r>
            <a:r>
              <a:rPr lang="uk-UA" dirty="0" smtClean="0"/>
              <a:t>неможливе </a:t>
            </a:r>
            <a:r>
              <a:rPr lang="uk-UA" dirty="0" smtClean="0"/>
              <a:t>без оволодіння навичками міжособистісного спілкування. </a:t>
            </a:r>
            <a:endParaRPr lang="uk-UA" dirty="0" smtClean="0"/>
          </a:p>
          <a:p>
            <a:pPr algn="just"/>
            <a:r>
              <a:rPr lang="uk-UA" dirty="0"/>
              <a:t>	</a:t>
            </a:r>
            <a:r>
              <a:rPr lang="uk-UA" dirty="0" smtClean="0"/>
              <a:t>Природа </a:t>
            </a:r>
            <a:r>
              <a:rPr lang="uk-UA" dirty="0" smtClean="0"/>
              <a:t>лідерства, роль мотивації та задоволеності роботою, вплив структури підприємства та морального клімату в колективі на продуктивність праці і підходи до прийняття рішень - саме ці феномени аналізували і вивчали організаційні психологи. Визнання важливості всіх цих проблем психологічним співтовариством США знайшло своє відображення в тому, що Відділення організаційної психології Американської психологічної асоціації (АРА) перетворилося в Товариство індустріально-організаційних психологів (</a:t>
            </a:r>
            <a:r>
              <a:rPr lang="en-US" dirty="0" smtClean="0"/>
              <a:t>S / OP).</a:t>
            </a:r>
            <a:endParaRPr lang="uk-UA" dirty="0"/>
          </a:p>
        </p:txBody>
      </p:sp>
    </p:spTree>
    <p:extLst>
      <p:ext uri="{BB962C8B-B14F-4D97-AF65-F5344CB8AC3E}">
        <p14:creationId xmlns:p14="http://schemas.microsoft.com/office/powerpoint/2010/main" val="7259191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286000" y="1720840"/>
            <a:ext cx="4572000" cy="3416320"/>
          </a:xfrm>
          <a:prstGeom prst="rect">
            <a:avLst/>
          </a:prstGeom>
        </p:spPr>
        <p:txBody>
          <a:bodyPr>
            <a:spAutoFit/>
          </a:bodyPr>
          <a:lstStyle/>
          <a:p>
            <a:pPr algn="just"/>
            <a:r>
              <a:rPr lang="ru-RU" b="1" dirty="0" err="1"/>
              <a:t>Традиційний</a:t>
            </a:r>
            <a:r>
              <a:rPr lang="ru-RU" b="1" dirty="0"/>
              <a:t> стиль </a:t>
            </a:r>
            <a:r>
              <a:rPr lang="ru-RU" dirty="0" err="1" smtClean="0"/>
              <a:t>пов'язували</a:t>
            </a:r>
            <a:r>
              <a:rPr lang="ru-RU" dirty="0" smtClean="0"/>
              <a:t>  </a:t>
            </a:r>
            <a:r>
              <a:rPr lang="ru-RU" dirty="0" err="1"/>
              <a:t>зі</a:t>
            </a:r>
            <a:r>
              <a:rPr lang="ru-RU" dirty="0"/>
              <a:t> строгим менеджером, </a:t>
            </a:r>
            <a:r>
              <a:rPr lang="ru-RU" dirty="0" err="1"/>
              <a:t>який</a:t>
            </a:r>
            <a:r>
              <a:rPr lang="ru-RU" dirty="0"/>
              <a:t> </a:t>
            </a:r>
            <a:r>
              <a:rPr lang="ru-RU" dirty="0" err="1"/>
              <a:t>використовує</a:t>
            </a:r>
            <a:r>
              <a:rPr lang="ru-RU" dirty="0"/>
              <a:t> </a:t>
            </a:r>
            <a:r>
              <a:rPr lang="ru-RU" dirty="0" err="1"/>
              <a:t>централізовану</a:t>
            </a:r>
            <a:r>
              <a:rPr lang="ru-RU" dirty="0"/>
              <a:t> </a:t>
            </a:r>
            <a:r>
              <a:rPr lang="ru-RU" dirty="0" err="1"/>
              <a:t>владу</a:t>
            </a:r>
            <a:r>
              <a:rPr lang="ru-RU" dirty="0"/>
              <a:t>. </a:t>
            </a:r>
            <a:r>
              <a:rPr lang="ru-RU" b="1" u="sng" dirty="0" err="1"/>
              <a:t>Перехідний</a:t>
            </a:r>
            <a:r>
              <a:rPr lang="ru-RU" b="1" u="sng" dirty="0"/>
              <a:t> стиль </a:t>
            </a:r>
            <a:r>
              <a:rPr lang="ru-RU" dirty="0" err="1"/>
              <a:t>був</a:t>
            </a:r>
            <a:r>
              <a:rPr lang="ru-RU" dirty="0"/>
              <a:t> </a:t>
            </a:r>
            <a:r>
              <a:rPr lang="ru-RU" dirty="0" err="1"/>
              <a:t>посередником</a:t>
            </a:r>
            <a:r>
              <a:rPr lang="ru-RU" dirty="0"/>
              <a:t> </a:t>
            </a:r>
            <a:r>
              <a:rPr lang="ru-RU" dirty="0" err="1"/>
              <a:t>між</a:t>
            </a:r>
            <a:r>
              <a:rPr lang="ru-RU" dirty="0"/>
              <a:t> </a:t>
            </a:r>
            <a:r>
              <a:rPr lang="ru-RU" dirty="0" err="1"/>
              <a:t>традиційним</a:t>
            </a:r>
            <a:r>
              <a:rPr lang="ru-RU" dirty="0"/>
              <a:t> і </a:t>
            </a:r>
            <a:r>
              <a:rPr lang="ru-RU" dirty="0" err="1"/>
              <a:t>науковим</a:t>
            </a:r>
            <a:r>
              <a:rPr lang="ru-RU" dirty="0"/>
              <a:t>. </a:t>
            </a:r>
            <a:r>
              <a:rPr lang="ru-RU" dirty="0" err="1"/>
              <a:t>Останній</a:t>
            </a:r>
            <a:r>
              <a:rPr lang="ru-RU" dirty="0"/>
              <a:t> </a:t>
            </a:r>
            <a:r>
              <a:rPr lang="ru-RU" dirty="0" err="1"/>
              <a:t>грунтувався</a:t>
            </a:r>
            <a:r>
              <a:rPr lang="ru-RU" dirty="0"/>
              <a:t> на </a:t>
            </a:r>
            <a:r>
              <a:rPr lang="ru-RU" dirty="0" err="1"/>
              <a:t>ретельному</a:t>
            </a:r>
            <a:r>
              <a:rPr lang="ru-RU" dirty="0"/>
              <a:t> </a:t>
            </a:r>
            <a:r>
              <a:rPr lang="ru-RU" dirty="0" err="1"/>
              <a:t>підборі</a:t>
            </a:r>
            <a:r>
              <a:rPr lang="ru-RU" dirty="0"/>
              <a:t> персоналу, </a:t>
            </a:r>
            <a:r>
              <a:rPr lang="ru-RU" dirty="0" err="1"/>
              <a:t>використанні</a:t>
            </a:r>
            <a:r>
              <a:rPr lang="ru-RU" dirty="0"/>
              <a:t> </a:t>
            </a:r>
            <a:r>
              <a:rPr lang="ru-RU" dirty="0" err="1"/>
              <a:t>позитивних</a:t>
            </a:r>
            <a:r>
              <a:rPr lang="ru-RU" dirty="0"/>
              <a:t> </a:t>
            </a:r>
            <a:r>
              <a:rPr lang="ru-RU" dirty="0" err="1"/>
              <a:t>стимулів</a:t>
            </a:r>
            <a:r>
              <a:rPr lang="ru-RU" dirty="0"/>
              <a:t> і </a:t>
            </a:r>
            <a:r>
              <a:rPr lang="ru-RU" dirty="0" err="1"/>
              <a:t>уваги</a:t>
            </a:r>
            <a:r>
              <a:rPr lang="ru-RU" dirty="0"/>
              <a:t> до </a:t>
            </a:r>
            <a:r>
              <a:rPr lang="ru-RU" dirty="0" err="1"/>
              <a:t>благополуччя</a:t>
            </a:r>
            <a:r>
              <a:rPr lang="ru-RU" dirty="0"/>
              <a:t> </a:t>
            </a:r>
            <a:r>
              <a:rPr lang="ru-RU" dirty="0" err="1"/>
              <a:t>робітників</a:t>
            </a:r>
            <a:r>
              <a:rPr lang="ru-RU" dirty="0"/>
              <a:t>. </a:t>
            </a:r>
            <a:r>
              <a:rPr lang="ru-RU" dirty="0" err="1"/>
              <a:t>Здібності</a:t>
            </a:r>
            <a:r>
              <a:rPr lang="ru-RU" dirty="0"/>
              <a:t> кожного з них </a:t>
            </a:r>
            <a:r>
              <a:rPr lang="ru-RU" dirty="0" err="1"/>
              <a:t>рекомендувалося</a:t>
            </a:r>
            <a:r>
              <a:rPr lang="ru-RU" dirty="0"/>
              <a:t> </a:t>
            </a:r>
            <a:r>
              <a:rPr lang="ru-RU" dirty="0" err="1"/>
              <a:t>розвивати</a:t>
            </a:r>
            <a:r>
              <a:rPr lang="ru-RU" dirty="0"/>
              <a:t> до максимально </a:t>
            </a:r>
            <a:r>
              <a:rPr lang="ru-RU" dirty="0" err="1"/>
              <a:t>можливого</a:t>
            </a:r>
            <a:r>
              <a:rPr lang="ru-RU" dirty="0"/>
              <a:t> </a:t>
            </a:r>
            <a:r>
              <a:rPr lang="ru-RU" dirty="0" err="1"/>
              <a:t>рівня</a:t>
            </a:r>
            <a:r>
              <a:rPr lang="ru-RU" dirty="0"/>
              <a:t>. </a:t>
            </a:r>
            <a:r>
              <a:rPr lang="ru-RU" dirty="0" err="1"/>
              <a:t>Ці</a:t>
            </a:r>
            <a:r>
              <a:rPr lang="ru-RU" dirty="0"/>
              <a:t> </a:t>
            </a:r>
            <a:r>
              <a:rPr lang="ru-RU" dirty="0" err="1"/>
              <a:t>ідеї</a:t>
            </a:r>
            <a:r>
              <a:rPr lang="ru-RU" dirty="0"/>
              <a:t> </a:t>
            </a:r>
            <a:r>
              <a:rPr lang="ru-RU" dirty="0" err="1"/>
              <a:t>були</a:t>
            </a:r>
            <a:r>
              <a:rPr lang="ru-RU" dirty="0"/>
              <a:t> </a:t>
            </a:r>
            <a:r>
              <a:rPr lang="ru-RU" dirty="0" err="1"/>
              <a:t>передовими</a:t>
            </a:r>
            <a:r>
              <a:rPr lang="ru-RU" dirty="0"/>
              <a:t> для </a:t>
            </a:r>
            <a:r>
              <a:rPr lang="ru-RU" dirty="0" err="1"/>
              <a:t>свого</a:t>
            </a:r>
            <a:r>
              <a:rPr lang="ru-RU" dirty="0"/>
              <a:t> часу.</a:t>
            </a:r>
            <a:endParaRPr lang="uk-UA" dirty="0"/>
          </a:p>
        </p:txBody>
      </p:sp>
    </p:spTree>
    <p:extLst>
      <p:ext uri="{BB962C8B-B14F-4D97-AF65-F5344CB8AC3E}">
        <p14:creationId xmlns:p14="http://schemas.microsoft.com/office/powerpoint/2010/main" val="26270371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286000" y="1720840"/>
            <a:ext cx="4572000" cy="3693319"/>
          </a:xfrm>
          <a:prstGeom prst="rect">
            <a:avLst/>
          </a:prstGeom>
        </p:spPr>
        <p:txBody>
          <a:bodyPr>
            <a:spAutoFit/>
          </a:bodyPr>
          <a:lstStyle/>
          <a:p>
            <a:pPr algn="just"/>
            <a:r>
              <a:rPr lang="uk-UA" dirty="0" smtClean="0"/>
              <a:t>	У </a:t>
            </a:r>
            <a:r>
              <a:rPr lang="uk-UA" dirty="0"/>
              <a:t>ці ж роки в Європі також </a:t>
            </a:r>
            <a:r>
              <a:rPr lang="uk-UA" dirty="0" smtClean="0"/>
              <a:t>проводяться </a:t>
            </a:r>
            <a:r>
              <a:rPr lang="uk-UA" dirty="0"/>
              <a:t>наукові пошуки в галузі вивчення функціонування організацій з метою вдосконалення управління. Тут серед </a:t>
            </a:r>
            <a:r>
              <a:rPr lang="uk-UA" dirty="0" smtClean="0"/>
              <a:t>перших в управлінській думці </a:t>
            </a:r>
            <a:r>
              <a:rPr lang="uk-UA" dirty="0"/>
              <a:t>слід назвати перш за все А. </a:t>
            </a:r>
            <a:r>
              <a:rPr lang="uk-UA" dirty="0" err="1"/>
              <a:t>Файоля</a:t>
            </a:r>
            <a:r>
              <a:rPr lang="uk-UA" dirty="0"/>
              <a:t>, французького інженера, який протягом 30 років був генеральним директором великої </a:t>
            </a:r>
            <a:r>
              <a:rPr lang="uk-UA" dirty="0" err="1" smtClean="0"/>
              <a:t>гірничовидобувної</a:t>
            </a:r>
            <a:r>
              <a:rPr lang="uk-UA" dirty="0" smtClean="0"/>
              <a:t> </a:t>
            </a:r>
            <a:r>
              <a:rPr lang="uk-UA" dirty="0"/>
              <a:t>і металургійної компанії. Основна його праця "Загальне і промислове адміністрування" </a:t>
            </a:r>
            <a:r>
              <a:rPr lang="uk-UA" dirty="0" smtClean="0"/>
              <a:t>була опублікована </a:t>
            </a:r>
            <a:r>
              <a:rPr lang="uk-UA" dirty="0"/>
              <a:t>в 1916 </a:t>
            </a:r>
            <a:r>
              <a:rPr lang="uk-UA" dirty="0" smtClean="0"/>
              <a:t>р.</a:t>
            </a:r>
            <a:endParaRPr lang="uk-UA" dirty="0"/>
          </a:p>
        </p:txBody>
      </p:sp>
    </p:spTree>
    <p:extLst>
      <p:ext uri="{BB962C8B-B14F-4D97-AF65-F5344CB8AC3E}">
        <p14:creationId xmlns:p14="http://schemas.microsoft.com/office/powerpoint/2010/main" val="220790173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286000" y="474345"/>
            <a:ext cx="4572000" cy="5909310"/>
          </a:xfrm>
          <a:prstGeom prst="rect">
            <a:avLst/>
          </a:prstGeom>
        </p:spPr>
        <p:txBody>
          <a:bodyPr>
            <a:spAutoFit/>
          </a:bodyPr>
          <a:lstStyle/>
          <a:p>
            <a:pPr algn="just"/>
            <a:r>
              <a:rPr lang="uk-UA" dirty="0" smtClean="0"/>
              <a:t>	Керуючись </a:t>
            </a:r>
            <a:r>
              <a:rPr lang="uk-UA" dirty="0"/>
              <a:t>своїм багатим досвідом, </a:t>
            </a:r>
            <a:r>
              <a:rPr lang="uk-UA" dirty="0" err="1"/>
              <a:t>Файоль</a:t>
            </a:r>
            <a:r>
              <a:rPr lang="uk-UA" dirty="0"/>
              <a:t> розробив загальну теорію управління, яка була застосовна до широкого кола організацій як в індустріальній сфері, так і в діяльності державного апарату. Виявляючи особливий інтерес до адміністративної діяльності організацій, він стверджував, що в міру просування вгору по управлінської ієрархічній драбині керівникам необхідні різні здібності та вміння. Так, на нижчих організаційних рівнях від менеджера потрібні в більшій мірі технічні вміння для того, щоб успішно контролювати діяльність робочих. На більш високих рівнях ієрархії він повинен володіти вже адміністративними здібностями, оскільки тут йому необхідно впливати на людей, під керівництвом яких знаходяться інші люди.</a:t>
            </a:r>
          </a:p>
        </p:txBody>
      </p:sp>
    </p:spTree>
    <p:extLst>
      <p:ext uri="{BB962C8B-B14F-4D97-AF65-F5344CB8AC3E}">
        <p14:creationId xmlns:p14="http://schemas.microsoft.com/office/powerpoint/2010/main" val="425957543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286000" y="1443841"/>
            <a:ext cx="4572000" cy="3970318"/>
          </a:xfrm>
          <a:prstGeom prst="rect">
            <a:avLst/>
          </a:prstGeom>
        </p:spPr>
        <p:txBody>
          <a:bodyPr>
            <a:spAutoFit/>
          </a:bodyPr>
          <a:lstStyle/>
          <a:p>
            <a:pPr algn="just"/>
            <a:r>
              <a:rPr lang="uk-UA" dirty="0"/>
              <a:t>У зміст поняття "адміністрування" </a:t>
            </a:r>
            <a:r>
              <a:rPr lang="uk-UA" dirty="0" err="1"/>
              <a:t>Файоль</a:t>
            </a:r>
            <a:r>
              <a:rPr lang="uk-UA" dirty="0"/>
              <a:t> вкладав такі його функції: планування, організація (як процес), </a:t>
            </a:r>
            <a:r>
              <a:rPr lang="uk-UA" dirty="0" err="1" smtClean="0"/>
              <a:t>розпорядчість</a:t>
            </a:r>
            <a:r>
              <a:rPr lang="uk-UA" dirty="0" smtClean="0"/>
              <a:t>  </a:t>
            </a:r>
            <a:r>
              <a:rPr lang="uk-UA" dirty="0"/>
              <a:t>(або в сучасному розумінні лідерство), координація і контроль. Функції та принципи адміністрування, виділені </a:t>
            </a:r>
            <a:r>
              <a:rPr lang="uk-UA" dirty="0" smtClean="0"/>
              <a:t>ним</a:t>
            </a:r>
            <a:r>
              <a:rPr lang="uk-UA" dirty="0"/>
              <a:t>, автори американських підручників з менеджменту вважають необхідною основою для вивчення управлінської діяльності і сьогодні. Внесок </a:t>
            </a:r>
            <a:r>
              <a:rPr lang="uk-UA" dirty="0" err="1"/>
              <a:t>Файоля</a:t>
            </a:r>
            <a:r>
              <a:rPr lang="uk-UA" dirty="0"/>
              <a:t> в цю область настільки значний, що його часом називають "батьком сучасної теорії управління".</a:t>
            </a:r>
          </a:p>
        </p:txBody>
      </p:sp>
    </p:spTree>
    <p:extLst>
      <p:ext uri="{BB962C8B-B14F-4D97-AF65-F5344CB8AC3E}">
        <p14:creationId xmlns:p14="http://schemas.microsoft.com/office/powerpoint/2010/main" val="292172787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611560" y="260648"/>
            <a:ext cx="7560840" cy="5355312"/>
          </a:xfrm>
          <a:prstGeom prst="rect">
            <a:avLst/>
          </a:prstGeom>
        </p:spPr>
        <p:txBody>
          <a:bodyPr wrap="square">
            <a:spAutoFit/>
          </a:bodyPr>
          <a:lstStyle/>
          <a:p>
            <a:pPr algn="just"/>
            <a:r>
              <a:rPr lang="uk-UA" dirty="0" smtClean="0"/>
              <a:t>	Період </a:t>
            </a:r>
            <a:r>
              <a:rPr lang="uk-UA" dirty="0" smtClean="0"/>
              <a:t>з </a:t>
            </a:r>
            <a:r>
              <a:rPr lang="uk-UA" dirty="0" smtClean="0"/>
              <a:t>1946р. </a:t>
            </a:r>
            <a:r>
              <a:rPr lang="uk-UA" dirty="0" smtClean="0"/>
              <a:t>по </a:t>
            </a:r>
            <a:r>
              <a:rPr lang="uk-UA" dirty="0" smtClean="0"/>
              <a:t>1963р. </a:t>
            </a:r>
            <a:r>
              <a:rPr lang="uk-UA" dirty="0" smtClean="0"/>
              <a:t>був названий П. </a:t>
            </a:r>
            <a:r>
              <a:rPr lang="uk-UA" dirty="0" err="1" smtClean="0"/>
              <a:t>Мучінскі</a:t>
            </a:r>
            <a:r>
              <a:rPr lang="uk-UA" dirty="0" smtClean="0"/>
              <a:t> періодом спеціалізації. Організаційна психологія набула статусу самостійної області наукового дослідження. З'явилися відповідні освітні програми, всередині організаційної психології почали формуватися окремі спеціальності (інженерна психологія, ергономіка), видавати журнали і книги за даними наукових дисциплін. Коло питань, що цікавлять організаційну психологію, розширювалося. Стали розмиватися академічні межі між дисциплінами. Інженерна психологія виникла на стику експериментальної і індустріальної психології. Зріс інтерес до дослідження організацій: соціальні відносини як основа поведінки в організації, неформальні групи, лідерство, моральний клімат і спілкування в колективі, індивідуальні потреби, мотивація і задоволеність роботою (психологія організаційної поведінки). Організаційно-психологічні дослідження стали проводитися на стику з соціологією і соціальною психологією.</a:t>
            </a:r>
          </a:p>
          <a:p>
            <a:pPr algn="just"/>
            <a:endParaRPr lang="uk-UA" dirty="0" smtClean="0"/>
          </a:p>
          <a:p>
            <a:pPr algn="just"/>
            <a:r>
              <a:rPr lang="uk-UA" dirty="0" smtClean="0"/>
              <a:t>Внесок в розвиток організаційної психології </a:t>
            </a:r>
            <a:r>
              <a:rPr lang="uk-UA" dirty="0" smtClean="0"/>
              <a:t>здійсни</a:t>
            </a:r>
            <a:r>
              <a:rPr lang="uk-UA" dirty="0" smtClean="0"/>
              <a:t>ли </a:t>
            </a:r>
            <a:r>
              <a:rPr lang="uk-UA" dirty="0" smtClean="0"/>
              <a:t>представники системного і ситуаційного підходів в науковому менеджменті.</a:t>
            </a:r>
            <a:endParaRPr lang="uk-UA" dirty="0"/>
          </a:p>
        </p:txBody>
      </p:sp>
    </p:spTree>
    <p:extLst>
      <p:ext uri="{BB962C8B-B14F-4D97-AF65-F5344CB8AC3E}">
        <p14:creationId xmlns:p14="http://schemas.microsoft.com/office/powerpoint/2010/main" val="43819390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51520" y="332656"/>
            <a:ext cx="8352928" cy="5078313"/>
          </a:xfrm>
          <a:prstGeom prst="rect">
            <a:avLst/>
          </a:prstGeom>
        </p:spPr>
        <p:txBody>
          <a:bodyPr wrap="square">
            <a:spAutoFit/>
          </a:bodyPr>
          <a:lstStyle/>
          <a:p>
            <a:pPr algn="just"/>
            <a:r>
              <a:rPr lang="uk-UA" dirty="0" smtClean="0"/>
              <a:t>У 50-і рр. </a:t>
            </a:r>
            <a:r>
              <a:rPr lang="en-US" dirty="0" smtClean="0"/>
              <a:t>XX </a:t>
            </a:r>
            <a:r>
              <a:rPr lang="uk-UA" dirty="0" smtClean="0"/>
              <a:t>ст., Коли після закінчення Другої світової війни гонка озброєнь була в самому розпалі, інтенсивно розвивалися практика і методологія проектування складних систем. У науковому менеджменті складається системний підхід (Л. </a:t>
            </a:r>
            <a:r>
              <a:rPr lang="uk-UA" dirty="0" err="1" smtClean="0"/>
              <a:t>Берталанфі</a:t>
            </a:r>
            <a:r>
              <a:rPr lang="uk-UA" dirty="0" smtClean="0"/>
              <a:t>, К. </a:t>
            </a:r>
            <a:r>
              <a:rPr lang="uk-UA" dirty="0" err="1" smtClean="0"/>
              <a:t>Боулдинг</a:t>
            </a:r>
            <a:r>
              <a:rPr lang="uk-UA" dirty="0" smtClean="0"/>
              <a:t>, Н. Вінер, П. </a:t>
            </a:r>
            <a:r>
              <a:rPr lang="uk-UA" dirty="0" err="1" smtClean="0"/>
              <a:t>Ріветт</a:t>
            </a:r>
            <a:r>
              <a:rPr lang="uk-UA" dirty="0" smtClean="0"/>
              <a:t>, У. </a:t>
            </a:r>
            <a:r>
              <a:rPr lang="uk-UA" dirty="0" err="1" smtClean="0"/>
              <a:t>Черчмен</a:t>
            </a:r>
            <a:r>
              <a:rPr lang="uk-UA" dirty="0" smtClean="0"/>
              <a:t>). Система - це єдність елементів, певним чином пов'язаних між собою, що функціонують як ціле завдяки процесам обміну з зовнішнім середовищем. Подання про фірму, підприємство, </a:t>
            </a:r>
            <a:r>
              <a:rPr lang="uk-UA" dirty="0" smtClean="0"/>
              <a:t>виробничу організацію </a:t>
            </a:r>
            <a:r>
              <a:rPr lang="uk-UA" dirty="0" smtClean="0"/>
              <a:t>як </a:t>
            </a:r>
            <a:r>
              <a:rPr lang="uk-UA" dirty="0" smtClean="0"/>
              <a:t>відкриту систему </a:t>
            </a:r>
            <a:r>
              <a:rPr lang="uk-UA" dirty="0" smtClean="0"/>
              <a:t>склало основу для подальших напрямків досліджень в галузі організаційної психології. Системна методологія і її застосування до вивчення організацій, їх проектування та оптимізації роботи зажадали нових методів аналізу організації в цілому і діяльності окремих її ланок, аж до трудової діяльності окремих працівників. У руслі системного підходу стали розроблятися кількісні методи дослідження: </a:t>
            </a:r>
            <a:r>
              <a:rPr lang="uk-UA" dirty="0" err="1" smtClean="0"/>
              <a:t>дослідження</a:t>
            </a:r>
            <a:r>
              <a:rPr lang="uk-UA" dirty="0" smtClean="0"/>
              <a:t> операцій, теорія інформації, математичне моделювання діяльності працівника, теорія алгоритмів, експериментальна когнітивна психологія. Використання теорії систем в проектуванні складних технічних об'єктів призвело до вичленовування міждисциплінарної науки «людських чинників у проектуванні </a:t>
            </a:r>
            <a:r>
              <a:rPr lang="uk-UA" dirty="0" err="1" smtClean="0"/>
              <a:t>соціотехнічних</a:t>
            </a:r>
            <a:r>
              <a:rPr lang="uk-UA" dirty="0" smtClean="0"/>
              <a:t> систем».</a:t>
            </a:r>
            <a:endParaRPr lang="uk-UA" dirty="0"/>
          </a:p>
        </p:txBody>
      </p:sp>
    </p:spTree>
    <p:extLst>
      <p:ext uri="{BB962C8B-B14F-4D97-AF65-F5344CB8AC3E}">
        <p14:creationId xmlns:p14="http://schemas.microsoft.com/office/powerpoint/2010/main" val="85530140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95536" y="404664"/>
            <a:ext cx="8280920" cy="5078313"/>
          </a:xfrm>
          <a:prstGeom prst="rect">
            <a:avLst/>
          </a:prstGeom>
        </p:spPr>
        <p:txBody>
          <a:bodyPr wrap="square">
            <a:spAutoFit/>
          </a:bodyPr>
          <a:lstStyle/>
          <a:p>
            <a:pPr algn="just"/>
            <a:r>
              <a:rPr lang="uk-UA" dirty="0" smtClean="0"/>
              <a:t>У другій половині </a:t>
            </a:r>
            <a:r>
              <a:rPr lang="en-US" dirty="0" smtClean="0"/>
              <a:t>XX </a:t>
            </a:r>
            <a:r>
              <a:rPr lang="uk-UA" dirty="0" smtClean="0"/>
              <a:t>ст., У міру накопичення знань про різновиди виробничих організацій (в залежності від продукту, що виробляється, використовуваних технологій, розмірів організації, характеру взаємозв'язків із зовнішнім середовищем та ін.), Склалося уявлення про те, що </a:t>
            </a:r>
            <a:r>
              <a:rPr lang="uk-UA" dirty="0" err="1" smtClean="0"/>
              <a:t>підплрядкування</a:t>
            </a:r>
            <a:r>
              <a:rPr lang="uk-UA" dirty="0" smtClean="0"/>
              <a:t> </a:t>
            </a:r>
            <a:r>
              <a:rPr lang="uk-UA" dirty="0" smtClean="0"/>
              <a:t>загальним правилам менеджменту може привести не тільки до успіху, але і до втрат. У науковому менеджменті складається ситуаційний підхід (Дж. </a:t>
            </a:r>
            <a:r>
              <a:rPr lang="uk-UA" dirty="0" err="1" smtClean="0"/>
              <a:t>Вудворд</a:t>
            </a:r>
            <a:r>
              <a:rPr lang="uk-UA" dirty="0" smtClean="0"/>
              <a:t>, Р. </a:t>
            </a:r>
            <a:r>
              <a:rPr lang="uk-UA" dirty="0" err="1" smtClean="0"/>
              <a:t>Моклер</a:t>
            </a:r>
            <a:r>
              <a:rPr lang="uk-UA" dirty="0" smtClean="0"/>
              <a:t>, Д. Ломбард). Важливим принципом став облік різноманіття конкретних умов життя даної організації, стадії її розвитку, іншими словами, принцип </a:t>
            </a:r>
            <a:r>
              <a:rPr lang="uk-UA" dirty="0" err="1" smtClean="0"/>
              <a:t>ситуативності</a:t>
            </a:r>
            <a:r>
              <a:rPr lang="uk-UA" dirty="0" smtClean="0"/>
              <a:t>. Ефективний метод управління може бути знайдений тільки при врахуванні всіх істотних параметрів даної організації. Цей принцип підкреслює унікальність управлінських ситуацій, яка, однак, не повинна призводити до повного заперечення наукових узагальнень, принципового емпіризму і еклектизму в області менеджменту. Важливу роль відіграють встановлення меж досліджуваної реальності і виділення серед величезного різноманіття змінних найбільш істотних факторів. Одиниці дослідження, які при цьому </a:t>
            </a:r>
            <a:r>
              <a:rPr lang="uk-UA" dirty="0" err="1" smtClean="0"/>
              <a:t>вичленяються</a:t>
            </a:r>
            <a:r>
              <a:rPr lang="uk-UA" dirty="0" smtClean="0"/>
              <a:t>, - це управлінські ситуації (наприклад, ситуація конфлікту, пов'язаного з несправедливим способом оплати праці).</a:t>
            </a:r>
            <a:endParaRPr lang="uk-UA" dirty="0"/>
          </a:p>
        </p:txBody>
      </p:sp>
    </p:spTree>
    <p:extLst>
      <p:ext uri="{BB962C8B-B14F-4D97-AF65-F5344CB8AC3E}">
        <p14:creationId xmlns:p14="http://schemas.microsoft.com/office/powerpoint/2010/main" val="179503339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67544" y="980727"/>
            <a:ext cx="8676456" cy="3970318"/>
          </a:xfrm>
          <a:prstGeom prst="rect">
            <a:avLst/>
          </a:prstGeom>
        </p:spPr>
        <p:txBody>
          <a:bodyPr wrap="square">
            <a:spAutoFit/>
          </a:bodyPr>
          <a:lstStyle/>
          <a:p>
            <a:pPr algn="just"/>
            <a:r>
              <a:rPr lang="uk-UA" dirty="0" smtClean="0"/>
              <a:t>	Розвиток </a:t>
            </a:r>
            <a:r>
              <a:rPr lang="uk-UA" dirty="0" smtClean="0"/>
              <a:t>сучасної зарубіжної організаційної психології відбувається під впливом нових вимог. Наприклад, відбір персоналу повинен забезпечувати високий професійний рівень і відповідати правовим стандартам для запобігання дискримінації в професійній сфері. Вплив на роботу організаційних психологів надали інформаційні технології. Генерування і використання інформації стали невід'ємною частиною професійної діяльності. Відповідно змінилася теоретична база організаційної психології - від домінування біхевіоризму відбувся перехід до когнітивної орієнтації («когнітивна революція»). Глобалізація спонукає організаційну психологію враховувати культурні фактори і відмінності, які проявляються в професійній сфері. Усвідомлення </a:t>
            </a:r>
            <a:r>
              <a:rPr lang="uk-UA" dirty="0" smtClean="0"/>
              <a:t>тісного </a:t>
            </a:r>
            <a:r>
              <a:rPr lang="uk-UA" dirty="0" smtClean="0"/>
              <a:t>взаємозв'язку між професійним і особистим життям людини загострює інтерес організаційної психології до таких тем, як дозвілля, емоційна підтримка з боку сім'ї, подолання професійного стресу вдома.</a:t>
            </a:r>
            <a:endParaRPr lang="uk-UA" dirty="0"/>
          </a:p>
        </p:txBody>
      </p:sp>
    </p:spTree>
    <p:extLst>
      <p:ext uri="{BB962C8B-B14F-4D97-AF65-F5344CB8AC3E}">
        <p14:creationId xmlns:p14="http://schemas.microsoft.com/office/powerpoint/2010/main" val="298278475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187624" y="692696"/>
            <a:ext cx="6480720" cy="5909310"/>
          </a:xfrm>
          <a:prstGeom prst="rect">
            <a:avLst/>
          </a:prstGeom>
        </p:spPr>
        <p:txBody>
          <a:bodyPr wrap="square">
            <a:spAutoFit/>
          </a:bodyPr>
          <a:lstStyle/>
          <a:p>
            <a:pPr algn="just"/>
            <a:r>
              <a:rPr lang="uk-UA" dirty="0" smtClean="0"/>
              <a:t>	Серед </a:t>
            </a:r>
            <a:r>
              <a:rPr lang="uk-UA" dirty="0"/>
              <a:t>тих, хто </a:t>
            </a:r>
            <a:r>
              <a:rPr lang="uk-UA" dirty="0" smtClean="0"/>
              <a:t>стоя</a:t>
            </a:r>
            <a:r>
              <a:rPr lang="uk-UA" dirty="0" smtClean="0"/>
              <a:t>в </a:t>
            </a:r>
            <a:r>
              <a:rPr lang="uk-UA" dirty="0"/>
              <a:t>біля витоків розвитку теорії організації на початку </a:t>
            </a:r>
            <a:r>
              <a:rPr lang="en-US" dirty="0"/>
              <a:t>XX </a:t>
            </a:r>
            <a:r>
              <a:rPr lang="uk-UA" dirty="0"/>
              <a:t>ст., Не можна не відзначити німецького соціолога М. Вебера. На відміну від згаданих вище дослідників, що займалися </a:t>
            </a:r>
            <a:r>
              <a:rPr lang="uk-UA" dirty="0" smtClean="0"/>
              <a:t>експериментальною </a:t>
            </a:r>
            <a:r>
              <a:rPr lang="uk-UA" dirty="0"/>
              <a:t>і практичною роботою, Вебер був типовим "кабінетним" вченим. Однак і в наш час неможливо ігнорувати його внесок у вивчення організацій.</a:t>
            </a:r>
          </a:p>
          <a:p>
            <a:pPr algn="just"/>
            <a:endParaRPr lang="uk-UA" dirty="0"/>
          </a:p>
          <a:p>
            <a:pPr algn="just"/>
            <a:r>
              <a:rPr lang="uk-UA" dirty="0"/>
              <a:t>Відповідно до положень Вебера бюрократія розглядається як ідеальна форма організаційної структури. Для неї характерні наступні п'ять головних чинників:</a:t>
            </a:r>
          </a:p>
          <a:p>
            <a:pPr algn="just"/>
            <a:endParaRPr lang="uk-UA" dirty="0"/>
          </a:p>
          <a:p>
            <a:pPr algn="just"/>
            <a:r>
              <a:rPr lang="uk-UA" dirty="0"/>
              <a:t>1) високий ступінь спеціалізації і поділу праці;</a:t>
            </a:r>
          </a:p>
          <a:p>
            <a:pPr algn="just"/>
            <a:r>
              <a:rPr lang="uk-UA" dirty="0"/>
              <a:t>2) ясний і певний порядок підпорядкованості;</a:t>
            </a:r>
          </a:p>
          <a:p>
            <a:pPr algn="just"/>
            <a:r>
              <a:rPr lang="uk-UA" dirty="0"/>
              <a:t>3) виконання всіх завдань відповідно до </a:t>
            </a:r>
            <a:r>
              <a:rPr lang="uk-UA" dirty="0" smtClean="0"/>
              <a:t>постійної системи </a:t>
            </a:r>
            <a:r>
              <a:rPr lang="uk-UA" dirty="0"/>
              <a:t>абстрактних правил;</a:t>
            </a:r>
          </a:p>
          <a:p>
            <a:pPr algn="just"/>
            <a:r>
              <a:rPr lang="uk-UA" dirty="0"/>
              <a:t>4) контакти між менеджерами і підлеглими тільки па офіційній основі;</a:t>
            </a:r>
          </a:p>
          <a:p>
            <a:pPr algn="just"/>
            <a:r>
              <a:rPr lang="uk-UA" dirty="0"/>
              <a:t>5) прийом на роботу, заснований на кваліфікації претендента, просування по </a:t>
            </a:r>
            <a:r>
              <a:rPr lang="uk-UA" dirty="0" smtClean="0"/>
              <a:t>службових </a:t>
            </a:r>
            <a:r>
              <a:rPr lang="uk-UA" dirty="0" err="1" smtClean="0"/>
              <a:t>сходинках-</a:t>
            </a:r>
            <a:r>
              <a:rPr lang="uk-UA" dirty="0" smtClean="0"/>
              <a:t> </a:t>
            </a:r>
            <a:r>
              <a:rPr lang="uk-UA" dirty="0"/>
              <a:t>з</a:t>
            </a:r>
            <a:r>
              <a:rPr lang="uk-UA" dirty="0" smtClean="0"/>
              <a:t>а заслугами.</a:t>
            </a:r>
            <a:endParaRPr lang="uk-UA" dirty="0"/>
          </a:p>
        </p:txBody>
      </p:sp>
    </p:spTree>
    <p:extLst>
      <p:ext uri="{BB962C8B-B14F-4D97-AF65-F5344CB8AC3E}">
        <p14:creationId xmlns:p14="http://schemas.microsoft.com/office/powerpoint/2010/main" val="23267574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rot="10800000" flipV="1">
            <a:off x="179512" y="138245"/>
            <a:ext cx="8568952" cy="6278642"/>
          </a:xfrm>
          <a:prstGeom prst="rect">
            <a:avLst/>
          </a:prstGeom>
        </p:spPr>
        <p:txBody>
          <a:bodyPr wrap="square">
            <a:spAutoFit/>
          </a:bodyPr>
          <a:lstStyle/>
          <a:p>
            <a:r>
              <a:rPr lang="uk-UA" dirty="0" smtClean="0"/>
              <a:t> </a:t>
            </a:r>
            <a:r>
              <a:rPr lang="uk-UA" sz="1600" dirty="0" smtClean="0"/>
              <a:t>Виникнення організаційної психології відносять до початку </a:t>
            </a:r>
            <a:r>
              <a:rPr lang="en-US" sz="1600" dirty="0" smtClean="0"/>
              <a:t>XX </a:t>
            </a:r>
            <a:r>
              <a:rPr lang="uk-UA" sz="1600" dirty="0" smtClean="0"/>
              <a:t>ст., </a:t>
            </a:r>
            <a:r>
              <a:rPr lang="uk-UA" sz="1600" dirty="0"/>
              <a:t>називатися на </a:t>
            </a:r>
            <a:r>
              <a:rPr lang="uk-UA" sz="1600" dirty="0" smtClean="0"/>
              <a:t>честь її основоположником належить </a:t>
            </a:r>
            <a:r>
              <a:rPr lang="uk-UA" sz="1600" b="1" dirty="0" err="1" smtClean="0"/>
              <a:t>Уолтеру</a:t>
            </a:r>
            <a:r>
              <a:rPr lang="uk-UA" sz="1600" b="1" dirty="0" smtClean="0"/>
              <a:t> </a:t>
            </a:r>
            <a:r>
              <a:rPr lang="uk-UA" sz="1600" b="1" dirty="0" err="1" smtClean="0"/>
              <a:t>Ділла</a:t>
            </a:r>
            <a:r>
              <a:rPr lang="uk-UA" sz="1600" b="1" dirty="0" smtClean="0"/>
              <a:t> Скотту </a:t>
            </a:r>
            <a:r>
              <a:rPr lang="uk-UA" sz="1600" dirty="0" smtClean="0"/>
              <a:t>(1869-1955). Гравець футбольної команди Північно-Західного університету, Скотт закінчив теологічну семінарію і збирався стати місіонером в Китаї. Однак що в китайській місії не було вакансій. І замість того щоб стати місіонером, Скотт став психологом. Скотт був першим, хто використав психологію для потреб реклами, відбору персоналу і менеджменту. На рубежі </a:t>
            </a:r>
            <a:r>
              <a:rPr lang="en-US" sz="1600" dirty="0" smtClean="0"/>
              <a:t>XIX </a:t>
            </a:r>
            <a:r>
              <a:rPr lang="uk-UA" sz="1600" dirty="0" smtClean="0"/>
              <a:t>і </a:t>
            </a:r>
            <a:r>
              <a:rPr lang="en-US" sz="1600" dirty="0" smtClean="0"/>
              <a:t>XX </a:t>
            </a:r>
            <a:r>
              <a:rPr lang="uk-UA" sz="1600" dirty="0" smtClean="0"/>
              <a:t>ст. він говорив про потенційні можливості психології в рекламному бізнесі. Натхненний підтримкою, наданою йому провідними бізнесменами, Скотт написав кілька статей і опублікував монографію «Теорія і практика реклами» (1903), є першою книгою, присвяченою використанню психології для вирішення проблем, що виникають в світі бізнесу. У 1919 р Скотт створив першу в історії організаційної психології консалтингову фірму, яка співпрацювала більш ніж з 40 провідними корпораціями США, надаючи їм послуги, пов'язані з відбором персоналу.</a:t>
            </a:r>
          </a:p>
          <a:p>
            <a:endParaRPr lang="uk-UA" sz="1600" dirty="0" smtClean="0"/>
          </a:p>
          <a:p>
            <a:r>
              <a:rPr lang="uk-UA" sz="1600" dirty="0" smtClean="0"/>
              <a:t>У 1913 р </a:t>
            </a:r>
            <a:r>
              <a:rPr lang="uk-UA" sz="1600" b="1" dirty="0" err="1" smtClean="0"/>
              <a:t>Гуго</a:t>
            </a:r>
            <a:r>
              <a:rPr lang="uk-UA" sz="1600" b="1" dirty="0" smtClean="0"/>
              <a:t> </a:t>
            </a:r>
            <a:r>
              <a:rPr lang="uk-UA" sz="1600" b="1" dirty="0" err="1" smtClean="0"/>
              <a:t>Мюнстерберг</a:t>
            </a:r>
            <a:r>
              <a:rPr lang="uk-UA" sz="1600" b="1" dirty="0" smtClean="0"/>
              <a:t> </a:t>
            </a:r>
            <a:r>
              <a:rPr lang="uk-UA" sz="1600" dirty="0" smtClean="0"/>
              <a:t>(1863-1916), німецький психолог, (Гарвардський університет), написав книгу «Психологія ефективного виробництва» (</a:t>
            </a:r>
            <a:r>
              <a:rPr lang="en-US" sz="1600" dirty="0" smtClean="0"/>
              <a:t>The Psychology of Industrial Efficiency). </a:t>
            </a:r>
            <a:r>
              <a:rPr lang="uk-UA" sz="1600" dirty="0" smtClean="0"/>
              <a:t>Був одним з перших психологів, які ратували за використання тестів як відбірковій процедури прогностичного характеру, що дозволяє виявити претендента з необхідними навичками, що пред'являються до працівника на конкретному робочому місці. </a:t>
            </a:r>
            <a:r>
              <a:rPr lang="uk-UA" sz="1600" dirty="0" err="1" smtClean="0"/>
              <a:t>Мюнстерберг</a:t>
            </a:r>
            <a:r>
              <a:rPr lang="uk-UA" sz="1600" dirty="0" smtClean="0"/>
              <a:t> провів дослідження в реальних ситуаціях і на реальних робочих місцях, з метою підвищення продуктивності праці. Його публікації, дослідження і діяльність в якості консультанта сприяли зростанню впливу організаційної психології, він став світовою знаменитістю. Будучи найвідомішим американським психологом, </a:t>
            </a:r>
            <a:r>
              <a:rPr lang="uk-UA" sz="1600" dirty="0" err="1" smtClean="0"/>
              <a:t>Мюнстерберг</a:t>
            </a:r>
            <a:r>
              <a:rPr lang="uk-UA" sz="1600" dirty="0" smtClean="0"/>
              <a:t> дружив з королями, президентами і кінозірками і був одним з двох психологів, коли-небудь </a:t>
            </a:r>
            <a:r>
              <a:rPr lang="uk-UA" sz="1600" dirty="0" err="1" smtClean="0"/>
              <a:t>звинувачувалися</a:t>
            </a:r>
            <a:r>
              <a:rPr lang="uk-UA" sz="1600" dirty="0" smtClean="0"/>
              <a:t> в шпигунстві.</a:t>
            </a:r>
            <a:endParaRPr lang="uk-UA" sz="1600" dirty="0"/>
          </a:p>
        </p:txBody>
      </p:sp>
    </p:spTree>
    <p:extLst>
      <p:ext uri="{BB962C8B-B14F-4D97-AF65-F5344CB8AC3E}">
        <p14:creationId xmlns:p14="http://schemas.microsoft.com/office/powerpoint/2010/main" val="215321376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286000" y="1443841"/>
            <a:ext cx="4572000" cy="3970318"/>
          </a:xfrm>
          <a:prstGeom prst="rect">
            <a:avLst/>
          </a:prstGeom>
        </p:spPr>
        <p:txBody>
          <a:bodyPr>
            <a:spAutoFit/>
          </a:bodyPr>
          <a:lstStyle/>
          <a:p>
            <a:r>
              <a:rPr lang="ru-RU" dirty="0"/>
              <a:t>У 1960-і </a:t>
            </a:r>
            <a:r>
              <a:rPr lang="ru-RU" dirty="0" err="1"/>
              <a:t>рр</a:t>
            </a:r>
            <a:r>
              <a:rPr lang="ru-RU" dirty="0"/>
              <a:t>. </a:t>
            </a:r>
            <a:r>
              <a:rPr lang="ru-RU" dirty="0" err="1"/>
              <a:t>широке</a:t>
            </a:r>
            <a:r>
              <a:rPr lang="ru-RU" dirty="0"/>
              <a:t> </a:t>
            </a:r>
            <a:r>
              <a:rPr lang="ru-RU" dirty="0" err="1"/>
              <a:t>поширення</a:t>
            </a:r>
            <a:r>
              <a:rPr lang="ru-RU" dirty="0"/>
              <a:t> на </a:t>
            </a:r>
            <a:r>
              <a:rPr lang="ru-RU" dirty="0" err="1"/>
              <a:t>Заході</a:t>
            </a:r>
            <a:r>
              <a:rPr lang="ru-RU" dirty="0"/>
              <a:t> </a:t>
            </a:r>
            <a:r>
              <a:rPr lang="ru-RU" dirty="0" err="1"/>
              <a:t>отримала</a:t>
            </a:r>
            <a:r>
              <a:rPr lang="ru-RU" dirty="0"/>
              <a:t> модель </a:t>
            </a:r>
            <a:r>
              <a:rPr lang="ru-RU" dirty="0" err="1"/>
              <a:t>людських</a:t>
            </a:r>
            <a:r>
              <a:rPr lang="ru-RU" dirty="0"/>
              <a:t> </a:t>
            </a:r>
            <a:r>
              <a:rPr lang="ru-RU" dirty="0" err="1"/>
              <a:t>ресурсів</a:t>
            </a:r>
            <a:r>
              <a:rPr lang="ru-RU" dirty="0"/>
              <a:t> , в </a:t>
            </a:r>
            <a:r>
              <a:rPr lang="ru-RU" dirty="0" err="1"/>
              <a:t>основі</a:t>
            </a:r>
            <a:r>
              <a:rPr lang="ru-RU" dirty="0"/>
              <a:t> </a:t>
            </a:r>
            <a:r>
              <a:rPr lang="ru-RU" dirty="0" err="1"/>
              <a:t>якої</a:t>
            </a:r>
            <a:r>
              <a:rPr lang="ru-RU" dirty="0"/>
              <a:t> лежали </a:t>
            </a:r>
            <a:r>
              <a:rPr lang="ru-RU" dirty="0" err="1"/>
              <a:t>роботи</a:t>
            </a:r>
            <a:r>
              <a:rPr lang="ru-RU" dirty="0"/>
              <a:t> </a:t>
            </a:r>
            <a:r>
              <a:rPr lang="ru-RU" dirty="0" err="1"/>
              <a:t>американського</a:t>
            </a:r>
            <a:r>
              <a:rPr lang="ru-RU" dirty="0"/>
              <a:t> </a:t>
            </a:r>
            <a:r>
              <a:rPr lang="ru-RU" dirty="0" err="1"/>
              <a:t>соціального</a:t>
            </a:r>
            <a:r>
              <a:rPr lang="ru-RU" dirty="0"/>
              <a:t> психолога Д. </a:t>
            </a:r>
            <a:r>
              <a:rPr lang="ru-RU" dirty="0" err="1"/>
              <a:t>МакГрегора</a:t>
            </a:r>
            <a:r>
              <a:rPr lang="ru-RU" dirty="0"/>
              <a:t>. </a:t>
            </a:r>
            <a:r>
              <a:rPr lang="ru-RU" dirty="0" err="1"/>
              <a:t>Відповідно</a:t>
            </a:r>
            <a:r>
              <a:rPr lang="ru-RU" dirty="0"/>
              <a:t> до </a:t>
            </a:r>
            <a:r>
              <a:rPr lang="ru-RU" dirty="0" err="1"/>
              <a:t>цього</a:t>
            </a:r>
            <a:r>
              <a:rPr lang="ru-RU" dirty="0"/>
              <a:t> </a:t>
            </a:r>
            <a:r>
              <a:rPr lang="ru-RU" dirty="0" err="1"/>
              <a:t>підходу</a:t>
            </a:r>
            <a:r>
              <a:rPr lang="ru-RU" dirty="0"/>
              <a:t> </a:t>
            </a:r>
            <a:r>
              <a:rPr lang="ru-RU" dirty="0" err="1"/>
              <a:t>важливе</a:t>
            </a:r>
            <a:r>
              <a:rPr lang="ru-RU" dirty="0"/>
              <a:t> </a:t>
            </a:r>
            <a:r>
              <a:rPr lang="ru-RU" dirty="0" err="1"/>
              <a:t>завдання</a:t>
            </a:r>
            <a:r>
              <a:rPr lang="ru-RU" dirty="0"/>
              <a:t> менеджменту </a:t>
            </a:r>
            <a:r>
              <a:rPr lang="ru-RU" dirty="0" err="1"/>
              <a:t>полягає</a:t>
            </a:r>
            <a:r>
              <a:rPr lang="ru-RU" dirty="0"/>
              <a:t> в тому, </a:t>
            </a:r>
            <a:r>
              <a:rPr lang="ru-RU" dirty="0" err="1"/>
              <a:t>щоб</a:t>
            </a:r>
            <a:r>
              <a:rPr lang="ru-RU" dirty="0"/>
              <a:t> </a:t>
            </a:r>
            <a:r>
              <a:rPr lang="ru-RU" dirty="0" err="1"/>
              <a:t>поставити</a:t>
            </a:r>
            <a:r>
              <a:rPr lang="ru-RU" dirty="0"/>
              <a:t> на службу </a:t>
            </a:r>
            <a:r>
              <a:rPr lang="ru-RU" dirty="0" err="1"/>
              <a:t>організації</a:t>
            </a:r>
            <a:r>
              <a:rPr lang="ru-RU" dirty="0"/>
              <a:t> </a:t>
            </a:r>
            <a:r>
              <a:rPr lang="ru-RU" dirty="0" err="1"/>
              <a:t>невикористані</a:t>
            </a:r>
            <a:r>
              <a:rPr lang="ru-RU" dirty="0"/>
              <a:t> </a:t>
            </a:r>
            <a:r>
              <a:rPr lang="ru-RU" dirty="0" err="1"/>
              <a:t>людські</a:t>
            </a:r>
            <a:r>
              <a:rPr lang="ru-RU" dirty="0"/>
              <a:t> </a:t>
            </a:r>
            <a:r>
              <a:rPr lang="ru-RU" dirty="0" err="1"/>
              <a:t>ресурси</a:t>
            </a:r>
            <a:r>
              <a:rPr lang="ru-RU" dirty="0"/>
              <a:t>. </a:t>
            </a:r>
            <a:r>
              <a:rPr lang="ru-RU" dirty="0" err="1"/>
              <a:t>Вважається</a:t>
            </a:r>
            <a:r>
              <a:rPr lang="ru-RU" dirty="0"/>
              <a:t>, </a:t>
            </a:r>
            <a:r>
              <a:rPr lang="ru-RU" dirty="0" err="1"/>
              <a:t>що</a:t>
            </a:r>
            <a:r>
              <a:rPr lang="ru-RU" dirty="0"/>
              <a:t> менеджер повинен </a:t>
            </a:r>
            <a:r>
              <a:rPr lang="ru-RU" dirty="0" err="1"/>
              <a:t>прагнути</a:t>
            </a:r>
            <a:r>
              <a:rPr lang="ru-RU" dirty="0"/>
              <a:t> до </a:t>
            </a:r>
            <a:r>
              <a:rPr lang="ru-RU" dirty="0" err="1"/>
              <a:t>створення</a:t>
            </a:r>
            <a:r>
              <a:rPr lang="ru-RU" dirty="0"/>
              <a:t> таких умов, за </a:t>
            </a:r>
            <a:r>
              <a:rPr lang="ru-RU" dirty="0" err="1"/>
              <a:t>яких</a:t>
            </a:r>
            <a:r>
              <a:rPr lang="ru-RU" dirty="0"/>
              <a:t> </a:t>
            </a:r>
            <a:r>
              <a:rPr lang="ru-RU" dirty="0" err="1"/>
              <a:t>кожний</a:t>
            </a:r>
            <a:r>
              <a:rPr lang="ru-RU" dirty="0"/>
              <a:t> </a:t>
            </a:r>
            <a:r>
              <a:rPr lang="ru-RU" dirty="0" err="1"/>
              <a:t>працівник</a:t>
            </a:r>
            <a:r>
              <a:rPr lang="ru-RU" dirty="0"/>
              <a:t> </a:t>
            </a:r>
            <a:r>
              <a:rPr lang="ru-RU" dirty="0" err="1"/>
              <a:t>міг</a:t>
            </a:r>
            <a:r>
              <a:rPr lang="ru-RU" dirty="0"/>
              <a:t> </a:t>
            </a:r>
            <a:r>
              <a:rPr lang="ru-RU" dirty="0" err="1"/>
              <a:t>би</a:t>
            </a:r>
            <a:r>
              <a:rPr lang="ru-RU" dirty="0"/>
              <a:t> </a:t>
            </a:r>
            <a:r>
              <a:rPr lang="ru-RU" dirty="0" err="1"/>
              <a:t>найбільш</a:t>
            </a:r>
            <a:r>
              <a:rPr lang="ru-RU" dirty="0"/>
              <a:t> </a:t>
            </a:r>
            <a:r>
              <a:rPr lang="ru-RU" dirty="0" err="1"/>
              <a:t>повним</a:t>
            </a:r>
            <a:r>
              <a:rPr lang="ru-RU" dirty="0"/>
              <a:t> чином </a:t>
            </a:r>
            <a:r>
              <a:rPr lang="ru-RU" dirty="0" err="1"/>
              <a:t>проявити</a:t>
            </a:r>
            <a:r>
              <a:rPr lang="ru-RU" dirty="0"/>
              <a:t> </a:t>
            </a:r>
            <a:r>
              <a:rPr lang="ru-RU" dirty="0" err="1"/>
              <a:t>свої</a:t>
            </a:r>
            <a:r>
              <a:rPr lang="ru-RU" dirty="0"/>
              <a:t> </a:t>
            </a:r>
            <a:r>
              <a:rPr lang="ru-RU" dirty="0" err="1"/>
              <a:t>творчі</a:t>
            </a:r>
            <a:r>
              <a:rPr lang="ru-RU" dirty="0"/>
              <a:t> </a:t>
            </a:r>
            <a:r>
              <a:rPr lang="ru-RU" dirty="0" err="1"/>
              <a:t>здібності</a:t>
            </a:r>
            <a:r>
              <a:rPr lang="ru-RU" dirty="0"/>
              <a:t>, </a:t>
            </a:r>
            <a:r>
              <a:rPr lang="ru-RU" dirty="0" err="1"/>
              <a:t>почуття</a:t>
            </a:r>
            <a:r>
              <a:rPr lang="ru-RU" dirty="0"/>
              <a:t> </a:t>
            </a:r>
            <a:r>
              <a:rPr lang="ru-RU" dirty="0" err="1"/>
              <a:t>відповідальності</a:t>
            </a:r>
            <a:r>
              <a:rPr lang="ru-RU" dirty="0"/>
              <a:t>, самоконтроль.</a:t>
            </a:r>
            <a:endParaRPr lang="uk-UA" dirty="0"/>
          </a:p>
        </p:txBody>
      </p:sp>
    </p:spTree>
    <p:extLst>
      <p:ext uri="{BB962C8B-B14F-4D97-AF65-F5344CB8AC3E}">
        <p14:creationId xmlns:p14="http://schemas.microsoft.com/office/powerpoint/2010/main" val="238389180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611560" y="620688"/>
            <a:ext cx="7560840" cy="4247317"/>
          </a:xfrm>
          <a:prstGeom prst="rect">
            <a:avLst/>
          </a:prstGeom>
        </p:spPr>
        <p:txBody>
          <a:bodyPr wrap="square">
            <a:spAutoFit/>
          </a:bodyPr>
          <a:lstStyle/>
          <a:p>
            <a:pPr algn="just"/>
            <a:r>
              <a:rPr lang="uk-UA" dirty="0" smtClean="0"/>
              <a:t>	В </a:t>
            </a:r>
            <a:r>
              <a:rPr lang="uk-UA" dirty="0"/>
              <a:t>даний час переважна більшість західних теоретиків і практиків використовує при аналізі поведінки людей в організації так званий імовірнісний </a:t>
            </a:r>
            <a:r>
              <a:rPr lang="uk-UA" dirty="0" smtClean="0"/>
              <a:t>підхід. </a:t>
            </a:r>
            <a:r>
              <a:rPr lang="uk-UA" dirty="0"/>
              <a:t>Він заснований на положеннях загальної теорії систем. Його прихильники намагаються враховувати всю сукупність великої кількості факторів, що впливають на поведінку працівників в організації. Підкреслюється складну взаємодію між навколишнім середовищем, технологією, структурою організації та мотивацією працівників. Ефективність організації похідна від того чи іншого поєднання всіх цих чинників. Робиться висновок про те, що не може бути єдиного "найкращого" стилю лідерства, методу комунікації, підходу до прийняття рішення. Немає і універсальної організаційної структури. Правильніше сказати, що найбільш успішний стиль лідерства, метод комунікації, підхід до прийняття рішення або організаційна структура змінюються від однієї ситуації до іншої залежно від ряду обставин.</a:t>
            </a:r>
          </a:p>
        </p:txBody>
      </p:sp>
    </p:spTree>
    <p:extLst>
      <p:ext uri="{BB962C8B-B14F-4D97-AF65-F5344CB8AC3E}">
        <p14:creationId xmlns:p14="http://schemas.microsoft.com/office/powerpoint/2010/main" val="162447186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286000" y="2413338"/>
            <a:ext cx="4572000" cy="2308324"/>
          </a:xfrm>
          <a:prstGeom prst="rect">
            <a:avLst/>
          </a:prstGeom>
        </p:spPr>
        <p:txBody>
          <a:bodyPr>
            <a:spAutoFit/>
          </a:bodyPr>
          <a:lstStyle/>
          <a:p>
            <a:pPr algn="just"/>
            <a:r>
              <a:rPr lang="uk-UA" dirty="0" smtClean="0"/>
              <a:t>Психологічні </a:t>
            </a:r>
            <a:r>
              <a:rPr lang="uk-UA" dirty="0"/>
              <a:t>дослідження різних сторін діяльності організацій, в тому числі індустріальних, здійснюються на Заході в руслі кількох наукових шкіл. Тому необхідно перш за все відзначити нерозривні зв'язки між </a:t>
            </a:r>
            <a:r>
              <a:rPr lang="uk-UA" dirty="0" smtClean="0"/>
              <a:t>індустріальною </a:t>
            </a:r>
            <a:r>
              <a:rPr lang="uk-UA" dirty="0"/>
              <a:t>й організаційної психологією</a:t>
            </a:r>
            <a:r>
              <a:rPr lang="uk-UA" dirty="0" smtClean="0"/>
              <a:t>.</a:t>
            </a:r>
          </a:p>
          <a:p>
            <a:endParaRPr lang="uk-UA"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23728" y="4509120"/>
            <a:ext cx="5112567" cy="23824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8662249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755576" y="836712"/>
            <a:ext cx="7560840" cy="5509200"/>
          </a:xfrm>
          <a:prstGeom prst="rect">
            <a:avLst/>
          </a:prstGeom>
        </p:spPr>
        <p:txBody>
          <a:bodyPr wrap="square">
            <a:spAutoFit/>
          </a:bodyPr>
          <a:lstStyle/>
          <a:p>
            <a:pPr algn="just"/>
            <a:r>
              <a:rPr lang="uk-UA" sz="1600" dirty="0" smtClean="0"/>
              <a:t>	Тести</a:t>
            </a:r>
            <a:r>
              <a:rPr lang="uk-UA" sz="1600" dirty="0" smtClean="0"/>
              <a:t>, розроблені для армії, були адаптовані для цивільних потреб; одночасно з цим були створені і нові тести, що призначалися для різних ситуацій. США зустріли психологічне тестування з ентузіазмом, і незабаром тестування за допомогою батареї тестів стало звичайною справою для мільйонів школярів і претендентів на роботу. Таким чином, перші кроки організаційної психології пов'язані з відбором персоналу. </a:t>
            </a:r>
            <a:r>
              <a:rPr lang="uk-UA" sz="1600" dirty="0" err="1" smtClean="0"/>
              <a:t>Хоторнскі</a:t>
            </a:r>
            <a:r>
              <a:rPr lang="uk-UA" sz="1600" dirty="0" smtClean="0"/>
              <a:t> дослідження почалися з вивчення впливу фізичних характеристик робочого приміщення на продуктивність праці. Дослідники поставили собі за мету відповісти на такі, наприклад, питання: як позначиться на продуктивності праці збільшення освітленості робочого приміщення; впливають на продуктивність праці температура і вологість повітря в робочому приміщенні; як відіб'ється на продуктивності праці дозвіл менеджера влаштовувати невеликі перерви.</a:t>
            </a:r>
            <a:r>
              <a:rPr lang="ru-RU" sz="1600" dirty="0" smtClean="0"/>
              <a:t> </a:t>
            </a:r>
            <a:r>
              <a:rPr lang="ru-RU" sz="1600" dirty="0" err="1" smtClean="0"/>
              <a:t>Хоторнські</a:t>
            </a:r>
            <a:r>
              <a:rPr lang="ru-RU" sz="1600" dirty="0" smtClean="0"/>
              <a:t> </a:t>
            </a:r>
            <a:r>
              <a:rPr lang="ru-RU" sz="1600" dirty="0" err="1" smtClean="0"/>
              <a:t>дослідження</a:t>
            </a:r>
            <a:r>
              <a:rPr lang="ru-RU" sz="1600" dirty="0" smtClean="0"/>
              <a:t> </a:t>
            </a:r>
            <a:r>
              <a:rPr lang="ru-RU" sz="1600" dirty="0" err="1" smtClean="0"/>
              <a:t>відкривають</a:t>
            </a:r>
            <a:r>
              <a:rPr lang="ru-RU" sz="1600" dirty="0" smtClean="0"/>
              <a:t> </a:t>
            </a:r>
            <a:r>
              <a:rPr lang="ru-RU" sz="1600" dirty="0" err="1" smtClean="0"/>
              <a:t>нову</a:t>
            </a:r>
            <a:r>
              <a:rPr lang="ru-RU" sz="1600" dirty="0" smtClean="0"/>
              <a:t> еру в </a:t>
            </a:r>
            <a:r>
              <a:rPr lang="ru-RU" sz="1600" dirty="0" err="1" smtClean="0"/>
              <a:t>історії</a:t>
            </a:r>
            <a:r>
              <a:rPr lang="ru-RU" sz="1600" dirty="0" smtClean="0"/>
              <a:t> </a:t>
            </a:r>
            <a:r>
              <a:rPr lang="ru-RU" sz="1600" dirty="0" err="1" smtClean="0"/>
              <a:t>організаційної</a:t>
            </a:r>
            <a:r>
              <a:rPr lang="ru-RU" sz="1600" dirty="0" smtClean="0"/>
              <a:t> </a:t>
            </a:r>
            <a:r>
              <a:rPr lang="ru-RU" sz="1600" dirty="0" err="1" smtClean="0"/>
              <a:t>психології</a:t>
            </a:r>
            <a:r>
              <a:rPr lang="ru-RU" sz="1600" dirty="0" smtClean="0"/>
              <a:t>, </a:t>
            </a:r>
            <a:r>
              <a:rPr lang="ru-RU" sz="1600" dirty="0" err="1" smtClean="0"/>
              <a:t>що</a:t>
            </a:r>
            <a:r>
              <a:rPr lang="ru-RU" sz="1600" dirty="0" smtClean="0"/>
              <a:t> </a:t>
            </a:r>
            <a:r>
              <a:rPr lang="ru-RU" sz="1600" dirty="0" err="1" smtClean="0"/>
              <a:t>починає</a:t>
            </a:r>
            <a:r>
              <a:rPr lang="ru-RU" sz="1600" dirty="0" smtClean="0"/>
              <a:t> </a:t>
            </a:r>
            <a:r>
              <a:rPr lang="ru-RU" sz="1600" dirty="0" err="1" smtClean="0"/>
              <a:t>вивчати</a:t>
            </a:r>
            <a:r>
              <a:rPr lang="ru-RU" sz="1600" dirty="0" smtClean="0"/>
              <a:t> </a:t>
            </a:r>
            <a:r>
              <a:rPr lang="ru-RU" sz="1600" dirty="0" err="1" smtClean="0"/>
              <a:t>такі</a:t>
            </a:r>
            <a:r>
              <a:rPr lang="ru-RU" sz="1600" dirty="0" smtClean="0"/>
              <a:t> </a:t>
            </a:r>
            <a:r>
              <a:rPr lang="ru-RU" sz="1600" dirty="0" err="1" smtClean="0"/>
              <a:t>феномени</a:t>
            </a:r>
            <a:r>
              <a:rPr lang="ru-RU" sz="1600" dirty="0" smtClean="0"/>
              <a:t>, як природа </a:t>
            </a:r>
            <a:r>
              <a:rPr lang="ru-RU" sz="1600" dirty="0" err="1" smtClean="0"/>
              <a:t>лідерства</a:t>
            </a:r>
            <a:r>
              <a:rPr lang="ru-RU" sz="1600" dirty="0" smtClean="0"/>
              <a:t>, </a:t>
            </a:r>
            <a:r>
              <a:rPr lang="ru-RU" sz="1600" dirty="0" err="1" smtClean="0"/>
              <a:t>освіта</a:t>
            </a:r>
            <a:r>
              <a:rPr lang="ru-RU" sz="1600" dirty="0" smtClean="0"/>
              <a:t> </a:t>
            </a:r>
            <a:r>
              <a:rPr lang="ru-RU" sz="1600" dirty="0" err="1" smtClean="0"/>
              <a:t>неформальних</a:t>
            </a:r>
            <a:r>
              <a:rPr lang="ru-RU" sz="1600" dirty="0" smtClean="0"/>
              <a:t> </a:t>
            </a:r>
            <a:r>
              <a:rPr lang="ru-RU" sz="1600" dirty="0" err="1" smtClean="0"/>
              <a:t>груп</a:t>
            </a:r>
            <a:r>
              <a:rPr lang="ru-RU" sz="1600" dirty="0" smtClean="0"/>
              <a:t> в </a:t>
            </a:r>
            <a:r>
              <a:rPr lang="ru-RU" sz="1600" dirty="0" err="1" smtClean="0"/>
              <a:t>робочому</a:t>
            </a:r>
            <a:r>
              <a:rPr lang="ru-RU" sz="1600" dirty="0" smtClean="0"/>
              <a:t> </a:t>
            </a:r>
            <a:r>
              <a:rPr lang="ru-RU" sz="1600" dirty="0" err="1" smtClean="0"/>
              <a:t>середовищі</a:t>
            </a:r>
            <a:r>
              <a:rPr lang="ru-RU" sz="1600" dirty="0" smtClean="0"/>
              <a:t>, установки </a:t>
            </a:r>
            <a:r>
              <a:rPr lang="ru-RU" sz="1600" dirty="0" err="1" smtClean="0"/>
              <a:t>працюючих</a:t>
            </a:r>
            <a:r>
              <a:rPr lang="ru-RU" sz="1600" dirty="0" smtClean="0"/>
              <a:t> людей, </a:t>
            </a:r>
            <a:r>
              <a:rPr lang="ru-RU" sz="1600" dirty="0" err="1" smtClean="0"/>
              <a:t>прийнятий</a:t>
            </a:r>
            <a:r>
              <a:rPr lang="ru-RU" sz="1600" dirty="0" smtClean="0"/>
              <a:t> в </a:t>
            </a:r>
            <a:r>
              <a:rPr lang="ru-RU" sz="1600" dirty="0" err="1" smtClean="0"/>
              <a:t>організації</a:t>
            </a:r>
            <a:r>
              <a:rPr lang="ru-RU" sz="1600" dirty="0" smtClean="0"/>
              <a:t> </a:t>
            </a:r>
            <a:r>
              <a:rPr lang="ru-RU" sz="1600" dirty="0" err="1" smtClean="0"/>
              <a:t>традиційний</a:t>
            </a:r>
            <a:r>
              <a:rPr lang="ru-RU" sz="1600" dirty="0" smtClean="0"/>
              <a:t> стиль </a:t>
            </a:r>
            <a:r>
              <a:rPr lang="ru-RU" sz="1600" dirty="0" err="1" smtClean="0"/>
              <a:t>спілкування</a:t>
            </a:r>
            <a:r>
              <a:rPr lang="ru-RU" sz="1600" dirty="0" smtClean="0"/>
              <a:t> та </a:t>
            </a:r>
            <a:r>
              <a:rPr lang="ru-RU" sz="1600" dirty="0" err="1" smtClean="0"/>
              <a:t>інші</a:t>
            </a:r>
            <a:r>
              <a:rPr lang="ru-RU" sz="1600" dirty="0" smtClean="0"/>
              <a:t> </a:t>
            </a:r>
            <a:r>
              <a:rPr lang="ru-RU" sz="1600" dirty="0" err="1" smtClean="0"/>
              <a:t>особливості</a:t>
            </a:r>
            <a:r>
              <a:rPr lang="ru-RU" sz="1600" dirty="0" smtClean="0"/>
              <a:t> менеджменту та </a:t>
            </a:r>
            <a:r>
              <a:rPr lang="ru-RU" sz="1600" dirty="0" err="1" smtClean="0"/>
              <a:t>організаційного</a:t>
            </a:r>
            <a:r>
              <a:rPr lang="ru-RU" sz="1600" dirty="0" smtClean="0"/>
              <a:t> стилю, </a:t>
            </a:r>
            <a:r>
              <a:rPr lang="ru-RU" sz="1600" dirty="0" err="1" smtClean="0"/>
              <a:t>які</a:t>
            </a:r>
            <a:r>
              <a:rPr lang="ru-RU" sz="1600" dirty="0" smtClean="0"/>
              <a:t> </a:t>
            </a:r>
            <a:r>
              <a:rPr lang="ru-RU" sz="1600" dirty="0" err="1" smtClean="0"/>
              <a:t>нині</a:t>
            </a:r>
            <a:r>
              <a:rPr lang="ru-RU" sz="1600" dirty="0" smtClean="0"/>
              <a:t> </a:t>
            </a:r>
            <a:r>
              <a:rPr lang="ru-RU" sz="1600" dirty="0" err="1" smtClean="0"/>
              <a:t>визнані</a:t>
            </a:r>
            <a:r>
              <a:rPr lang="ru-RU" sz="1600" dirty="0" smtClean="0"/>
              <a:t> факторами, </a:t>
            </a:r>
            <a:r>
              <a:rPr lang="ru-RU" sz="1600" dirty="0" err="1" smtClean="0"/>
              <a:t>що</a:t>
            </a:r>
            <a:r>
              <a:rPr lang="ru-RU" sz="1600" dirty="0" smtClean="0"/>
              <a:t> </a:t>
            </a:r>
            <a:r>
              <a:rPr lang="ru-RU" sz="1600" dirty="0" err="1" smtClean="0"/>
              <a:t>впливають</a:t>
            </a:r>
            <a:r>
              <a:rPr lang="ru-RU" sz="1600" dirty="0" smtClean="0"/>
              <a:t> на </a:t>
            </a:r>
            <a:r>
              <a:rPr lang="ru-RU" sz="1600" dirty="0" err="1" smtClean="0"/>
              <a:t>продуктивність</a:t>
            </a:r>
            <a:r>
              <a:rPr lang="ru-RU" sz="1600" dirty="0" smtClean="0"/>
              <a:t> </a:t>
            </a:r>
            <a:r>
              <a:rPr lang="ru-RU" sz="1600" dirty="0" err="1" smtClean="0"/>
              <a:t>праці</a:t>
            </a:r>
            <a:r>
              <a:rPr lang="ru-RU" sz="1600" dirty="0" smtClean="0"/>
              <a:t>, </a:t>
            </a:r>
            <a:r>
              <a:rPr lang="ru-RU" sz="1600" dirty="0" err="1" smtClean="0"/>
              <a:t>мотивацію</a:t>
            </a:r>
            <a:r>
              <a:rPr lang="ru-RU" sz="1600" dirty="0" smtClean="0"/>
              <a:t> і </a:t>
            </a:r>
            <a:r>
              <a:rPr lang="ru-RU" sz="1600" dirty="0" err="1" smtClean="0"/>
              <a:t>задоволеність</a:t>
            </a:r>
            <a:r>
              <a:rPr lang="ru-RU" sz="1600" dirty="0" smtClean="0"/>
              <a:t> </a:t>
            </a:r>
            <a:r>
              <a:rPr lang="ru-RU" sz="1600" dirty="0" err="1" smtClean="0"/>
              <a:t>роботою.Хоча</a:t>
            </a:r>
            <a:r>
              <a:rPr lang="ru-RU" sz="1600" dirty="0" smtClean="0"/>
              <a:t> </a:t>
            </a:r>
            <a:r>
              <a:rPr lang="ru-RU" sz="1600" dirty="0" err="1" smtClean="0"/>
              <a:t>Хоторнські</a:t>
            </a:r>
            <a:r>
              <a:rPr lang="ru-RU" sz="1600" dirty="0" smtClean="0"/>
              <a:t> </a:t>
            </a:r>
            <a:r>
              <a:rPr lang="ru-RU" sz="1600" dirty="0" err="1" smtClean="0"/>
              <a:t>дослідження</a:t>
            </a:r>
            <a:r>
              <a:rPr lang="ru-RU" sz="1600" dirty="0" smtClean="0"/>
              <a:t> і </a:t>
            </a:r>
            <a:r>
              <a:rPr lang="ru-RU" sz="1600" dirty="0" err="1" smtClean="0"/>
              <a:t>критикували</a:t>
            </a:r>
            <a:r>
              <a:rPr lang="ru-RU" sz="1600" dirty="0" smtClean="0"/>
              <a:t> за </a:t>
            </a:r>
            <a:r>
              <a:rPr lang="ru-RU" sz="1600" dirty="0" err="1" smtClean="0"/>
              <a:t>недостатню</a:t>
            </a:r>
            <a:r>
              <a:rPr lang="ru-RU" sz="1600" dirty="0" smtClean="0"/>
              <a:t> </a:t>
            </a:r>
            <a:r>
              <a:rPr lang="ru-RU" sz="1600" dirty="0" err="1" smtClean="0"/>
              <a:t>наукову</a:t>
            </a:r>
            <a:r>
              <a:rPr lang="ru-RU" sz="1600" dirty="0" smtClean="0"/>
              <a:t> </a:t>
            </a:r>
            <a:r>
              <a:rPr lang="ru-RU" sz="1600" dirty="0" err="1" smtClean="0"/>
              <a:t>строгість</a:t>
            </a:r>
            <a:r>
              <a:rPr lang="ru-RU" sz="1600" dirty="0" smtClean="0"/>
              <a:t>, </a:t>
            </a:r>
            <a:r>
              <a:rPr lang="ru-RU" sz="1600" dirty="0" err="1" smtClean="0"/>
              <a:t>ніхто</a:t>
            </a:r>
            <a:r>
              <a:rPr lang="ru-RU" sz="1600" dirty="0" smtClean="0"/>
              <a:t> не </a:t>
            </a:r>
            <a:r>
              <a:rPr lang="ru-RU" sz="1600" dirty="0" err="1" smtClean="0"/>
              <a:t>заперечує</a:t>
            </a:r>
            <a:r>
              <a:rPr lang="ru-RU" sz="1600" dirty="0" smtClean="0"/>
              <a:t> </a:t>
            </a:r>
            <a:r>
              <a:rPr lang="ru-RU" sz="1600" dirty="0" err="1" smtClean="0"/>
              <a:t>їх</a:t>
            </a:r>
            <a:r>
              <a:rPr lang="ru-RU" sz="1600" dirty="0" smtClean="0"/>
              <a:t> </a:t>
            </a:r>
            <a:r>
              <a:rPr lang="ru-RU" sz="1600" dirty="0" err="1" smtClean="0"/>
              <a:t>впливу</a:t>
            </a:r>
            <a:r>
              <a:rPr lang="ru-RU" sz="1600" dirty="0" smtClean="0"/>
              <a:t> на сам </a:t>
            </a:r>
            <a:r>
              <a:rPr lang="ru-RU" sz="1600" dirty="0" err="1" smtClean="0"/>
              <a:t>підхід</a:t>
            </a:r>
            <a:r>
              <a:rPr lang="ru-RU" sz="1600" dirty="0" smtClean="0"/>
              <a:t> </a:t>
            </a:r>
            <a:r>
              <a:rPr lang="ru-RU" sz="1600" dirty="0" err="1" smtClean="0"/>
              <a:t>психологів</a:t>
            </a:r>
            <a:r>
              <a:rPr lang="ru-RU" sz="1600" dirty="0" smtClean="0"/>
              <a:t> до </a:t>
            </a:r>
            <a:r>
              <a:rPr lang="ru-RU" sz="1600" dirty="0" err="1" smtClean="0"/>
              <a:t>природи</a:t>
            </a:r>
            <a:r>
              <a:rPr lang="ru-RU" sz="1600" dirty="0" smtClean="0"/>
              <a:t> </a:t>
            </a:r>
            <a:r>
              <a:rPr lang="ru-RU" sz="1600" dirty="0" err="1" smtClean="0"/>
              <a:t>роботи</a:t>
            </a:r>
            <a:r>
              <a:rPr lang="ru-RU" sz="1600" dirty="0" smtClean="0"/>
              <a:t>, а </a:t>
            </a:r>
            <a:r>
              <a:rPr lang="ru-RU" sz="1600" dirty="0" err="1" smtClean="0"/>
              <a:t>також</a:t>
            </a:r>
            <a:r>
              <a:rPr lang="ru-RU" sz="1600" dirty="0" smtClean="0"/>
              <a:t> на </a:t>
            </a:r>
            <a:r>
              <a:rPr lang="ru-RU" sz="1600" dirty="0" err="1" smtClean="0"/>
              <a:t>утворення</a:t>
            </a:r>
            <a:r>
              <a:rPr lang="ru-RU" sz="1600" dirty="0" smtClean="0"/>
              <a:t> </a:t>
            </a:r>
            <a:r>
              <a:rPr lang="ru-RU" sz="1600" dirty="0" err="1" smtClean="0"/>
              <a:t>організаційної</a:t>
            </a:r>
            <a:r>
              <a:rPr lang="ru-RU" sz="1600" dirty="0" smtClean="0"/>
              <a:t> </a:t>
            </a:r>
            <a:r>
              <a:rPr lang="ru-RU" sz="1600" dirty="0" err="1" smtClean="0"/>
              <a:t>психології</a:t>
            </a:r>
            <a:r>
              <a:rPr lang="ru-RU" sz="1600" dirty="0" smtClean="0"/>
              <a:t> як </a:t>
            </a:r>
            <a:r>
              <a:rPr lang="ru-RU" sz="1600" dirty="0" err="1" smtClean="0"/>
              <a:t>наукової</a:t>
            </a:r>
            <a:r>
              <a:rPr lang="ru-RU" sz="1600" dirty="0" smtClean="0"/>
              <a:t> </a:t>
            </a:r>
            <a:r>
              <a:rPr lang="ru-RU" sz="1600" dirty="0" err="1" smtClean="0"/>
              <a:t>дисципліни</a:t>
            </a:r>
            <a:r>
              <a:rPr lang="ru-RU" sz="1600" dirty="0" smtClean="0"/>
              <a:t> і на </a:t>
            </a:r>
            <a:r>
              <a:rPr lang="ru-RU" sz="1600" dirty="0" err="1" smtClean="0"/>
              <a:t>її</a:t>
            </a:r>
            <a:r>
              <a:rPr lang="ru-RU" sz="1600" dirty="0" smtClean="0"/>
              <a:t> </a:t>
            </a:r>
            <a:r>
              <a:rPr lang="ru-RU" sz="1600" dirty="0" err="1" smtClean="0"/>
              <a:t>розвиток</a:t>
            </a:r>
            <a:r>
              <a:rPr lang="ru-RU" sz="1600" dirty="0" smtClean="0"/>
              <a:t>.</a:t>
            </a:r>
            <a:endParaRPr lang="uk-UA" sz="1600" dirty="0"/>
          </a:p>
        </p:txBody>
      </p:sp>
    </p:spTree>
    <p:extLst>
      <p:ext uri="{BB962C8B-B14F-4D97-AF65-F5344CB8AC3E}">
        <p14:creationId xmlns:p14="http://schemas.microsoft.com/office/powerpoint/2010/main" val="19721830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95536" y="692696"/>
            <a:ext cx="7848872" cy="6186309"/>
          </a:xfrm>
          <a:prstGeom prst="rect">
            <a:avLst/>
          </a:prstGeom>
        </p:spPr>
        <p:txBody>
          <a:bodyPr wrap="square">
            <a:spAutoFit/>
          </a:bodyPr>
          <a:lstStyle/>
          <a:p>
            <a:r>
              <a:rPr lang="uk-UA" dirty="0"/>
              <a:t>Вебер визнавав, що ніяка бюрократія не існує в абсолютній формі. На його думку, чим ближче організація до ідеального типу, тим більше вона ефективна. Роботи Вебера стимулювали увагу дослідників до вивчення структури великих організацій і зробили помітний вплив на подальші дослідження в цьому напрямку.</a:t>
            </a:r>
          </a:p>
          <a:p>
            <a:endParaRPr lang="uk-UA" dirty="0"/>
          </a:p>
          <a:p>
            <a:r>
              <a:rPr lang="uk-UA" dirty="0"/>
              <a:t>Важливим кроком на шляху до розуміння ролі психологічних аспектів функціонування організацій стало дослідження, проведене на одному з підприємств компанії "Вестерн електрик" в м </a:t>
            </a:r>
            <a:r>
              <a:rPr lang="uk-UA" dirty="0" err="1"/>
              <a:t>Хоторне</a:t>
            </a:r>
            <a:r>
              <a:rPr lang="uk-UA" dirty="0"/>
              <a:t> (передмістя Чикаго) під керівництвом Е. </a:t>
            </a:r>
            <a:r>
              <a:rPr lang="uk-UA" dirty="0" err="1"/>
              <a:t>Мейо</a:t>
            </a:r>
            <a:r>
              <a:rPr lang="uk-UA" dirty="0"/>
              <a:t>. Тут крім різних експериментів було проведено понад 20 тисяч інтерв'ю з робітниками про різні сторони їх життєдіяльності.</a:t>
            </a:r>
          </a:p>
          <a:p>
            <a:endParaRPr lang="uk-UA" dirty="0"/>
          </a:p>
          <a:p>
            <a:r>
              <a:rPr lang="uk-UA" dirty="0"/>
              <a:t>Отримані дані дозволили зробити висновок, що, крім фізичних умов праці робочих,  на продуктивність впливають фактори соціального середовища, причому їх вплив є більш значущим. Так було покладено початок формуванню погляду на індустріальну організацію як соціальну систему. При цьому особливо наголошувалося на дієвість неформальної організації в соціальній регуляції поведінки працівника на основі відповідних групових норм. Виявилося, що індивідуальна продуктивність залежить більшою мірою від групових стандартів, ніж від матеріальних стимулів.</a:t>
            </a:r>
          </a:p>
        </p:txBody>
      </p:sp>
    </p:spTree>
    <p:extLst>
      <p:ext uri="{BB962C8B-B14F-4D97-AF65-F5344CB8AC3E}">
        <p14:creationId xmlns:p14="http://schemas.microsoft.com/office/powerpoint/2010/main" val="27117577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286000" y="1859340"/>
            <a:ext cx="4572000" cy="3139321"/>
          </a:xfrm>
          <a:prstGeom prst="rect">
            <a:avLst/>
          </a:prstGeom>
        </p:spPr>
        <p:txBody>
          <a:bodyPr>
            <a:spAutoFit/>
          </a:bodyPr>
          <a:lstStyle/>
          <a:p>
            <a:r>
              <a:rPr lang="uk-UA" dirty="0"/>
              <a:t>На основі результатів </a:t>
            </a:r>
            <a:r>
              <a:rPr lang="uk-UA" dirty="0" err="1"/>
              <a:t>Хоторнских</a:t>
            </a:r>
            <a:r>
              <a:rPr lang="uk-UA" dirty="0"/>
              <a:t> експериментів стала складатися школа людських відносин, яка робила акцент на ролі неформальної організації як важливого фактора, що визначає ефективність підприємства в цілому. Вплив цієї школи на теорію і практику діяльності індустріальних організацій був досить значним протягом декількох десятиліть. Він зберігся до певної міри і до теперішнього часу.</a:t>
            </a:r>
          </a:p>
        </p:txBody>
      </p:sp>
    </p:spTree>
    <p:extLst>
      <p:ext uri="{BB962C8B-B14F-4D97-AF65-F5344CB8AC3E}">
        <p14:creationId xmlns:p14="http://schemas.microsoft.com/office/powerpoint/2010/main" val="11659363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39552" y="404664"/>
            <a:ext cx="8136904" cy="6463308"/>
          </a:xfrm>
          <a:prstGeom prst="rect">
            <a:avLst/>
          </a:prstGeom>
        </p:spPr>
        <p:txBody>
          <a:bodyPr wrap="square">
            <a:spAutoFit/>
          </a:bodyPr>
          <a:lstStyle/>
          <a:p>
            <a:r>
              <a:rPr lang="uk-UA" dirty="0" smtClean="0"/>
              <a:t>	Зусилля </a:t>
            </a:r>
            <a:r>
              <a:rPr lang="uk-UA" dirty="0" smtClean="0"/>
              <a:t>організаційних психологів у вирішенні завдань, поставлених війною, сприяли набуттю представниками цієї професії більш високого статусу. Уряд і керівники індустрії зрозуміли, що психологи здатні вирішувати багато практичних проблем бізнесу. Крім того, досвід, набутий організаційними психологами в воєнні роки, продемонстрував їх колегам, які до війни працювали в університетських лабораторіях і перебували у відносній ізоляції, що в реальному світі існує чимало життєво важливих і складних проблем і що вони цілком могли б допомогти вирішити їх.</a:t>
            </a:r>
          </a:p>
          <a:p>
            <a:r>
              <a:rPr lang="uk-UA" dirty="0" smtClean="0"/>
              <a:t>	Інтенсивний </a:t>
            </a:r>
            <a:r>
              <a:rPr lang="uk-UA" dirty="0" smtClean="0"/>
              <a:t>розвиток організаційної психології, що почалося в США після закінчення в 1945 </a:t>
            </a:r>
            <a:r>
              <a:rPr lang="uk-UA" dirty="0" smtClean="0"/>
              <a:t>р. </a:t>
            </a:r>
            <a:r>
              <a:rPr lang="uk-UA" dirty="0" smtClean="0"/>
              <a:t>Другої світової війни, збіглося за часом з не менш інтенсивним розвитком бізнесу та індустрії. Величина і складна структура сучасних корпорацій поставили організаційних психологів перед необхідністю набути нові знання і навички. Впровадження нових технологій означало, що персоналу потрібні оновлені і ускладнені програми навчання. Так, з появою комп'ютерів не тільки виникла потреба в обслуговуючих їх програмістах і техніках, але змінилися і багато технологій. Від психологів чекали відповідей на питання:</a:t>
            </a:r>
          </a:p>
          <a:p>
            <a:endParaRPr lang="uk-UA" dirty="0" smtClean="0"/>
          </a:p>
          <a:p>
            <a:r>
              <a:rPr lang="uk-UA" dirty="0" smtClean="0"/>
              <a:t>якими здібностями </a:t>
            </a:r>
            <a:r>
              <a:rPr lang="uk-UA" dirty="0" smtClean="0"/>
              <a:t>повинна </a:t>
            </a:r>
            <a:r>
              <a:rPr lang="uk-UA" dirty="0" smtClean="0"/>
              <a:t>володіти людина, щоб </a:t>
            </a:r>
            <a:r>
              <a:rPr lang="uk-UA" dirty="0" smtClean="0"/>
              <a:t>вона </a:t>
            </a:r>
            <a:r>
              <a:rPr lang="uk-UA" dirty="0" smtClean="0"/>
              <a:t>могла справлятися з подібними обов'язками;</a:t>
            </a:r>
          </a:p>
          <a:p>
            <a:r>
              <a:rPr lang="uk-UA" dirty="0" smtClean="0"/>
              <a:t>люди якого складу найімовірніше мають ці </a:t>
            </a:r>
            <a:r>
              <a:rPr lang="uk-UA" dirty="0" smtClean="0"/>
              <a:t>здібності </a:t>
            </a:r>
            <a:r>
              <a:rPr lang="uk-UA" dirty="0" smtClean="0"/>
              <a:t>і які надійні способи їх виявлення та навчання.</a:t>
            </a:r>
            <a:endParaRPr lang="uk-UA" dirty="0"/>
          </a:p>
        </p:txBody>
      </p:sp>
    </p:spTree>
    <p:extLst>
      <p:ext uri="{BB962C8B-B14F-4D97-AF65-F5344CB8AC3E}">
        <p14:creationId xmlns:p14="http://schemas.microsoft.com/office/powerpoint/2010/main" val="6699528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051720" y="620689"/>
            <a:ext cx="4806280" cy="5909310"/>
          </a:xfrm>
          <a:prstGeom prst="rect">
            <a:avLst/>
          </a:prstGeom>
        </p:spPr>
        <p:txBody>
          <a:bodyPr wrap="square">
            <a:spAutoFit/>
          </a:bodyPr>
          <a:lstStyle/>
          <a:p>
            <a:pPr algn="just"/>
            <a:r>
              <a:rPr lang="ru-RU" dirty="0" err="1" smtClean="0"/>
              <a:t>Намагався</a:t>
            </a:r>
            <a:r>
              <a:rPr lang="ru-RU" dirty="0" smtClean="0"/>
              <a:t> </a:t>
            </a:r>
            <a:r>
              <a:rPr lang="ru-RU" dirty="0" err="1" smtClean="0"/>
              <a:t>систематизувати</a:t>
            </a:r>
            <a:r>
              <a:rPr lang="ru-RU" dirty="0" smtClean="0"/>
              <a:t> </a:t>
            </a:r>
            <a:r>
              <a:rPr lang="ru-RU" dirty="0" err="1"/>
              <a:t>отримані</a:t>
            </a:r>
            <a:r>
              <a:rPr lang="ru-RU" dirty="0"/>
              <a:t> </a:t>
            </a:r>
            <a:r>
              <a:rPr lang="ru-RU" dirty="0" err="1"/>
              <a:t>емпіричним</a:t>
            </a:r>
            <a:r>
              <a:rPr lang="ru-RU" dirty="0"/>
              <a:t> шляхом </a:t>
            </a:r>
            <a:r>
              <a:rPr lang="ru-RU" dirty="0" err="1"/>
              <a:t>знання</a:t>
            </a:r>
            <a:r>
              <a:rPr lang="ru-RU" dirty="0"/>
              <a:t> про </a:t>
            </a:r>
            <a:r>
              <a:rPr lang="ru-RU" dirty="0" err="1"/>
              <a:t>особливості</a:t>
            </a:r>
            <a:r>
              <a:rPr lang="ru-RU" dirty="0"/>
              <a:t> </a:t>
            </a:r>
            <a:r>
              <a:rPr lang="ru-RU" dirty="0" err="1"/>
              <a:t>трудової</a:t>
            </a:r>
            <a:r>
              <a:rPr lang="ru-RU" dirty="0"/>
              <a:t> </a:t>
            </a:r>
            <a:r>
              <a:rPr lang="ru-RU" dirty="0" err="1"/>
              <a:t>діяльності</a:t>
            </a:r>
            <a:r>
              <a:rPr lang="ru-RU" dirty="0"/>
              <a:t> на </a:t>
            </a:r>
            <a:r>
              <a:rPr lang="ru-RU" dirty="0" err="1"/>
              <a:t>промисловому</a:t>
            </a:r>
            <a:r>
              <a:rPr lang="ru-RU" dirty="0"/>
              <a:t> </a:t>
            </a:r>
            <a:r>
              <a:rPr lang="ru-RU" dirty="0" err="1"/>
              <a:t>підприємстві</a:t>
            </a:r>
            <a:r>
              <a:rPr lang="ru-RU" dirty="0"/>
              <a:t>, </a:t>
            </a:r>
            <a:r>
              <a:rPr lang="ru-RU" dirty="0" err="1"/>
              <a:t>американський</a:t>
            </a:r>
            <a:r>
              <a:rPr lang="ru-RU" dirty="0"/>
              <a:t> </a:t>
            </a:r>
            <a:r>
              <a:rPr lang="ru-RU" dirty="0" err="1"/>
              <a:t>інженер</a:t>
            </a:r>
            <a:r>
              <a:rPr lang="ru-RU" dirty="0"/>
              <a:t> Ф. У. Тейлор, </a:t>
            </a:r>
            <a:r>
              <a:rPr lang="ru-RU" dirty="0" err="1"/>
              <a:t>якого</a:t>
            </a:r>
            <a:r>
              <a:rPr lang="ru-RU" dirty="0"/>
              <a:t> часто </a:t>
            </a:r>
            <a:r>
              <a:rPr lang="ru-RU" dirty="0" err="1"/>
              <a:t>називають</a:t>
            </a:r>
            <a:r>
              <a:rPr lang="ru-RU" dirty="0"/>
              <a:t> "</a:t>
            </a:r>
            <a:r>
              <a:rPr lang="ru-RU" dirty="0" err="1"/>
              <a:t>батьком</a:t>
            </a:r>
            <a:r>
              <a:rPr lang="ru-RU" dirty="0"/>
              <a:t> </a:t>
            </a:r>
            <a:r>
              <a:rPr lang="ru-RU" dirty="0" err="1"/>
              <a:t>наукового</a:t>
            </a:r>
            <a:r>
              <a:rPr lang="ru-RU" dirty="0"/>
              <a:t> менеджменту</a:t>
            </a:r>
            <a:r>
              <a:rPr lang="ru-RU" dirty="0" smtClean="0"/>
              <a:t>". </a:t>
            </a:r>
            <a:r>
              <a:rPr lang="ru-RU" dirty="0" err="1" smtClean="0"/>
              <a:t>Звернув</a:t>
            </a:r>
            <a:r>
              <a:rPr lang="ru-RU" dirty="0" smtClean="0"/>
              <a:t> </a:t>
            </a:r>
            <a:r>
              <a:rPr lang="ru-RU" dirty="0" err="1" smtClean="0"/>
              <a:t>увагу</a:t>
            </a:r>
            <a:r>
              <a:rPr lang="ru-RU" dirty="0"/>
              <a:t>  </a:t>
            </a:r>
            <a:r>
              <a:rPr lang="ru-RU" dirty="0" smtClean="0"/>
              <a:t>на </a:t>
            </a:r>
            <a:r>
              <a:rPr lang="ru-RU" dirty="0"/>
              <a:t>роль </a:t>
            </a:r>
            <a:r>
              <a:rPr lang="ru-RU" dirty="0" err="1"/>
              <a:t>певного</a:t>
            </a:r>
            <a:r>
              <a:rPr lang="ru-RU" dirty="0"/>
              <a:t> </a:t>
            </a:r>
            <a:r>
              <a:rPr lang="ru-RU" dirty="0" err="1"/>
              <a:t>відбору</a:t>
            </a:r>
            <a:r>
              <a:rPr lang="ru-RU" dirty="0"/>
              <a:t> і </a:t>
            </a:r>
            <a:r>
              <a:rPr lang="ru-RU" dirty="0" err="1"/>
              <a:t>навчання</a:t>
            </a:r>
            <a:r>
              <a:rPr lang="ru-RU" dirty="0"/>
              <a:t> людей, </a:t>
            </a:r>
            <a:r>
              <a:rPr lang="ru-RU" dirty="0" err="1"/>
              <a:t>призначеного</a:t>
            </a:r>
            <a:r>
              <a:rPr lang="ru-RU" dirty="0"/>
              <a:t> для того, </a:t>
            </a:r>
            <a:r>
              <a:rPr lang="ru-RU" dirty="0" err="1"/>
              <a:t>щоб</a:t>
            </a:r>
            <a:r>
              <a:rPr lang="ru-RU" dirty="0"/>
              <a:t> на кожному </a:t>
            </a:r>
            <a:r>
              <a:rPr lang="ru-RU" dirty="0" err="1"/>
              <a:t>робочому</a:t>
            </a:r>
            <a:r>
              <a:rPr lang="ru-RU" dirty="0"/>
              <a:t> </a:t>
            </a:r>
            <a:r>
              <a:rPr lang="ru-RU" dirty="0" err="1"/>
              <a:t>місці</a:t>
            </a:r>
            <a:r>
              <a:rPr lang="ru-RU" dirty="0"/>
              <a:t> </a:t>
            </a:r>
            <a:r>
              <a:rPr lang="ru-RU" dirty="0" err="1"/>
              <a:t>знаходилася</a:t>
            </a:r>
            <a:r>
              <a:rPr lang="ru-RU" dirty="0"/>
              <a:t> </a:t>
            </a:r>
            <a:r>
              <a:rPr lang="ru-RU" dirty="0" err="1"/>
              <a:t>людина</a:t>
            </a:r>
            <a:r>
              <a:rPr lang="ru-RU" dirty="0"/>
              <a:t>, </a:t>
            </a:r>
            <a:r>
              <a:rPr lang="ru-RU" dirty="0" smtClean="0"/>
              <a:t>яка </a:t>
            </a:r>
            <a:r>
              <a:rPr lang="ru-RU" dirty="0" err="1"/>
              <a:t>володіє</a:t>
            </a:r>
            <a:r>
              <a:rPr lang="ru-RU" dirty="0"/>
              <a:t> </a:t>
            </a:r>
            <a:r>
              <a:rPr lang="ru-RU" dirty="0" err="1"/>
              <a:t>якостями</a:t>
            </a:r>
            <a:r>
              <a:rPr lang="ru-RU" dirty="0"/>
              <a:t>, </a:t>
            </a:r>
            <a:r>
              <a:rPr lang="ru-RU" dirty="0" err="1"/>
              <a:t>необхідними</a:t>
            </a:r>
            <a:r>
              <a:rPr lang="ru-RU" dirty="0"/>
              <a:t> для </a:t>
            </a:r>
            <a:r>
              <a:rPr lang="ru-RU" dirty="0" err="1"/>
              <a:t>досягнення</a:t>
            </a:r>
            <a:r>
              <a:rPr lang="ru-RU" dirty="0"/>
              <a:t> </a:t>
            </a:r>
            <a:r>
              <a:rPr lang="ru-RU" dirty="0" err="1"/>
              <a:t>високої</a:t>
            </a:r>
            <a:r>
              <a:rPr lang="ru-RU" dirty="0"/>
              <a:t> </a:t>
            </a:r>
            <a:r>
              <a:rPr lang="ru-RU" dirty="0" err="1"/>
              <a:t>продуктивності</a:t>
            </a:r>
            <a:r>
              <a:rPr lang="ru-RU" dirty="0"/>
              <a:t>. Тейлор </a:t>
            </a:r>
            <a:r>
              <a:rPr lang="ru-RU" dirty="0" err="1"/>
              <a:t>наполягав</a:t>
            </a:r>
            <a:r>
              <a:rPr lang="ru-RU" dirty="0"/>
              <a:t> на </a:t>
            </a:r>
            <a:r>
              <a:rPr lang="ru-RU" dirty="0" err="1"/>
              <a:t>важливості</a:t>
            </a:r>
            <a:r>
              <a:rPr lang="ru-RU" dirty="0"/>
              <a:t> </a:t>
            </a:r>
            <a:r>
              <a:rPr lang="ru-RU" dirty="0" err="1"/>
              <a:t>співпраці</a:t>
            </a:r>
            <a:r>
              <a:rPr lang="ru-RU" dirty="0"/>
              <a:t> </a:t>
            </a:r>
            <a:r>
              <a:rPr lang="ru-RU" dirty="0" err="1"/>
              <a:t>між</a:t>
            </a:r>
            <a:r>
              <a:rPr lang="ru-RU" dirty="0"/>
              <a:t> менеджерами і </a:t>
            </a:r>
            <a:r>
              <a:rPr lang="ru-RU" dirty="0" err="1"/>
              <a:t>робітниками</a:t>
            </a:r>
            <a:r>
              <a:rPr lang="ru-RU" dirty="0"/>
              <a:t>, при </a:t>
            </a:r>
            <a:r>
              <a:rPr lang="ru-RU" dirty="0" err="1"/>
              <a:t>цьому</a:t>
            </a:r>
            <a:r>
              <a:rPr lang="ru-RU" dirty="0"/>
              <a:t> </a:t>
            </a:r>
            <a:r>
              <a:rPr lang="ru-RU" dirty="0" err="1"/>
              <a:t>чітко</a:t>
            </a:r>
            <a:r>
              <a:rPr lang="ru-RU" dirty="0"/>
              <a:t> </a:t>
            </a:r>
            <a:r>
              <a:rPr lang="ru-RU" dirty="0" err="1"/>
              <a:t>розмежувавши</a:t>
            </a:r>
            <a:r>
              <a:rPr lang="ru-RU" dirty="0"/>
              <a:t> </a:t>
            </a:r>
            <a:r>
              <a:rPr lang="ru-RU" dirty="0" err="1"/>
              <a:t>обов'язки</a:t>
            </a:r>
            <a:r>
              <a:rPr lang="ru-RU" dirty="0"/>
              <a:t> тих і </a:t>
            </a:r>
            <a:r>
              <a:rPr lang="ru-RU" dirty="0" err="1"/>
              <a:t>інших</a:t>
            </a:r>
            <a:r>
              <a:rPr lang="ru-RU" dirty="0"/>
              <a:t>. Так, менеджерам </a:t>
            </a:r>
            <a:r>
              <a:rPr lang="ru-RU" dirty="0" err="1"/>
              <a:t>необхідно</a:t>
            </a:r>
            <a:r>
              <a:rPr lang="ru-RU" dirty="0"/>
              <a:t> </a:t>
            </a:r>
            <a:r>
              <a:rPr lang="ru-RU" dirty="0" err="1"/>
              <a:t>взяти</a:t>
            </a:r>
            <a:r>
              <a:rPr lang="ru-RU" dirty="0"/>
              <a:t> на себе всю </a:t>
            </a:r>
            <a:r>
              <a:rPr lang="ru-RU" dirty="0" err="1"/>
              <a:t>повноту</a:t>
            </a:r>
            <a:r>
              <a:rPr lang="ru-RU" dirty="0"/>
              <a:t> </a:t>
            </a:r>
            <a:r>
              <a:rPr lang="ru-RU" dirty="0" err="1"/>
              <a:t>відповідальності</a:t>
            </a:r>
            <a:r>
              <a:rPr lang="ru-RU" dirty="0"/>
              <a:t> за </a:t>
            </a:r>
            <a:r>
              <a:rPr lang="ru-RU" dirty="0" err="1"/>
              <a:t>планування</a:t>
            </a:r>
            <a:r>
              <a:rPr lang="ru-RU" dirty="0"/>
              <a:t> і контроль </a:t>
            </a:r>
            <a:r>
              <a:rPr lang="ru-RU" dirty="0" err="1"/>
              <a:t>діяльності</a:t>
            </a:r>
            <a:r>
              <a:rPr lang="ru-RU" dirty="0"/>
              <a:t> </a:t>
            </a:r>
            <a:r>
              <a:rPr lang="ru-RU" dirty="0" err="1"/>
              <a:t>робітників</a:t>
            </a:r>
            <a:r>
              <a:rPr lang="ru-RU" dirty="0"/>
              <a:t>. </a:t>
            </a:r>
            <a:r>
              <a:rPr lang="ru-RU" dirty="0" err="1"/>
              <a:t>Останні</a:t>
            </a:r>
            <a:r>
              <a:rPr lang="ru-RU" dirty="0"/>
              <a:t> ж </a:t>
            </a:r>
            <a:r>
              <a:rPr lang="ru-RU" dirty="0" err="1"/>
              <a:t>повинні</a:t>
            </a:r>
            <a:r>
              <a:rPr lang="ru-RU" dirty="0"/>
              <a:t> бути </a:t>
            </a:r>
            <a:r>
              <a:rPr lang="ru-RU" dirty="0" err="1"/>
              <a:t>вільні</a:t>
            </a:r>
            <a:r>
              <a:rPr lang="ru-RU" dirty="0"/>
              <a:t> </a:t>
            </a:r>
            <a:r>
              <a:rPr lang="ru-RU" dirty="0" err="1"/>
              <a:t>від</a:t>
            </a:r>
            <a:r>
              <a:rPr lang="ru-RU" dirty="0"/>
              <a:t> </a:t>
            </a:r>
            <a:r>
              <a:rPr lang="ru-RU" dirty="0" err="1"/>
              <a:t>відповідальності</a:t>
            </a:r>
            <a:r>
              <a:rPr lang="ru-RU" dirty="0"/>
              <a:t>, яка не </a:t>
            </a:r>
            <a:r>
              <a:rPr lang="ru-RU" dirty="0" err="1"/>
              <a:t>випливає</a:t>
            </a:r>
            <a:r>
              <a:rPr lang="ru-RU" dirty="0"/>
              <a:t> з </a:t>
            </a:r>
            <a:r>
              <a:rPr lang="ru-RU" dirty="0" err="1"/>
              <a:t>їх</a:t>
            </a:r>
            <a:r>
              <a:rPr lang="ru-RU" dirty="0"/>
              <a:t> </a:t>
            </a:r>
            <a:r>
              <a:rPr lang="ru-RU" dirty="0" err="1"/>
              <a:t>трудових</a:t>
            </a:r>
            <a:r>
              <a:rPr lang="ru-RU" dirty="0"/>
              <a:t> </a:t>
            </a:r>
            <a:r>
              <a:rPr lang="ru-RU" dirty="0" err="1"/>
              <a:t>обов'язків</a:t>
            </a:r>
            <a:r>
              <a:rPr lang="ru-RU" dirty="0"/>
              <a:t>.</a:t>
            </a:r>
            <a:endParaRPr lang="uk-UA" dirty="0"/>
          </a:p>
        </p:txBody>
      </p:sp>
    </p:spTree>
    <p:extLst>
      <p:ext uri="{BB962C8B-B14F-4D97-AF65-F5344CB8AC3E}">
        <p14:creationId xmlns:p14="http://schemas.microsoft.com/office/powerpoint/2010/main" val="27877104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755576" y="764704"/>
            <a:ext cx="7344816" cy="5078313"/>
          </a:xfrm>
          <a:prstGeom prst="rect">
            <a:avLst/>
          </a:prstGeom>
        </p:spPr>
        <p:txBody>
          <a:bodyPr wrap="square">
            <a:spAutoFit/>
          </a:bodyPr>
          <a:lstStyle/>
          <a:p>
            <a:pPr algn="just"/>
            <a:r>
              <a:rPr lang="uk-UA" dirty="0" smtClean="0"/>
              <a:t>	Ідея </a:t>
            </a:r>
            <a:r>
              <a:rPr lang="uk-UA" dirty="0" err="1"/>
              <a:t>Тейлора</a:t>
            </a:r>
            <a:r>
              <a:rPr lang="uk-UA" dirty="0"/>
              <a:t> полягала в максимальній спеціалізації членів організації </a:t>
            </a:r>
            <a:r>
              <a:rPr lang="uk-UA" dirty="0" smtClean="0"/>
              <a:t>для того, </a:t>
            </a:r>
            <a:r>
              <a:rPr lang="uk-UA" dirty="0"/>
              <a:t>щоб кожен з них міг зосередити свої зусилля на головному завданні. Це стосувалося і до рядових працівників, і до менеджерів різних рівнів </a:t>
            </a:r>
            <a:r>
              <a:rPr lang="uk-UA" dirty="0" smtClean="0"/>
              <a:t>управління відносилося. </a:t>
            </a:r>
            <a:r>
              <a:rPr lang="uk-UA" dirty="0" err="1"/>
              <a:t>Тейлор</a:t>
            </a:r>
            <a:r>
              <a:rPr lang="uk-UA" dirty="0"/>
              <a:t> виклав свої погляди в книзі "Принципи наукового управління", опублікованій в 1911 р, показавши значимість людського фактора як основи ефективної діяльності організації. Ідеї </a:t>
            </a:r>
            <a:r>
              <a:rPr lang="uk-UA" dirty="0" err="1"/>
              <a:t>Тейлора</a:t>
            </a:r>
            <a:r>
              <a:rPr lang="uk-UA" dirty="0"/>
              <a:t> </a:t>
            </a:r>
            <a:r>
              <a:rPr lang="uk-UA" dirty="0" smtClean="0"/>
              <a:t>отримали </a:t>
            </a:r>
            <a:r>
              <a:rPr lang="uk-UA" dirty="0"/>
              <a:t>широке поширення в 1910-1920-і рр. </a:t>
            </a:r>
            <a:r>
              <a:rPr lang="en-US" dirty="0"/>
              <a:t>XX </a:t>
            </a:r>
            <a:r>
              <a:rPr lang="uk-UA" dirty="0"/>
              <a:t>ст. в багатьох країнах, в тому числі </a:t>
            </a:r>
            <a:r>
              <a:rPr lang="uk-UA" dirty="0" smtClean="0"/>
              <a:t>і в вітчизняній науці і в організаціях.</a:t>
            </a:r>
            <a:endParaRPr lang="uk-UA" dirty="0"/>
          </a:p>
          <a:p>
            <a:pPr algn="just"/>
            <a:endParaRPr lang="uk-UA" dirty="0"/>
          </a:p>
          <a:p>
            <a:pPr algn="just"/>
            <a:r>
              <a:rPr lang="uk-UA" dirty="0"/>
              <a:t>Серед сучасників </a:t>
            </a:r>
            <a:r>
              <a:rPr lang="uk-UA" dirty="0" err="1"/>
              <a:t>Тейлора</a:t>
            </a:r>
            <a:r>
              <a:rPr lang="uk-UA" dirty="0"/>
              <a:t>, творчо розвивали його ідеї, можна відзначити Г. </a:t>
            </a:r>
            <a:r>
              <a:rPr lang="uk-UA" dirty="0" err="1"/>
              <a:t>Ганта</a:t>
            </a:r>
            <a:r>
              <a:rPr lang="uk-UA" dirty="0"/>
              <a:t> і подружжя </a:t>
            </a:r>
            <a:r>
              <a:rPr lang="uk-UA" dirty="0" err="1"/>
              <a:t>Гилбрет</a:t>
            </a:r>
            <a:r>
              <a:rPr lang="uk-UA" dirty="0"/>
              <a:t>. Крім нововведень в системі оплати праці, </a:t>
            </a:r>
            <a:r>
              <a:rPr lang="uk-UA" dirty="0" err="1"/>
              <a:t>Гант</a:t>
            </a:r>
            <a:r>
              <a:rPr lang="uk-UA" dirty="0"/>
              <a:t> запропонував графічний метод зображення робіт, які необхідно виконати, - графік </a:t>
            </a:r>
            <a:r>
              <a:rPr lang="uk-UA" dirty="0" err="1"/>
              <a:t>Ганта</a:t>
            </a:r>
            <a:r>
              <a:rPr lang="uk-UA" dirty="0"/>
              <a:t> . Такі графіки стали широко використовуватися в цілях планування і контролю випуску продукції. Графік </a:t>
            </a:r>
            <a:r>
              <a:rPr lang="uk-UA" dirty="0" err="1"/>
              <a:t>Ганта</a:t>
            </a:r>
            <a:r>
              <a:rPr lang="uk-UA" dirty="0"/>
              <a:t> був попередником сучасних методів планування операцій.</a:t>
            </a:r>
          </a:p>
        </p:txBody>
      </p:sp>
    </p:spTree>
    <p:extLst>
      <p:ext uri="{BB962C8B-B14F-4D97-AF65-F5344CB8AC3E}">
        <p14:creationId xmlns:p14="http://schemas.microsoft.com/office/powerpoint/2010/main" val="21893361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259632" y="692696"/>
            <a:ext cx="6552728" cy="5078313"/>
          </a:xfrm>
          <a:prstGeom prst="rect">
            <a:avLst/>
          </a:prstGeom>
        </p:spPr>
        <p:txBody>
          <a:bodyPr wrap="square">
            <a:spAutoFit/>
          </a:bodyPr>
          <a:lstStyle/>
          <a:p>
            <a:pPr algn="just"/>
            <a:r>
              <a:rPr lang="uk-UA" dirty="0" smtClean="0"/>
              <a:t>	Подружжя-соратники </a:t>
            </a:r>
            <a:r>
              <a:rPr lang="uk-UA" dirty="0" err="1"/>
              <a:t>Френк</a:t>
            </a:r>
            <a:r>
              <a:rPr lang="uk-UA" dirty="0"/>
              <a:t> і </a:t>
            </a:r>
            <a:r>
              <a:rPr lang="uk-UA" dirty="0" err="1"/>
              <a:t>Ліліан</a:t>
            </a:r>
            <a:r>
              <a:rPr lang="uk-UA" dirty="0"/>
              <a:t> </a:t>
            </a:r>
            <a:r>
              <a:rPr lang="uk-UA" dirty="0" err="1"/>
              <a:t>Гилбрет</a:t>
            </a:r>
            <a:r>
              <a:rPr lang="uk-UA" dirty="0"/>
              <a:t> внесли помітний вклад у розробку проблем опису, вимірювання та підвищення ефективності фізичної праці, показавши можливості його оптимізації за допомогою виключення непродуктивних рухів і витрат часу. Уже перші їх дослідження показали найважливішу роль людського чинника в галузі промислового виробництва, що раніше підкреслював </a:t>
            </a:r>
            <a:r>
              <a:rPr lang="uk-UA" dirty="0" err="1"/>
              <a:t>Тейлор</a:t>
            </a:r>
            <a:r>
              <a:rPr lang="uk-UA" dirty="0"/>
              <a:t>.</a:t>
            </a:r>
          </a:p>
          <a:p>
            <a:pPr algn="just"/>
            <a:endParaRPr lang="uk-UA" dirty="0"/>
          </a:p>
          <a:p>
            <a:pPr algn="just"/>
            <a:r>
              <a:rPr lang="uk-UA" dirty="0" err="1"/>
              <a:t>Ліліан</a:t>
            </a:r>
            <a:r>
              <a:rPr lang="uk-UA" dirty="0"/>
              <a:t> </a:t>
            </a:r>
            <a:r>
              <a:rPr lang="uk-UA" dirty="0" err="1"/>
              <a:t>Гилбрет</a:t>
            </a:r>
            <a:r>
              <a:rPr lang="uk-UA" dirty="0"/>
              <a:t> була в числі перших дослідників, які намагалися зв'язати принципи діяльності індустріальної організації зі сферою соціальної психології. Її пошуки знайшли своє відображення в книзі "Психологія менеджменту: роль розуму у визначенні, викладанні і встановленні методів найменших витрат", опублікованої в 1914 р Аналізуючи діяльність менеджерів, Л. </a:t>
            </a:r>
            <a:r>
              <a:rPr lang="uk-UA" dirty="0" err="1"/>
              <a:t>Гилбрет</a:t>
            </a:r>
            <a:r>
              <a:rPr lang="uk-UA" dirty="0"/>
              <a:t> виділила три управлінських стилю: традиційний, перехідний і науковий.</a:t>
            </a:r>
          </a:p>
        </p:txBody>
      </p:sp>
    </p:spTree>
    <p:extLst>
      <p:ext uri="{BB962C8B-B14F-4D97-AF65-F5344CB8AC3E}">
        <p14:creationId xmlns:p14="http://schemas.microsoft.com/office/powerpoint/2010/main" val="994879001"/>
      </p:ext>
    </p:extLst>
  </p:cSld>
  <p:clrMapOvr>
    <a:masterClrMapping/>
  </p:clrMapOvr>
</p:sld>
</file>

<file path=ppt/theme/theme1.xml><?xml version="1.0" encoding="utf-8"?>
<a:theme xmlns:a="http://schemas.openxmlformats.org/drawingml/2006/main" name="Воздушный поток">
  <a:themeElements>
    <a:clrScheme name="Воздушный поток">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Воздушный поток">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Воздушный поток">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214</TotalTime>
  <Words>1257</Words>
  <Application>Microsoft Office PowerPoint</Application>
  <PresentationFormat>Экран (4:3)</PresentationFormat>
  <Paragraphs>48</Paragraphs>
  <Slides>22</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22</vt:i4>
      </vt:variant>
    </vt:vector>
  </HeadingPairs>
  <TitlesOfParts>
    <vt:vector size="23" baseType="lpstr">
      <vt:lpstr>Воздушный поток</vt:lpstr>
      <vt:lpstr>Теоретико-історичні аспекти організаційної психології</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Теоретико-історичні аспекти організаційної психології</dc:title>
  <dc:creator>Слава Україні!</dc:creator>
  <cp:lastModifiedBy>Слава Україні!</cp:lastModifiedBy>
  <cp:revision>19</cp:revision>
  <dcterms:created xsi:type="dcterms:W3CDTF">2024-02-29T06:12:51Z</dcterms:created>
  <dcterms:modified xsi:type="dcterms:W3CDTF">2024-03-20T12:31:34Z</dcterms:modified>
</cp:coreProperties>
</file>