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64" r:id="rId2"/>
    <p:sldId id="276" r:id="rId3"/>
    <p:sldId id="287" r:id="rId4"/>
    <p:sldId id="279" r:id="rId5"/>
    <p:sldId id="266" r:id="rId6"/>
    <p:sldId id="288" r:id="rId7"/>
    <p:sldId id="281" r:id="rId8"/>
    <p:sldId id="274" r:id="rId9"/>
    <p:sldId id="278" r:id="rId10"/>
    <p:sldId id="289" r:id="rId11"/>
    <p:sldId id="269" r:id="rId12"/>
    <p:sldId id="282" r:id="rId13"/>
    <p:sldId id="290" r:id="rId14"/>
    <p:sldId id="283" r:id="rId15"/>
    <p:sldId id="280" r:id="rId16"/>
    <p:sldId id="291" r:id="rId17"/>
    <p:sldId id="268" r:id="rId18"/>
    <p:sldId id="285" r:id="rId1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280" autoAdjust="0"/>
  </p:normalViewPr>
  <p:slideViewPr>
    <p:cSldViewPr showGuides="1">
      <p:cViewPr varScale="1">
        <p:scale>
          <a:sx n="82" d="100"/>
          <a:sy n="82" d="100"/>
        </p:scale>
        <p:origin x="672" y="6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10/10/2023</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10/10/2023</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2646662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10/10/2023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10/10/2023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10/10/2023</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10/10/2023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10/10/2023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10/10/2023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10/10/2023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10/10/2023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10/10/2023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10/10/2023</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0156" y="3068960"/>
            <a:ext cx="7890801" cy="1368152"/>
          </a:xfrm>
        </p:spPr>
        <p:txBody>
          <a:bodyPr>
            <a:normAutofit fontScale="90000"/>
          </a:bodyPr>
          <a:lstStyle/>
          <a:p>
            <a:r>
              <a:rPr lang="uk-UA" sz="4000" b="1" dirty="0"/>
              <a:t>Стратегічний маркетинг</a:t>
            </a:r>
            <a:br>
              <a:rPr lang="uk-UA" sz="4000" b="1" dirty="0"/>
            </a:br>
            <a:r>
              <a:rPr lang="uk-UA" sz="4000" b="1" dirty="0"/>
              <a:t/>
            </a:r>
            <a:br>
              <a:rPr lang="uk-UA" sz="4000" b="1" dirty="0"/>
            </a:br>
            <a:r>
              <a:rPr lang="uk-UA" sz="4000" dirty="0"/>
              <a:t>Лекція 1</a:t>
            </a:r>
            <a:br>
              <a:rPr lang="uk-UA" sz="4000" dirty="0"/>
            </a:br>
            <a:r>
              <a:rPr lang="uk-UA" sz="4000" dirty="0"/>
              <a:t/>
            </a:r>
            <a:br>
              <a:rPr lang="uk-UA" sz="4000" dirty="0"/>
            </a:br>
            <a:r>
              <a:rPr lang="ru-RU" sz="4000" dirty="0" err="1"/>
              <a:t>Стратегічний</a:t>
            </a:r>
            <a:r>
              <a:rPr lang="ru-RU" sz="4000" dirty="0"/>
              <a:t> маркетинг в </a:t>
            </a:r>
            <a:r>
              <a:rPr lang="ru-RU" sz="4000" dirty="0" err="1"/>
              <a:t>системі</a:t>
            </a:r>
            <a:r>
              <a:rPr lang="ru-RU" sz="4000" dirty="0"/>
              <a:t> </a:t>
            </a:r>
            <a:r>
              <a:rPr lang="ru-RU" sz="4000" dirty="0" err="1"/>
              <a:t>загального</a:t>
            </a:r>
            <a:r>
              <a:rPr lang="ru-RU" sz="4000" dirty="0"/>
              <a:t> корпоративного </a:t>
            </a:r>
            <a:r>
              <a:rPr lang="ru-RU" sz="4000" dirty="0" err="1"/>
              <a:t>управління</a:t>
            </a:r>
            <a:r>
              <a:rPr lang="ru-RU" sz="4000" dirty="0"/>
              <a:t>.</a:t>
            </a:r>
            <a:endParaRPr lang="en-US" dirty="0"/>
          </a:p>
        </p:txBody>
      </p:sp>
      <p:sp>
        <p:nvSpPr>
          <p:cNvPr id="3" name="Subtitle 2"/>
          <p:cNvSpPr>
            <a:spLocks noGrp="1"/>
          </p:cNvSpPr>
          <p:nvPr>
            <p:ph type="subTitle" idx="1"/>
          </p:nvPr>
        </p:nvSpPr>
        <p:spPr>
          <a:xfrm>
            <a:off x="9406780" y="6237312"/>
            <a:ext cx="3726285" cy="877664"/>
          </a:xfrm>
        </p:spPr>
        <p:txBody>
          <a:bodyPr/>
          <a:lstStyle/>
          <a:p>
            <a:r>
              <a:rPr lang="uk-UA" dirty="0" smtClean="0"/>
              <a:t> </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Маркетинг</a:t>
            </a:r>
            <a:endParaRPr lang="uk-UA" dirty="0"/>
          </a:p>
        </p:txBody>
      </p:sp>
      <p:sp>
        <p:nvSpPr>
          <p:cNvPr id="3" name="Объект 2"/>
          <p:cNvSpPr>
            <a:spLocks noGrp="1"/>
          </p:cNvSpPr>
          <p:nvPr>
            <p:ph sz="half" idx="1"/>
          </p:nvPr>
        </p:nvSpPr>
        <p:spPr/>
        <p:txBody>
          <a:bodyPr>
            <a:normAutofit fontScale="92500" lnSpcReduction="20000"/>
          </a:bodyPr>
          <a:lstStyle/>
          <a:p>
            <a:r>
              <a:rPr lang="uk-UA" dirty="0"/>
              <a:t>це стратегічний процес управління, спрямований на задоволення потреб і бажань споживачів. Він охоплює різноманітні дії та методи, що використовуються компаніями для створення, просування та продажу товарів і послуг на ринку.</a:t>
            </a:r>
          </a:p>
          <a:p>
            <a:r>
              <a:rPr lang="uk-UA" dirty="0"/>
              <a:t>система керування виробничо-збутовою діяльністю організації, спрямована на досягнення кінцевих результатів за допомогою обліку й активного впливу на ринкові умови</a:t>
            </a:r>
          </a:p>
          <a:p>
            <a:endParaRPr lang="uk-UA" dirty="0"/>
          </a:p>
        </p:txBody>
      </p:sp>
      <p:sp>
        <p:nvSpPr>
          <p:cNvPr id="4" name="Объект 3"/>
          <p:cNvSpPr>
            <a:spLocks noGrp="1"/>
          </p:cNvSpPr>
          <p:nvPr>
            <p:ph sz="half" idx="2"/>
          </p:nvPr>
        </p:nvSpPr>
        <p:spPr/>
        <p:txBody>
          <a:bodyPr>
            <a:normAutofit fontScale="92500" lnSpcReduction="20000"/>
          </a:bodyPr>
          <a:lstStyle/>
          <a:p>
            <a:r>
              <a:rPr lang="uk-UA" dirty="0"/>
              <a:t>це вид людської діяльності, спрямований на задоволення потреб і потреб за допомогою обміну (Ф. </a:t>
            </a:r>
            <a:r>
              <a:rPr lang="uk-UA" dirty="0" err="1"/>
              <a:t>Котлер</a:t>
            </a:r>
            <a:r>
              <a:rPr lang="uk-UA" dirty="0"/>
              <a:t>).</a:t>
            </a:r>
          </a:p>
          <a:p>
            <a:r>
              <a:rPr lang="uk-UA" dirty="0"/>
              <a:t>це процес планування й реалізації концепції ціноутворення, просування й розподіли ідей, товарів і послуг з метою забезпечення обміну, що задовольняє потреби індивідуумів і організацій (Американська асоціація маркетингу).</a:t>
            </a:r>
          </a:p>
          <a:p>
            <a:endParaRPr lang="uk-UA" dirty="0"/>
          </a:p>
        </p:txBody>
      </p:sp>
    </p:spTree>
    <p:extLst>
      <p:ext uri="{BB962C8B-B14F-4D97-AF65-F5344CB8AC3E}">
        <p14:creationId xmlns:p14="http://schemas.microsoft.com/office/powerpoint/2010/main" val="379599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780" y="836712"/>
            <a:ext cx="10157354" cy="2448272"/>
          </a:xfrm>
        </p:spPr>
        <p:txBody>
          <a:bodyPr>
            <a:noAutofit/>
          </a:bodyPr>
          <a:lstStyle/>
          <a:p>
            <a:r>
              <a:rPr lang="uk-UA" sz="1800" dirty="0" smtClean="0"/>
              <a:t>Категорія </a:t>
            </a:r>
            <a:r>
              <a:rPr lang="uk-UA" sz="1800" dirty="0"/>
              <a:t>"стратегічний господарський підрозділ" (СГП) — </a:t>
            </a:r>
            <a:r>
              <a:rPr lang="en-US" sz="1800" dirty="0"/>
              <a:t>strategic business unit — </a:t>
            </a:r>
            <a:r>
              <a:rPr lang="uk-UA" sz="1800" dirty="0" err="1"/>
              <a:t>англ</a:t>
            </a:r>
            <a:r>
              <a:rPr lang="uk-UA" sz="1800" dirty="0"/>
              <a:t>.) — уперше була використана під час роботи консультативної фірми "Мак </a:t>
            </a:r>
            <a:r>
              <a:rPr lang="uk-UA" sz="1800" dirty="0" err="1"/>
              <a:t>Кінсі</a:t>
            </a:r>
            <a:r>
              <a:rPr lang="uk-UA" sz="1800" dirty="0"/>
              <a:t>" над проблемами фірми "</a:t>
            </a:r>
            <a:r>
              <a:rPr lang="uk-UA" sz="1800" dirty="0" err="1"/>
              <a:t>Дженерал</a:t>
            </a:r>
            <a:r>
              <a:rPr lang="uk-UA" sz="1800" dirty="0"/>
              <a:t> Електрик". СГП — це відокремлена зона бізнесу фірми, яка відповідає за певний вид її ринкової діяльності. </a:t>
            </a:r>
            <a:r>
              <a:rPr lang="uk-UA" sz="1800" dirty="0" smtClean="0"/>
              <a:t/>
            </a:r>
            <a:br>
              <a:rPr lang="uk-UA" sz="1800" dirty="0" smtClean="0"/>
            </a:br>
            <a:r>
              <a:rPr lang="uk-UA" sz="1800" dirty="0" smtClean="0"/>
              <a:t/>
            </a:r>
            <a:br>
              <a:rPr lang="uk-UA" sz="1800" dirty="0" smtClean="0"/>
            </a:br>
            <a:r>
              <a:rPr lang="uk-UA" sz="1800" dirty="0" smtClean="0"/>
              <a:t>СГП </a:t>
            </a:r>
            <a:r>
              <a:rPr lang="uk-UA" sz="1800" dirty="0"/>
              <a:t>може охоплювати важливий підрозділ фірми, кілька товарних груп або навіть один товар чи товарну марку, яку виробляє фірма. Стратегічний господарський підрозділ характеризується такими параметрами: </a:t>
            </a:r>
            <a:r>
              <a:rPr lang="uk-UA" sz="1800" dirty="0" smtClean="0"/>
              <a:t/>
            </a:r>
            <a:br>
              <a:rPr lang="uk-UA" sz="1800" dirty="0" smtClean="0"/>
            </a:br>
            <a:r>
              <a:rPr lang="uk-UA" sz="1800" dirty="0" smtClean="0"/>
              <a:t>• </a:t>
            </a:r>
            <a:r>
              <a:rPr lang="uk-UA" sz="1800" dirty="0"/>
              <a:t>певний вид продукції, який включає товари і / або послуги; </a:t>
            </a:r>
            <a:r>
              <a:rPr lang="uk-UA" sz="1800" dirty="0" smtClean="0"/>
              <a:t/>
            </a:r>
            <a:br>
              <a:rPr lang="uk-UA" sz="1800" dirty="0" smtClean="0"/>
            </a:br>
            <a:r>
              <a:rPr lang="uk-UA" sz="1800" dirty="0" smtClean="0"/>
              <a:t>• </a:t>
            </a:r>
            <a:r>
              <a:rPr lang="uk-UA" sz="1800" dirty="0"/>
              <a:t>специфічні потреби, які мають бути задоволені; </a:t>
            </a:r>
            <a:r>
              <a:rPr lang="uk-UA" sz="1800" dirty="0" smtClean="0"/>
              <a:t/>
            </a:r>
            <a:br>
              <a:rPr lang="uk-UA" sz="1800" dirty="0" smtClean="0"/>
            </a:br>
            <a:r>
              <a:rPr lang="uk-UA" sz="1800" dirty="0" smtClean="0"/>
              <a:t>• </a:t>
            </a:r>
            <a:r>
              <a:rPr lang="uk-UA" sz="1800" dirty="0"/>
              <a:t>певна група споживачів; </a:t>
            </a:r>
            <a:r>
              <a:rPr lang="uk-UA" sz="1800" dirty="0" smtClean="0"/>
              <a:t/>
            </a:r>
            <a:br>
              <a:rPr lang="uk-UA" sz="1800" dirty="0" smtClean="0"/>
            </a:br>
            <a:r>
              <a:rPr lang="uk-UA" sz="1800" dirty="0" smtClean="0"/>
              <a:t>• </a:t>
            </a:r>
            <a:r>
              <a:rPr lang="uk-UA" sz="1800" dirty="0"/>
              <a:t>конкурентні переваги фірми. </a:t>
            </a:r>
            <a:endParaRPr lang="en-US" sz="1800" dirty="0"/>
          </a:p>
        </p:txBody>
      </p:sp>
      <p:sp>
        <p:nvSpPr>
          <p:cNvPr id="4" name="Rectangle 3"/>
          <p:cNvSpPr/>
          <p:nvPr/>
        </p:nvSpPr>
        <p:spPr>
          <a:xfrm>
            <a:off x="1485900" y="3501008"/>
            <a:ext cx="8640960" cy="309634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5940" y="3140968"/>
            <a:ext cx="1661170" cy="166117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6727" y="4205579"/>
            <a:ext cx="1193118" cy="119311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7278" y="5234981"/>
            <a:ext cx="1176814" cy="117681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0483" y="4177227"/>
            <a:ext cx="1584176" cy="158417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5297" y="4355983"/>
            <a:ext cx="1229122" cy="122666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59515" y="3836254"/>
            <a:ext cx="1617234" cy="2425851"/>
          </a:xfrm>
          <a:prstGeom prst="rect">
            <a:avLst/>
          </a:prstGeom>
        </p:spPr>
      </p:pic>
      <p:sp>
        <p:nvSpPr>
          <p:cNvPr id="11" name="Title 1"/>
          <p:cNvSpPr txBox="1">
            <a:spLocks/>
          </p:cNvSpPr>
          <p:nvPr/>
        </p:nvSpPr>
        <p:spPr>
          <a:xfrm rot="16200000">
            <a:off x="621804" y="5394625"/>
            <a:ext cx="10157354" cy="54868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uk-UA" sz="2400" dirty="0" smtClean="0"/>
              <a:t>Портфель бізнесу</a:t>
            </a:r>
            <a:endParaRPr lang="en-US" sz="2400" dirty="0"/>
          </a:p>
        </p:txBody>
      </p:sp>
      <p:sp>
        <p:nvSpPr>
          <p:cNvPr id="12" name="Title 1"/>
          <p:cNvSpPr txBox="1">
            <a:spLocks/>
          </p:cNvSpPr>
          <p:nvPr/>
        </p:nvSpPr>
        <p:spPr>
          <a:xfrm rot="16200000">
            <a:off x="-702866" y="4784631"/>
            <a:ext cx="3172578" cy="605332"/>
          </a:xfrm>
          <a:prstGeom prst="rect">
            <a:avLst/>
          </a:prstGeom>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ru-RU" sz="2400" dirty="0" smtClean="0"/>
              <a:t> Портфель </a:t>
            </a:r>
            <a:r>
              <a:rPr lang="ru-RU" sz="2400" dirty="0" err="1" smtClean="0"/>
              <a:t>бізнесу</a:t>
            </a:r>
            <a:endParaRPr lang="en-US" sz="2400" dirty="0"/>
          </a:p>
        </p:txBody>
      </p:sp>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7868" y="260648"/>
            <a:ext cx="9217024" cy="5262979"/>
          </a:xfrm>
          <a:prstGeom prst="rect">
            <a:avLst/>
          </a:prstGeom>
          <a:noFill/>
        </p:spPr>
        <p:txBody>
          <a:bodyPr wrap="square" rtlCol="0">
            <a:spAutoFit/>
          </a:bodyPr>
          <a:lstStyle/>
          <a:p>
            <a:r>
              <a:rPr lang="uk-UA" b="1" dirty="0"/>
              <a:t>Стратегічний маркетинг</a:t>
            </a:r>
            <a:r>
              <a:rPr lang="uk-UA" dirty="0"/>
              <a:t> –  це:</a:t>
            </a:r>
            <a:endParaRPr lang="uk-UA" sz="1800" dirty="0"/>
          </a:p>
          <a:p>
            <a:pPr marL="1561887" lvl="2" indent="-342900">
              <a:buFont typeface="Arial" panose="020B0604020202020204" pitchFamily="34" charset="0"/>
              <a:buChar char="•"/>
            </a:pPr>
            <a:r>
              <a:rPr lang="uk-UA" dirty="0"/>
              <a:t>управління маркетинговою діяльністю підприємства </a:t>
            </a:r>
            <a:endParaRPr lang="uk-UA" sz="1800" dirty="0"/>
          </a:p>
          <a:p>
            <a:pPr marL="342900" lvl="0" indent="-342900">
              <a:buFont typeface="Arial" panose="020B0604020202020204" pitchFamily="34" charset="0"/>
              <a:buChar char="•"/>
            </a:pPr>
            <a:r>
              <a:rPr lang="uk-UA" dirty="0"/>
              <a:t>прогнозування, планування, організація і контроль діяльності підприємства із застосуванням заходів, засобів, інструментів і принципів маркетингу, </a:t>
            </a:r>
            <a:endParaRPr lang="uk-UA" sz="1800" dirty="0"/>
          </a:p>
          <a:p>
            <a:pPr marL="342900" lvl="0" indent="-342900">
              <a:buFont typeface="Arial" panose="020B0604020202020204" pitchFamily="34" charset="0"/>
              <a:buChar char="•"/>
            </a:pPr>
            <a:r>
              <a:rPr lang="uk-UA" dirty="0"/>
              <a:t>управлінська діяльність спрямована на досягнення цілей маркетингової стратегії в ході реалізації корпоративної стратегії підприємства.</a:t>
            </a:r>
            <a:endParaRPr lang="uk-UA" sz="1800" dirty="0"/>
          </a:p>
          <a:p>
            <a:endParaRPr lang="uk-UA" dirty="0" smtClean="0"/>
          </a:p>
          <a:p>
            <a:endParaRPr lang="uk-UA" dirty="0"/>
          </a:p>
          <a:p>
            <a:endParaRPr lang="uk-UA" dirty="0" smtClean="0"/>
          </a:p>
          <a:p>
            <a:endParaRPr lang="uk-UA" dirty="0"/>
          </a:p>
          <a:p>
            <a:endParaRPr lang="en-US" dirty="0"/>
          </a:p>
        </p:txBody>
      </p:sp>
    </p:spTree>
    <p:extLst>
      <p:ext uri="{BB962C8B-B14F-4D97-AF65-F5344CB8AC3E}">
        <p14:creationId xmlns:p14="http://schemas.microsoft.com/office/powerpoint/2010/main" val="246983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7868" y="260648"/>
            <a:ext cx="9217024" cy="8217634"/>
          </a:xfrm>
          <a:prstGeom prst="rect">
            <a:avLst/>
          </a:prstGeom>
          <a:noFill/>
        </p:spPr>
        <p:txBody>
          <a:bodyPr wrap="square" rtlCol="0">
            <a:spAutoFit/>
          </a:bodyPr>
          <a:lstStyle/>
          <a:p>
            <a:r>
              <a:rPr lang="uk-UA" dirty="0"/>
              <a:t>За визначенням Б. </a:t>
            </a:r>
            <a:r>
              <a:rPr lang="uk-UA" dirty="0" err="1"/>
              <a:t>Карлофа</a:t>
            </a:r>
            <a:r>
              <a:rPr lang="uk-UA" dirty="0"/>
              <a:t>, стратегія є "узагальненою моделлю дій, необхідних для досягнення поставлених цілей шляхом координації та розподілу ресурсів </a:t>
            </a:r>
            <a:r>
              <a:rPr lang="uk-UA" dirty="0" smtClean="0"/>
              <a:t>компанії«</a:t>
            </a:r>
          </a:p>
          <a:p>
            <a:endParaRPr lang="uk-UA" dirty="0"/>
          </a:p>
          <a:p>
            <a:r>
              <a:rPr lang="uk-UA" dirty="0" smtClean="0"/>
              <a:t> А</a:t>
            </a:r>
            <a:r>
              <a:rPr lang="uk-UA" dirty="0"/>
              <a:t>. </a:t>
            </a:r>
            <a:r>
              <a:rPr lang="uk-UA" dirty="0" err="1"/>
              <a:t>Чандлер</a:t>
            </a:r>
            <a:r>
              <a:rPr lang="uk-UA" dirty="0"/>
              <a:t> стверджує, що стратегія — це визначення основних довгострокових цілей та завдань підприємства, затвердження курсу дій і розподілу ресурсів, необхідних для досягнення цих цілей. </a:t>
            </a:r>
            <a:endParaRPr lang="uk-UA" dirty="0" smtClean="0"/>
          </a:p>
          <a:p>
            <a:endParaRPr lang="uk-UA" dirty="0" smtClean="0"/>
          </a:p>
          <a:p>
            <a:r>
              <a:rPr lang="uk-UA" dirty="0"/>
              <a:t>Вхідні елементи — це ті фактори, аналіз яких передує розробленню маркетингової стратегії. Отже, йдеться про фактори маркетингового середовища і цілі фірми. </a:t>
            </a:r>
            <a:endParaRPr lang="uk-UA" dirty="0" smtClean="0"/>
          </a:p>
          <a:p>
            <a:endParaRPr lang="uk-UA" dirty="0"/>
          </a:p>
          <a:p>
            <a:r>
              <a:rPr lang="uk-UA" dirty="0" smtClean="0"/>
              <a:t>Вихідними </a:t>
            </a:r>
            <a:r>
              <a:rPr lang="uk-UA" dirty="0"/>
              <a:t>елементами маркетингової стратегії є стратегічні рішення щодо маркетингового </a:t>
            </a:r>
            <a:r>
              <a:rPr lang="uk-UA" dirty="0" err="1"/>
              <a:t>міксу</a:t>
            </a:r>
            <a:r>
              <a:rPr lang="uk-UA" dirty="0"/>
              <a:t>, тобто комплексу компонентів маркетингу, який включає чотири складові — товар, ціну, збут та просування. </a:t>
            </a:r>
          </a:p>
          <a:p>
            <a:endParaRPr lang="uk-UA" dirty="0" smtClean="0"/>
          </a:p>
          <a:p>
            <a:endParaRPr lang="uk-UA" dirty="0"/>
          </a:p>
          <a:p>
            <a:endParaRPr lang="uk-UA" dirty="0" smtClean="0"/>
          </a:p>
          <a:p>
            <a:endParaRPr lang="uk-UA" dirty="0"/>
          </a:p>
          <a:p>
            <a:endParaRPr lang="en-US" dirty="0"/>
          </a:p>
        </p:txBody>
      </p:sp>
    </p:spTree>
    <p:extLst>
      <p:ext uri="{BB962C8B-B14F-4D97-AF65-F5344CB8AC3E}">
        <p14:creationId xmlns:p14="http://schemas.microsoft.com/office/powerpoint/2010/main" val="8956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611" t="8657" r="38378" b="7673"/>
          <a:stretch/>
        </p:blipFill>
        <p:spPr>
          <a:xfrm rot="5400000">
            <a:off x="3785920" y="-1463307"/>
            <a:ext cx="4977026" cy="9001001"/>
          </a:xfrm>
          <a:prstGeom prst="rect">
            <a:avLst/>
          </a:prstGeom>
        </p:spPr>
      </p:pic>
      <p:sp>
        <p:nvSpPr>
          <p:cNvPr id="3" name="TextBox 2"/>
          <p:cNvSpPr txBox="1"/>
          <p:nvPr/>
        </p:nvSpPr>
        <p:spPr>
          <a:xfrm>
            <a:off x="2854052" y="5949280"/>
            <a:ext cx="5399235" cy="461665"/>
          </a:xfrm>
          <a:prstGeom prst="rect">
            <a:avLst/>
          </a:prstGeom>
          <a:noFill/>
        </p:spPr>
        <p:txBody>
          <a:bodyPr wrap="none" rtlCol="0">
            <a:spAutoFit/>
          </a:bodyPr>
          <a:lstStyle/>
          <a:p>
            <a:r>
              <a:rPr lang="uk-UA" dirty="0" smtClean="0"/>
              <a:t>Елементи маркетингової стратегії</a:t>
            </a:r>
            <a:endParaRPr lang="en-US" dirty="0"/>
          </a:p>
        </p:txBody>
      </p:sp>
    </p:spTree>
    <p:extLst>
      <p:ext uri="{BB962C8B-B14F-4D97-AF65-F5344CB8AC3E}">
        <p14:creationId xmlns:p14="http://schemas.microsoft.com/office/powerpoint/2010/main" val="71880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32844" t="23422" r="37270" b="27360"/>
          <a:stretch/>
        </p:blipFill>
        <p:spPr>
          <a:xfrm>
            <a:off x="2566020" y="188640"/>
            <a:ext cx="6336704" cy="5867317"/>
          </a:xfrm>
          <a:prstGeom prst="rect">
            <a:avLst/>
          </a:prstGeom>
        </p:spPr>
      </p:pic>
      <p:sp>
        <p:nvSpPr>
          <p:cNvPr id="7" name="TextBox 6"/>
          <p:cNvSpPr txBox="1"/>
          <p:nvPr/>
        </p:nvSpPr>
        <p:spPr>
          <a:xfrm>
            <a:off x="2067342" y="6237312"/>
            <a:ext cx="7334059" cy="461665"/>
          </a:xfrm>
          <a:prstGeom prst="rect">
            <a:avLst/>
          </a:prstGeom>
          <a:noFill/>
        </p:spPr>
        <p:txBody>
          <a:bodyPr wrap="none" rtlCol="0">
            <a:spAutoFit/>
          </a:bodyPr>
          <a:lstStyle/>
          <a:p>
            <a:r>
              <a:rPr lang="uk-UA" dirty="0" smtClean="0"/>
              <a:t>Процес формування маркетингової стратегії</a:t>
            </a:r>
            <a:endParaRPr lang="en-US" dirty="0"/>
          </a:p>
        </p:txBody>
      </p:sp>
    </p:spTree>
    <p:extLst>
      <p:ext uri="{BB962C8B-B14F-4D97-AF65-F5344CB8AC3E}">
        <p14:creationId xmlns:p14="http://schemas.microsoft.com/office/powerpoint/2010/main" val="17506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1844" y="1196752"/>
            <a:ext cx="10157354" cy="1397000"/>
          </a:xfrm>
        </p:spPr>
        <p:txBody>
          <a:bodyPr>
            <a:normAutofit/>
          </a:bodyPr>
          <a:lstStyle/>
          <a:p>
            <a:r>
              <a:rPr lang="uk-UA" b="1" dirty="0"/>
              <a:t>Маркетинговій стратегії властиві такі характерні риси</a:t>
            </a:r>
            <a:r>
              <a:rPr lang="uk-UA" dirty="0" smtClean="0"/>
              <a:t>:</a:t>
            </a:r>
            <a:endParaRPr lang="uk-UA" dirty="0"/>
          </a:p>
        </p:txBody>
      </p:sp>
      <p:sp>
        <p:nvSpPr>
          <p:cNvPr id="3" name="Объект 2"/>
          <p:cNvSpPr>
            <a:spLocks noGrp="1"/>
          </p:cNvSpPr>
          <p:nvPr>
            <p:ph idx="1"/>
          </p:nvPr>
        </p:nvSpPr>
        <p:spPr>
          <a:xfrm>
            <a:off x="1117309" y="3068960"/>
            <a:ext cx="10157354" cy="3103240"/>
          </a:xfrm>
        </p:spPr>
        <p:txBody>
          <a:bodyPr/>
          <a:lstStyle/>
          <a:p>
            <a:r>
              <a:rPr lang="uk-UA" dirty="0"/>
              <a:t>По-перше, маркетингова стратегія фірми пов'язана з довгостроковим аспектом її ринкової </a:t>
            </a:r>
            <a:r>
              <a:rPr lang="uk-UA" dirty="0" smtClean="0"/>
              <a:t>діяльності</a:t>
            </a:r>
            <a:endParaRPr lang="en-US" dirty="0" smtClean="0"/>
          </a:p>
          <a:p>
            <a:pPr lvl="0"/>
            <a:r>
              <a:rPr lang="uk-UA" dirty="0"/>
              <a:t>По-друге, маркетингова стратегія являє собою засіб реалізації корпоративної стратегії..</a:t>
            </a:r>
          </a:p>
          <a:p>
            <a:endParaRPr lang="uk-UA" dirty="0"/>
          </a:p>
        </p:txBody>
      </p:sp>
    </p:spTree>
    <p:extLst>
      <p:ext uri="{BB962C8B-B14F-4D97-AF65-F5344CB8AC3E}">
        <p14:creationId xmlns:p14="http://schemas.microsoft.com/office/powerpoint/2010/main" val="368556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9796" y="260648"/>
            <a:ext cx="8735045" cy="5632311"/>
          </a:xfrm>
          <a:prstGeom prst="rect">
            <a:avLst/>
          </a:prstGeom>
        </p:spPr>
        <p:txBody>
          <a:bodyPr wrap="square">
            <a:spAutoFit/>
          </a:bodyPr>
          <a:lstStyle/>
          <a:p>
            <a:r>
              <a:rPr lang="en-US" dirty="0" err="1"/>
              <a:t>Ринкова</a:t>
            </a:r>
            <a:r>
              <a:rPr lang="en-US" dirty="0"/>
              <a:t> </a:t>
            </a:r>
            <a:r>
              <a:rPr lang="en-US" dirty="0" err="1"/>
              <a:t>частка</a:t>
            </a:r>
            <a:r>
              <a:rPr lang="en-US" dirty="0"/>
              <a:t> </a:t>
            </a:r>
            <a:r>
              <a:rPr lang="en-US" dirty="0" err="1"/>
              <a:t>фірми</a:t>
            </a:r>
            <a:r>
              <a:rPr lang="en-US" dirty="0"/>
              <a:t> — </a:t>
            </a:r>
            <a:r>
              <a:rPr lang="en-US" dirty="0" err="1"/>
              <a:t>це</a:t>
            </a:r>
            <a:r>
              <a:rPr lang="en-US" dirty="0"/>
              <a:t> </a:t>
            </a:r>
            <a:r>
              <a:rPr lang="en-US" dirty="0" err="1"/>
              <a:t>питома</a:t>
            </a:r>
            <a:r>
              <a:rPr lang="en-US" dirty="0"/>
              <a:t> </a:t>
            </a:r>
            <a:r>
              <a:rPr lang="en-US" dirty="0" err="1"/>
              <a:t>вага</a:t>
            </a:r>
            <a:r>
              <a:rPr lang="en-US" dirty="0"/>
              <a:t> </a:t>
            </a:r>
            <a:r>
              <a:rPr lang="en-US" dirty="0" err="1"/>
              <a:t>товарів</a:t>
            </a:r>
            <a:r>
              <a:rPr lang="en-US" dirty="0"/>
              <a:t> </a:t>
            </a:r>
            <a:r>
              <a:rPr lang="en-US" dirty="0" err="1"/>
              <a:t>фірми</a:t>
            </a:r>
            <a:r>
              <a:rPr lang="en-US" dirty="0"/>
              <a:t> в </a:t>
            </a:r>
            <a:r>
              <a:rPr lang="en-US" dirty="0" err="1"/>
              <a:t>загальній</a:t>
            </a:r>
            <a:r>
              <a:rPr lang="en-US" dirty="0"/>
              <a:t> </a:t>
            </a:r>
            <a:r>
              <a:rPr lang="en-US" dirty="0" err="1"/>
              <a:t>місткості</a:t>
            </a:r>
            <a:r>
              <a:rPr lang="en-US" dirty="0"/>
              <a:t> </a:t>
            </a:r>
            <a:r>
              <a:rPr lang="en-US" dirty="0" err="1"/>
              <a:t>даного</a:t>
            </a:r>
            <a:r>
              <a:rPr lang="en-US" dirty="0"/>
              <a:t> </a:t>
            </a:r>
            <a:r>
              <a:rPr lang="en-US" dirty="0" err="1"/>
              <a:t>ринка</a:t>
            </a:r>
            <a:r>
              <a:rPr lang="en-US" dirty="0"/>
              <a:t> </a:t>
            </a:r>
            <a:r>
              <a:rPr lang="en-US" dirty="0" err="1"/>
              <a:t>збуту</a:t>
            </a:r>
            <a:r>
              <a:rPr lang="en-US" dirty="0"/>
              <a:t>. </a:t>
            </a:r>
            <a:r>
              <a:rPr lang="en-US" dirty="0" err="1"/>
              <a:t>Вона</a:t>
            </a:r>
            <a:r>
              <a:rPr lang="en-US" dirty="0"/>
              <a:t> </a:t>
            </a:r>
            <a:r>
              <a:rPr lang="en-US" dirty="0" err="1"/>
              <a:t>визначається</a:t>
            </a:r>
            <a:r>
              <a:rPr lang="en-US" dirty="0"/>
              <a:t> </a:t>
            </a:r>
            <a:r>
              <a:rPr lang="en-US" dirty="0" err="1"/>
              <a:t>як</a:t>
            </a:r>
            <a:r>
              <a:rPr lang="en-US" dirty="0"/>
              <a:t> </a:t>
            </a:r>
            <a:r>
              <a:rPr lang="en-US" dirty="0" err="1"/>
              <a:t>співвідношення</a:t>
            </a:r>
            <a:r>
              <a:rPr lang="en-US" dirty="0"/>
              <a:t> </a:t>
            </a:r>
            <a:r>
              <a:rPr lang="en-US" dirty="0" err="1"/>
              <a:t>обсягу</a:t>
            </a:r>
            <a:r>
              <a:rPr lang="en-US" dirty="0"/>
              <a:t> </a:t>
            </a:r>
            <a:r>
              <a:rPr lang="en-US" dirty="0" err="1"/>
              <a:t>збуту</a:t>
            </a:r>
            <a:r>
              <a:rPr lang="en-US" dirty="0"/>
              <a:t> </a:t>
            </a:r>
            <a:r>
              <a:rPr lang="en-US" dirty="0" err="1"/>
              <a:t>товарів</a:t>
            </a:r>
            <a:r>
              <a:rPr lang="en-US" dirty="0"/>
              <a:t> </a:t>
            </a:r>
            <a:r>
              <a:rPr lang="en-US" dirty="0" err="1"/>
              <a:t>фірми</a:t>
            </a:r>
            <a:r>
              <a:rPr lang="en-US" dirty="0"/>
              <a:t> </a:t>
            </a:r>
            <a:r>
              <a:rPr lang="en-US" dirty="0" err="1"/>
              <a:t>на</a:t>
            </a:r>
            <a:r>
              <a:rPr lang="en-US" dirty="0"/>
              <a:t> </a:t>
            </a:r>
            <a:r>
              <a:rPr lang="en-US" dirty="0" err="1"/>
              <a:t>ринку</a:t>
            </a:r>
            <a:r>
              <a:rPr lang="en-US" dirty="0"/>
              <a:t> </a:t>
            </a:r>
            <a:r>
              <a:rPr lang="en-US" dirty="0" err="1"/>
              <a:t>до</a:t>
            </a:r>
            <a:r>
              <a:rPr lang="en-US" dirty="0"/>
              <a:t> </a:t>
            </a:r>
            <a:r>
              <a:rPr lang="en-US" dirty="0" err="1"/>
              <a:t>загального</a:t>
            </a:r>
            <a:r>
              <a:rPr lang="en-US" dirty="0"/>
              <a:t> </a:t>
            </a:r>
            <a:r>
              <a:rPr lang="en-US" dirty="0" err="1"/>
              <a:t>обсягу</a:t>
            </a:r>
            <a:r>
              <a:rPr lang="en-US" dirty="0"/>
              <a:t> </a:t>
            </a:r>
            <a:r>
              <a:rPr lang="en-US" dirty="0" err="1"/>
              <a:t>продажу</a:t>
            </a:r>
            <a:r>
              <a:rPr lang="en-US" dirty="0"/>
              <a:t> </a:t>
            </a:r>
            <a:r>
              <a:rPr lang="en-US" dirty="0" err="1"/>
              <a:t>на</a:t>
            </a:r>
            <a:r>
              <a:rPr lang="en-US" dirty="0"/>
              <a:t> </a:t>
            </a:r>
            <a:r>
              <a:rPr lang="en-US" dirty="0" err="1"/>
              <a:t>цьому</a:t>
            </a:r>
            <a:r>
              <a:rPr lang="en-US" dirty="0"/>
              <a:t> </a:t>
            </a:r>
            <a:r>
              <a:rPr lang="en-US" dirty="0" err="1"/>
              <a:t>ринку</a:t>
            </a:r>
            <a:r>
              <a:rPr lang="en-US" dirty="0"/>
              <a:t> (</a:t>
            </a:r>
            <a:r>
              <a:rPr lang="en-US" dirty="0" err="1"/>
              <a:t>до</a:t>
            </a:r>
            <a:r>
              <a:rPr lang="en-US" dirty="0"/>
              <a:t> </a:t>
            </a:r>
            <a:r>
              <a:rPr lang="en-US" dirty="0" err="1"/>
              <a:t>місткості</a:t>
            </a:r>
            <a:r>
              <a:rPr lang="en-US" dirty="0"/>
              <a:t> </a:t>
            </a:r>
            <a:r>
              <a:rPr lang="en-US" dirty="0" err="1"/>
              <a:t>ринку</a:t>
            </a:r>
            <a:r>
              <a:rPr lang="en-US" dirty="0"/>
              <a:t>) і </a:t>
            </a:r>
            <a:r>
              <a:rPr lang="en-US" dirty="0" err="1"/>
              <a:t>подається</a:t>
            </a:r>
            <a:r>
              <a:rPr lang="en-US" dirty="0"/>
              <a:t> у </a:t>
            </a:r>
            <a:r>
              <a:rPr lang="en-US" dirty="0" err="1"/>
              <a:t>відсотках</a:t>
            </a:r>
            <a:r>
              <a:rPr lang="en-US" dirty="0"/>
              <a:t>: </a:t>
            </a:r>
            <a:endParaRPr lang="uk-UA" dirty="0" smtClean="0"/>
          </a:p>
          <a:p>
            <a:endParaRPr lang="uk-UA" dirty="0"/>
          </a:p>
          <a:p>
            <a:endParaRPr lang="uk-UA" dirty="0" smtClean="0"/>
          </a:p>
          <a:p>
            <a:endParaRPr lang="uk-UA" dirty="0"/>
          </a:p>
          <a:p>
            <a:endParaRPr lang="uk-UA" dirty="0" smtClean="0"/>
          </a:p>
          <a:p>
            <a:r>
              <a:rPr lang="ru-RU" dirty="0" err="1"/>
              <a:t>Відносна</a:t>
            </a:r>
            <a:r>
              <a:rPr lang="ru-RU" dirty="0"/>
              <a:t> </a:t>
            </a:r>
            <a:r>
              <a:rPr lang="ru-RU" dirty="0" err="1"/>
              <a:t>ринкова</a:t>
            </a:r>
            <a:r>
              <a:rPr lang="ru-RU" dirty="0"/>
              <a:t> </a:t>
            </a:r>
            <a:r>
              <a:rPr lang="ru-RU" dirty="0" err="1"/>
              <a:t>частка</a:t>
            </a:r>
            <a:r>
              <a:rPr lang="ru-RU" dirty="0"/>
              <a:t> </a:t>
            </a:r>
            <a:r>
              <a:rPr lang="ru-RU" dirty="0" err="1"/>
              <a:t>фірми</a:t>
            </a:r>
            <a:r>
              <a:rPr lang="ru-RU" dirty="0"/>
              <a:t> (ВРЧФ) </a:t>
            </a:r>
            <a:r>
              <a:rPr lang="ru-RU" dirty="0" err="1"/>
              <a:t>визначається</a:t>
            </a:r>
            <a:r>
              <a:rPr lang="ru-RU" dirty="0"/>
              <a:t> як </a:t>
            </a:r>
            <a:r>
              <a:rPr lang="ru-RU" dirty="0" err="1"/>
              <a:t>відношення</a:t>
            </a:r>
            <a:r>
              <a:rPr lang="ru-RU" dirty="0"/>
              <a:t> </a:t>
            </a:r>
            <a:r>
              <a:rPr lang="ru-RU" dirty="0" err="1"/>
              <a:t>ринкової</a:t>
            </a:r>
            <a:r>
              <a:rPr lang="ru-RU" dirty="0"/>
              <a:t> </a:t>
            </a:r>
            <a:r>
              <a:rPr lang="ru-RU" dirty="0" err="1"/>
              <a:t>частки</a:t>
            </a:r>
            <a:r>
              <a:rPr lang="ru-RU" dirty="0"/>
              <a:t> </a:t>
            </a:r>
            <a:r>
              <a:rPr lang="ru-RU" dirty="0" err="1"/>
              <a:t>фірми</a:t>
            </a:r>
            <a:r>
              <a:rPr lang="ru-RU" dirty="0"/>
              <a:t> (РЧФ) до </a:t>
            </a:r>
            <a:r>
              <a:rPr lang="ru-RU" dirty="0" err="1"/>
              <a:t>ринкової</a:t>
            </a:r>
            <a:r>
              <a:rPr lang="ru-RU" dirty="0"/>
              <a:t> </a:t>
            </a:r>
            <a:r>
              <a:rPr lang="ru-RU" dirty="0" err="1"/>
              <a:t>частки</a:t>
            </a:r>
            <a:r>
              <a:rPr lang="ru-RU" dirty="0"/>
              <a:t> </a:t>
            </a:r>
            <a:r>
              <a:rPr lang="ru-RU" dirty="0" err="1"/>
              <a:t>найсильнішого</a:t>
            </a:r>
            <a:r>
              <a:rPr lang="ru-RU" dirty="0"/>
              <a:t> </a:t>
            </a:r>
            <a:r>
              <a:rPr lang="ru-RU" dirty="0" err="1"/>
              <a:t>ринкового</a:t>
            </a:r>
            <a:r>
              <a:rPr lang="ru-RU" dirty="0"/>
              <a:t> конкурента (РЧК): </a:t>
            </a:r>
            <a:endParaRPr lang="ru-RU" dirty="0" smtClean="0"/>
          </a:p>
          <a:p>
            <a:endParaRPr lang="ru-RU" dirty="0"/>
          </a:p>
          <a:p>
            <a:endParaRPr lang="en-US" dirty="0"/>
          </a:p>
        </p:txBody>
      </p:sp>
      <p:pic>
        <p:nvPicPr>
          <p:cNvPr id="9" name="Picture 8"/>
          <p:cNvPicPr>
            <a:picLocks noChangeAspect="1"/>
          </p:cNvPicPr>
          <p:nvPr/>
        </p:nvPicPr>
        <p:blipFill rotWithShape="1">
          <a:blip r:embed="rId2"/>
          <a:srcRect l="39485" t="27360" r="45572" b="64765"/>
          <a:stretch/>
        </p:blipFill>
        <p:spPr>
          <a:xfrm>
            <a:off x="3070076" y="2248753"/>
            <a:ext cx="3096345" cy="917435"/>
          </a:xfrm>
          <a:prstGeom prst="rect">
            <a:avLst/>
          </a:prstGeom>
        </p:spPr>
      </p:pic>
      <p:pic>
        <p:nvPicPr>
          <p:cNvPr id="10" name="Picture 9"/>
          <p:cNvPicPr>
            <a:picLocks noChangeAspect="1"/>
          </p:cNvPicPr>
          <p:nvPr/>
        </p:nvPicPr>
        <p:blipFill rotWithShape="1">
          <a:blip r:embed="rId2"/>
          <a:srcRect l="42252" t="79531" r="42252" b="15547"/>
          <a:stretch/>
        </p:blipFill>
        <p:spPr>
          <a:xfrm>
            <a:off x="3214092" y="5373216"/>
            <a:ext cx="3629205" cy="648072"/>
          </a:xfrm>
          <a:prstGeom prst="rect">
            <a:avLst/>
          </a:prstGeom>
        </p:spPr>
      </p:pic>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22004" y="2780928"/>
            <a:ext cx="8424936" cy="1015663"/>
          </a:xfrm>
          <a:prstGeom prst="rect">
            <a:avLst/>
          </a:prstGeom>
          <a:noFill/>
        </p:spPr>
        <p:txBody>
          <a:bodyPr wrap="square" rtlCol="0">
            <a:spAutoFit/>
          </a:bodyPr>
          <a:lstStyle/>
          <a:p>
            <a:r>
              <a:rPr lang="uk-UA" sz="6000" dirty="0" smtClean="0"/>
              <a:t>ДЯКУЮ ЗА УВАГУ</a:t>
            </a:r>
            <a:endParaRPr lang="en-US" sz="6000" dirty="0"/>
          </a:p>
        </p:txBody>
      </p:sp>
    </p:spTree>
    <p:extLst>
      <p:ext uri="{BB962C8B-B14F-4D97-AF65-F5344CB8AC3E}">
        <p14:creationId xmlns:p14="http://schemas.microsoft.com/office/powerpoint/2010/main" val="216135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ru-RU" dirty="0"/>
              <a:t>СУТНІСТЬ, СФЕРА і ПОКАЗНИКИ СТРАТЕГІЧНОГО МАРКЕТИНГУ</a:t>
            </a:r>
            <a:endParaRPr lang="en-US" dirty="0"/>
          </a:p>
        </p:txBody>
      </p:sp>
      <p:sp>
        <p:nvSpPr>
          <p:cNvPr id="14" name="Content Placeholder 13"/>
          <p:cNvSpPr>
            <a:spLocks noGrp="1"/>
          </p:cNvSpPr>
          <p:nvPr>
            <p:ph idx="1"/>
          </p:nvPr>
        </p:nvSpPr>
        <p:spPr/>
        <p:txBody>
          <a:bodyPr/>
          <a:lstStyle/>
          <a:p>
            <a:pPr marL="0" indent="0">
              <a:buNone/>
            </a:pPr>
            <a:r>
              <a:rPr lang="ru-RU" dirty="0" err="1" smtClean="0"/>
              <a:t>Місце</a:t>
            </a:r>
            <a:r>
              <a:rPr lang="ru-RU" dirty="0" smtClean="0"/>
              <a:t> </a:t>
            </a:r>
            <a:r>
              <a:rPr lang="ru-RU" dirty="0" err="1"/>
              <a:t>стратегічного</a:t>
            </a:r>
            <a:r>
              <a:rPr lang="ru-RU" dirty="0"/>
              <a:t> маркетингу в </a:t>
            </a:r>
            <a:r>
              <a:rPr lang="ru-RU" dirty="0" err="1"/>
              <a:t>структурі</a:t>
            </a:r>
            <a:r>
              <a:rPr lang="ru-RU" dirty="0"/>
              <a:t> </a:t>
            </a:r>
            <a:r>
              <a:rPr lang="ru-RU" dirty="0" err="1"/>
              <a:t>управління</a:t>
            </a:r>
            <a:r>
              <a:rPr lang="ru-RU" dirty="0"/>
              <a:t> </a:t>
            </a:r>
            <a:endParaRPr lang="en-US" dirty="0" smtClean="0"/>
          </a:p>
          <a:p>
            <a:pPr marL="0" indent="0">
              <a:buNone/>
            </a:pPr>
            <a:r>
              <a:rPr lang="ru-RU" dirty="0" err="1" smtClean="0"/>
              <a:t>Основні</a:t>
            </a:r>
            <a:r>
              <a:rPr lang="ru-RU" dirty="0" smtClean="0"/>
              <a:t> </a:t>
            </a:r>
            <a:r>
              <a:rPr lang="ru-RU" dirty="0" err="1"/>
              <a:t>категорії</a:t>
            </a:r>
            <a:r>
              <a:rPr lang="ru-RU" dirty="0"/>
              <a:t> </a:t>
            </a:r>
            <a:r>
              <a:rPr lang="ru-RU" dirty="0" err="1"/>
              <a:t>стратегічного</a:t>
            </a:r>
            <a:r>
              <a:rPr lang="ru-RU" dirty="0"/>
              <a:t> маркетингу </a:t>
            </a:r>
            <a:endParaRPr lang="ru-RU" dirty="0" smtClean="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t>Стратегічне управління</a:t>
            </a:r>
            <a:r>
              <a:rPr lang="uk-UA" dirty="0"/>
              <a:t> </a:t>
            </a:r>
          </a:p>
        </p:txBody>
      </p:sp>
      <p:sp>
        <p:nvSpPr>
          <p:cNvPr id="3" name="Объект 2"/>
          <p:cNvSpPr>
            <a:spLocks noGrp="1"/>
          </p:cNvSpPr>
          <p:nvPr>
            <p:ph idx="1"/>
          </p:nvPr>
        </p:nvSpPr>
        <p:spPr/>
        <p:txBody>
          <a:bodyPr/>
          <a:lstStyle/>
          <a:p>
            <a:pPr algn="ctr">
              <a:lnSpc>
                <a:spcPct val="150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це діяльність, спрямована на досягнення основних цілей та завдань організації, визначених на основі передбачення можливих змін оточуючого середовища та організаційного потенціалу, шляхом координації та розподілення ресурсів.</a:t>
            </a:r>
            <a:endParaRPr lang="uk-UA" sz="1800" dirty="0">
              <a:latin typeface="Calibri" panose="020F0502020204030204" pitchFamily="34" charset="0"/>
              <a:ea typeface="Calibri" panose="020F0502020204030204" pitchFamily="34" charset="0"/>
              <a:cs typeface="Times New Roman" panose="02020603050405020304" pitchFamily="18" charset="0"/>
            </a:endParaRPr>
          </a:p>
          <a:p>
            <a:pPr algn="ctr"/>
            <a:endParaRPr lang="uk-UA" dirty="0"/>
          </a:p>
        </p:txBody>
      </p:sp>
    </p:spTree>
    <p:extLst>
      <p:ext uri="{BB962C8B-B14F-4D97-AF65-F5344CB8AC3E}">
        <p14:creationId xmlns:p14="http://schemas.microsoft.com/office/powerpoint/2010/main" val="110960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21804" y="980728"/>
            <a:ext cx="8856983" cy="5632311"/>
          </a:xfrm>
          <a:prstGeom prst="rect">
            <a:avLst/>
          </a:prstGeom>
          <a:noFill/>
        </p:spPr>
        <p:txBody>
          <a:bodyPr wrap="square" rtlCol="0">
            <a:spAutoFit/>
          </a:bodyPr>
          <a:lstStyle/>
          <a:p>
            <a:r>
              <a:rPr lang="uk-UA" dirty="0"/>
              <a:t>Місія фірми (або корпоративна місія) узагальнює головне призначення функціонування фірми, за допомогою якого вона реалізує мету свого існування (одержання прибутку). Місія фірми відтворює ті різновиди бізнесу, на які орієнтується фірма з урахуванням ринкових потреб, кола споживачів, особливостей продукції та наявності конкурентних переваг. </a:t>
            </a:r>
            <a:endParaRPr lang="uk-UA" dirty="0" smtClean="0"/>
          </a:p>
          <a:p>
            <a:endParaRPr lang="uk-UA" dirty="0" smtClean="0"/>
          </a:p>
          <a:p>
            <a:r>
              <a:rPr lang="uk-UA" dirty="0"/>
              <a:t>Місію фірми визначають такі основні фактори: </a:t>
            </a:r>
            <a:endParaRPr lang="uk-UA" dirty="0" smtClean="0"/>
          </a:p>
          <a:p>
            <a:r>
              <a:rPr lang="uk-UA" dirty="0" smtClean="0"/>
              <a:t>• </a:t>
            </a:r>
            <a:r>
              <a:rPr lang="uk-UA" dirty="0"/>
              <a:t>коло потреб, які задовольняє (або намагається задовольнити) фірма; </a:t>
            </a:r>
          </a:p>
          <a:p>
            <a:r>
              <a:rPr lang="uk-UA" dirty="0" smtClean="0"/>
              <a:t>• </a:t>
            </a:r>
            <a:r>
              <a:rPr lang="uk-UA" dirty="0"/>
              <a:t>коло споживачів фірми</a:t>
            </a:r>
            <a:r>
              <a:rPr lang="uk-UA" dirty="0" smtClean="0"/>
              <a:t>;</a:t>
            </a:r>
          </a:p>
          <a:p>
            <a:r>
              <a:rPr lang="uk-UA" dirty="0" smtClean="0"/>
              <a:t> </a:t>
            </a:r>
            <a:r>
              <a:rPr lang="uk-UA" dirty="0"/>
              <a:t>• товари, які виробляє фірма</a:t>
            </a:r>
            <a:r>
              <a:rPr lang="uk-UA" dirty="0" smtClean="0"/>
              <a:t>;</a:t>
            </a:r>
          </a:p>
          <a:p>
            <a:r>
              <a:rPr lang="uk-UA" dirty="0" smtClean="0"/>
              <a:t> </a:t>
            </a:r>
            <a:r>
              <a:rPr lang="uk-UA" dirty="0"/>
              <a:t>• конкурентні переваги фірми. </a:t>
            </a:r>
            <a:endParaRPr lang="en-US" dirty="0"/>
          </a:p>
        </p:txBody>
      </p:sp>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8680"/>
            <a:ext cx="8256917" cy="6192688"/>
          </a:xfrm>
          <a:prstGeom prst="rect">
            <a:avLst/>
          </a:prstGeom>
        </p:spPr>
      </p:pic>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7788" y="764704"/>
            <a:ext cx="11377264" cy="1141146"/>
          </a:xfrm>
          <a:prstGeom prst="rect">
            <a:avLst/>
          </a:prstGeom>
        </p:spPr>
        <p:txBody>
          <a:bodyPr wrap="square">
            <a:spAutoFit/>
          </a:bodyPr>
          <a:lstStyle/>
          <a:p>
            <a:pPr indent="540385">
              <a:lnSpc>
                <a:spcPct val="150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a:t>
            </a:r>
            <a:r>
              <a:rPr lang="uk-UA" b="1" dirty="0">
                <a:latin typeface="Times New Roman" panose="02020603050405020304" pitchFamily="18" charset="0"/>
                <a:ea typeface="Calibri" panose="020F0502020204030204" pitchFamily="34" charset="0"/>
                <a:cs typeface="Times New Roman" panose="02020603050405020304" pitchFamily="18" charset="0"/>
              </a:rPr>
              <a:t>Стратегія</a:t>
            </a:r>
            <a:r>
              <a:rPr lang="uk-UA" dirty="0">
                <a:latin typeface="Times New Roman" panose="02020603050405020304" pitchFamily="18" charset="0"/>
                <a:ea typeface="Calibri" panose="020F0502020204030204" pitchFamily="34" charset="0"/>
                <a:cs typeface="Times New Roman" panose="02020603050405020304" pitchFamily="18" charset="0"/>
              </a:rPr>
              <a:t>» довгостроковий якісно визначений напрям розвитку підприємства на закріплення позицій, задоволення споживачів і досягнення поставлених цілей</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с двумя скругленными противолежащими углами 2"/>
          <p:cNvSpPr/>
          <p:nvPr/>
        </p:nvSpPr>
        <p:spPr>
          <a:xfrm>
            <a:off x="765820" y="2708920"/>
            <a:ext cx="7128792" cy="100811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a:t>Корпоративна стратегія</a:t>
            </a:r>
            <a:r>
              <a:rPr lang="uk-UA"/>
              <a:t> </a:t>
            </a:r>
          </a:p>
        </p:txBody>
      </p:sp>
      <p:sp>
        <p:nvSpPr>
          <p:cNvPr id="4" name="Прямоугольник с двумя скругленными противолежащими углами 3"/>
          <p:cNvSpPr/>
          <p:nvPr/>
        </p:nvSpPr>
        <p:spPr>
          <a:xfrm>
            <a:off x="738133" y="5330079"/>
            <a:ext cx="7128792" cy="100811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a:t>Операційна стратегія</a:t>
            </a:r>
            <a:r>
              <a:rPr lang="uk-UA"/>
              <a:t> </a:t>
            </a:r>
          </a:p>
        </p:txBody>
      </p:sp>
      <p:sp>
        <p:nvSpPr>
          <p:cNvPr id="5" name="Прямоугольник с двумя скругленными противолежащими углами 4"/>
          <p:cNvSpPr/>
          <p:nvPr/>
        </p:nvSpPr>
        <p:spPr>
          <a:xfrm>
            <a:off x="752940" y="4021832"/>
            <a:ext cx="7128792" cy="100811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a:t>Функціональна стратегія</a:t>
            </a:r>
            <a:r>
              <a:rPr lang="uk-UA"/>
              <a:t> </a:t>
            </a:r>
          </a:p>
        </p:txBody>
      </p:sp>
    </p:spTree>
    <p:extLst>
      <p:ext uri="{BB962C8B-B14F-4D97-AF65-F5344CB8AC3E}">
        <p14:creationId xmlns:p14="http://schemas.microsoft.com/office/powerpoint/2010/main" val="319463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5394625"/>
            <a:ext cx="10157354" cy="548680"/>
          </a:xfrm>
        </p:spPr>
        <p:txBody>
          <a:bodyPr>
            <a:normAutofit/>
          </a:bodyPr>
          <a:lstStyle/>
          <a:p>
            <a:r>
              <a:rPr lang="uk-UA" sz="2400" dirty="0" smtClean="0"/>
              <a:t>Місце стратегічного маркетингу в структурі управління</a:t>
            </a:r>
            <a:endParaRPr lang="en-US" sz="2400" dirty="0"/>
          </a:p>
        </p:txBody>
      </p:sp>
      <p:pic>
        <p:nvPicPr>
          <p:cNvPr id="4" name="Picture 3"/>
          <p:cNvPicPr>
            <a:picLocks noChangeAspect="1"/>
          </p:cNvPicPr>
          <p:nvPr/>
        </p:nvPicPr>
        <p:blipFill rotWithShape="1">
          <a:blip r:embed="rId2"/>
          <a:srcRect l="31184" t="37203" r="35057" b="30313"/>
          <a:stretch/>
        </p:blipFill>
        <p:spPr>
          <a:xfrm>
            <a:off x="1413892" y="1196752"/>
            <a:ext cx="7720132" cy="4176464"/>
          </a:xfrm>
          <a:prstGeom prst="rect">
            <a:avLst/>
          </a:prstGeom>
        </p:spPr>
      </p:pic>
    </p:spTree>
    <p:extLst>
      <p:ext uri="{BB962C8B-B14F-4D97-AF65-F5344CB8AC3E}">
        <p14:creationId xmlns:p14="http://schemas.microsoft.com/office/powerpoint/2010/main" val="334761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6060" y="764704"/>
            <a:ext cx="6092825" cy="2308324"/>
          </a:xfrm>
          <a:prstGeom prst="rect">
            <a:avLst/>
          </a:prstGeom>
        </p:spPr>
        <p:txBody>
          <a:bodyPr>
            <a:spAutoFit/>
          </a:bodyPr>
          <a:lstStyle/>
          <a:p>
            <a:r>
              <a:rPr lang="en-US" dirty="0" err="1"/>
              <a:t>Процес</a:t>
            </a:r>
            <a:r>
              <a:rPr lang="en-US" dirty="0"/>
              <a:t> </a:t>
            </a:r>
            <a:r>
              <a:rPr lang="en-US" dirty="0" err="1"/>
              <a:t>стратегічного</a:t>
            </a:r>
            <a:r>
              <a:rPr lang="en-US" dirty="0"/>
              <a:t> </a:t>
            </a:r>
            <a:r>
              <a:rPr lang="en-US" dirty="0" err="1"/>
              <a:t>управління</a:t>
            </a:r>
            <a:r>
              <a:rPr lang="en-US" dirty="0"/>
              <a:t> </a:t>
            </a:r>
            <a:r>
              <a:rPr lang="en-US" dirty="0" err="1"/>
              <a:t>фірмою</a:t>
            </a:r>
            <a:r>
              <a:rPr lang="en-US" dirty="0"/>
              <a:t> </a:t>
            </a:r>
            <a:r>
              <a:rPr lang="en-US" dirty="0" err="1"/>
              <a:t>охоплює</a:t>
            </a:r>
            <a:r>
              <a:rPr lang="en-US" dirty="0"/>
              <a:t> </a:t>
            </a:r>
            <a:r>
              <a:rPr lang="en-US" dirty="0" err="1"/>
              <a:t>три</a:t>
            </a:r>
            <a:r>
              <a:rPr lang="en-US" dirty="0"/>
              <a:t> </a:t>
            </a:r>
            <a:r>
              <a:rPr lang="en-US" dirty="0" err="1"/>
              <a:t>основні</a:t>
            </a:r>
            <a:r>
              <a:rPr lang="en-US" dirty="0"/>
              <a:t> </a:t>
            </a:r>
            <a:r>
              <a:rPr lang="en-US" dirty="0" err="1"/>
              <a:t>рівня</a:t>
            </a:r>
            <a:r>
              <a:rPr lang="en-US" dirty="0"/>
              <a:t> </a:t>
            </a:r>
            <a:endParaRPr lang="uk-UA" dirty="0" smtClean="0"/>
          </a:p>
          <a:p>
            <a:pPr marL="457200" indent="-457200">
              <a:buAutoNum type="arabicParenR"/>
            </a:pPr>
            <a:r>
              <a:rPr lang="en-US" dirty="0" err="1" smtClean="0"/>
              <a:t>корпоративний</a:t>
            </a:r>
            <a:r>
              <a:rPr lang="en-US" dirty="0" smtClean="0"/>
              <a:t> </a:t>
            </a:r>
            <a:r>
              <a:rPr lang="en-US" dirty="0" err="1"/>
              <a:t>рівень</a:t>
            </a:r>
            <a:r>
              <a:rPr lang="en-US" dirty="0"/>
              <a:t>, </a:t>
            </a:r>
            <a:endParaRPr lang="uk-UA" dirty="0" smtClean="0"/>
          </a:p>
          <a:p>
            <a:pPr marL="457200" indent="-457200">
              <a:buAutoNum type="arabicParenR"/>
            </a:pPr>
            <a:r>
              <a:rPr lang="en-US" dirty="0" err="1" smtClean="0"/>
              <a:t>бізнес-рівень</a:t>
            </a:r>
            <a:r>
              <a:rPr lang="en-US" dirty="0" smtClean="0"/>
              <a:t> </a:t>
            </a:r>
            <a:r>
              <a:rPr lang="en-US" dirty="0"/>
              <a:t>(</a:t>
            </a:r>
            <a:r>
              <a:rPr lang="en-US" dirty="0" err="1"/>
              <a:t>рівень</a:t>
            </a:r>
            <a:r>
              <a:rPr lang="en-US" dirty="0"/>
              <a:t> </a:t>
            </a:r>
            <a:r>
              <a:rPr lang="en-US" dirty="0" err="1"/>
              <a:t>стратегічних</a:t>
            </a:r>
            <a:r>
              <a:rPr lang="en-US" dirty="0"/>
              <a:t> </a:t>
            </a:r>
            <a:r>
              <a:rPr lang="en-US" dirty="0" err="1"/>
              <a:t>господарських</a:t>
            </a:r>
            <a:r>
              <a:rPr lang="en-US" dirty="0"/>
              <a:t> </a:t>
            </a:r>
            <a:r>
              <a:rPr lang="en-US" dirty="0" err="1"/>
              <a:t>підрозділів</a:t>
            </a:r>
            <a:r>
              <a:rPr lang="en-US" dirty="0"/>
              <a:t>), </a:t>
            </a:r>
            <a:endParaRPr lang="uk-UA" dirty="0" smtClean="0"/>
          </a:p>
          <a:p>
            <a:pPr marL="457200" indent="-457200">
              <a:buAutoNum type="arabicParenR"/>
            </a:pPr>
            <a:r>
              <a:rPr lang="en-US" dirty="0" err="1" smtClean="0"/>
              <a:t>рівень</a:t>
            </a:r>
            <a:r>
              <a:rPr lang="en-US" dirty="0" smtClean="0"/>
              <a:t> </a:t>
            </a:r>
            <a:r>
              <a:rPr lang="en-US" dirty="0" err="1"/>
              <a:t>товару</a:t>
            </a:r>
            <a:r>
              <a:rPr lang="en-US" dirty="0"/>
              <a:t>. </a:t>
            </a:r>
            <a:endParaRPr lang="uk-UA" dirty="0" smtClean="0"/>
          </a:p>
        </p:txBody>
      </p:sp>
    </p:spTree>
    <p:extLst>
      <p:ext uri="{BB962C8B-B14F-4D97-AF65-F5344CB8AC3E}">
        <p14:creationId xmlns:p14="http://schemas.microsoft.com/office/powerpoint/2010/main" val="376130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32844" t="44094" r="33397" b="37203"/>
          <a:stretch/>
        </p:blipFill>
        <p:spPr>
          <a:xfrm>
            <a:off x="1773932" y="1268760"/>
            <a:ext cx="9016162" cy="2808312"/>
          </a:xfrm>
          <a:prstGeom prst="rect">
            <a:avLst/>
          </a:prstGeom>
        </p:spPr>
      </p:pic>
      <p:sp>
        <p:nvSpPr>
          <p:cNvPr id="9" name="Title 1"/>
          <p:cNvSpPr>
            <a:spLocks noGrp="1"/>
          </p:cNvSpPr>
          <p:nvPr>
            <p:ph type="title"/>
          </p:nvPr>
        </p:nvSpPr>
        <p:spPr>
          <a:xfrm>
            <a:off x="1203336" y="5517232"/>
            <a:ext cx="10157354" cy="908720"/>
          </a:xfrm>
        </p:spPr>
        <p:txBody>
          <a:bodyPr>
            <a:normAutofit/>
          </a:bodyPr>
          <a:lstStyle/>
          <a:p>
            <a:r>
              <a:rPr lang="ru-RU" sz="2400" dirty="0"/>
              <a:t> </a:t>
            </a:r>
            <a:r>
              <a:rPr lang="ru-RU" sz="2400" dirty="0" err="1"/>
              <a:t>Місце</a:t>
            </a:r>
            <a:r>
              <a:rPr lang="ru-RU" sz="2400" dirty="0"/>
              <a:t> </a:t>
            </a:r>
            <a:r>
              <a:rPr lang="ru-RU" sz="2400" dirty="0" err="1"/>
              <a:t>стратегічного</a:t>
            </a:r>
            <a:r>
              <a:rPr lang="ru-RU" sz="2400" dirty="0"/>
              <a:t> маркетингу в </a:t>
            </a:r>
            <a:r>
              <a:rPr lang="ru-RU" sz="2400" dirty="0" err="1"/>
              <a:t>процесі</a:t>
            </a:r>
            <a:r>
              <a:rPr lang="ru-RU" sz="2400" dirty="0"/>
              <a:t> маркетингового менеджменту </a:t>
            </a:r>
            <a:endParaRPr lang="en-US" sz="2400" dirty="0"/>
          </a:p>
        </p:txBody>
      </p:sp>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Template>
  <TotalTime>130</TotalTime>
  <Words>630</Words>
  <Application>Microsoft Office PowerPoint</Application>
  <PresentationFormat>Произвольный</PresentationFormat>
  <Paragraphs>62</Paragraphs>
  <Slides>18</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Calibri</vt:lpstr>
      <vt:lpstr>Century Gothic</vt:lpstr>
      <vt:lpstr>Times New Roman</vt:lpstr>
      <vt:lpstr>Books 16x9</vt:lpstr>
      <vt:lpstr>Стратегічний маркетинг  Лекція 1  Стратегічний маркетинг в системі загального корпоративного управління.</vt:lpstr>
      <vt:lpstr>СУТНІСТЬ, СФЕРА і ПОКАЗНИКИ СТРАТЕГІЧНОГО МАРКЕТИНГУ</vt:lpstr>
      <vt:lpstr>Стратегічне управління </vt:lpstr>
      <vt:lpstr>Презентация PowerPoint</vt:lpstr>
      <vt:lpstr>Презентация PowerPoint</vt:lpstr>
      <vt:lpstr>Презентация PowerPoint</vt:lpstr>
      <vt:lpstr>Місце стратегічного маркетингу в структурі управління</vt:lpstr>
      <vt:lpstr>Презентация PowerPoint</vt:lpstr>
      <vt:lpstr> Місце стратегічного маркетингу в процесі маркетингового менеджменту </vt:lpstr>
      <vt:lpstr>Маркетинг</vt:lpstr>
      <vt:lpstr>Категорія "стратегічний господарський підрозділ" (СГП) — strategic business unit — англ.) — уперше була використана під час роботи консультативної фірми "Мак Кінсі" над проблемами фірми "Дженерал Електрик". СГП — це відокремлена зона бізнесу фірми, яка відповідає за певний вид її ринкової діяльності.   СГП може охоплювати важливий підрозділ фірми, кілька товарних груп або навіть один товар чи товарну марку, яку виробляє фірма. Стратегічний господарський підрозділ характеризується такими параметрами:  • певний вид продукції, який включає товари і / або послуги;  • специфічні потреби, які мають бути задоволені;  • певна група споживачів;  • конкурентні переваги фірми. </vt:lpstr>
      <vt:lpstr>Презентация PowerPoint</vt:lpstr>
      <vt:lpstr>Презентация PowerPoint</vt:lpstr>
      <vt:lpstr>Презентация PowerPoint</vt:lpstr>
      <vt:lpstr>Презентация PowerPoint</vt:lpstr>
      <vt:lpstr>Маркетинговій стратегії властиві такі характерні риси:</vt:lpstr>
      <vt:lpstr>Презентация PowerPoint</vt:lpstr>
      <vt:lpstr>Презентация PowerPoint</vt:lpstr>
    </vt:vector>
  </TitlesOfParts>
  <Company>Otis Elevator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Стратегічний маркетинг  Лекція 1  СУТНІСТЬ, СФЕРА і ПОКАЗНИКИ СТРАТЕГІЧНОГО МАРКЕТИНГУ</dc:title>
  <dc:creator>OVSIIENKO, Nataliia</dc:creator>
  <cp:lastModifiedBy>Vira Ruban</cp:lastModifiedBy>
  <cp:revision>13</cp:revision>
  <dcterms:created xsi:type="dcterms:W3CDTF">2020-10-03T05:37:33Z</dcterms:created>
  <dcterms:modified xsi:type="dcterms:W3CDTF">2023-10-10T12:39:45Z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