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3" r:id="rId9"/>
    <p:sldId id="274" r:id="rId10"/>
    <p:sldId id="275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A949A-7BA6-4D17-BAC4-144720ED1F1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2C90E-3C3D-4D65-842A-E5456E5516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2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Фото</a:t>
            </a:r>
            <a:r>
              <a:rPr lang="uk-UA" baseline="0" dirty="0"/>
              <a:t> знизу: Надія Миколаївна </a:t>
            </a:r>
            <a:r>
              <a:rPr lang="uk-UA" baseline="0" dirty="0" err="1"/>
              <a:t>Ладигіна-Котс</a:t>
            </a:r>
            <a:r>
              <a:rPr lang="uk-UA" baseline="0" dirty="0"/>
              <a:t>, </a:t>
            </a:r>
            <a:r>
              <a:rPr lang="uk-UA" baseline="0" dirty="0" err="1"/>
              <a:t>зоопсихолог</a:t>
            </a:r>
            <a:r>
              <a:rPr lang="uk-UA" baseline="0" dirty="0"/>
              <a:t> та порівняльний психолог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C90E-3C3D-4D65-842A-E5456E5516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9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79D23A-3F40-4A98-8595-F8CEF52CACF4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D0B30E-C89C-44F6-9D56-E56B59B92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idruchniki.com/1584072019246/psihologiya/klasichni_eksperimenti_v_psihologiy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nau.edu.ua/handle/NAU/239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Вступ</a:t>
            </a:r>
            <a:r>
              <a:rPr lang="ru-RU" dirty="0"/>
              <a:t> до </a:t>
            </a:r>
            <a:r>
              <a:rPr lang="ru-RU" dirty="0" err="1"/>
              <a:t>спеціальності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/>
          </a:p>
          <a:p>
            <a:pPr>
              <a:buNone/>
            </a:pPr>
            <a:r>
              <a:rPr lang="uk-UA" smtClean="0"/>
              <a:t>1</a:t>
            </a:r>
            <a:r>
              <a:rPr lang="uk-UA" dirty="0"/>
              <a:t>. Області професійної діяльності психолога-професіонала</a:t>
            </a:r>
            <a:endParaRPr lang="ru-RU" dirty="0"/>
          </a:p>
          <a:p>
            <a:pPr>
              <a:buNone/>
            </a:pPr>
            <a:r>
              <a:rPr lang="uk-UA" dirty="0"/>
              <a:t>2. Галузі психології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r>
              <a:rPr lang="uk-UA" sz="2400" dirty="0"/>
              <a:t>Приклад </a:t>
            </a:r>
            <a:r>
              <a:rPr lang="uk-UA" sz="2400" dirty="0" err="1"/>
              <a:t>інформацїї</a:t>
            </a:r>
            <a:r>
              <a:rPr lang="uk-UA" sz="2400" dirty="0"/>
              <a:t> про населення США на основі аналізу даних  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Люди в </a:t>
            </a:r>
            <a:r>
              <a:rPr lang="ru-RU" sz="2000" dirty="0" err="1"/>
              <a:t>сім</a:t>
            </a:r>
            <a:r>
              <a:rPr lang="ru-RU" sz="2000" dirty="0"/>
              <a:t> </a:t>
            </a:r>
            <a:r>
              <a:rPr lang="ru-RU" sz="2000" dirty="0" err="1"/>
              <a:t>разів</a:t>
            </a:r>
            <a:r>
              <a:rPr lang="ru-RU" sz="2000" dirty="0"/>
              <a:t> </a:t>
            </a:r>
            <a:r>
              <a:rPr lang="ru-RU" sz="2000" dirty="0" err="1"/>
              <a:t>частіше</a:t>
            </a:r>
            <a:r>
              <a:rPr lang="ru-RU" sz="2000" dirty="0"/>
              <a:t> </a:t>
            </a:r>
            <a:r>
              <a:rPr lang="ru-RU" sz="2000" dirty="0" err="1"/>
              <a:t>запитують</a:t>
            </a:r>
            <a:r>
              <a:rPr lang="ru-RU" sz="2000" dirty="0"/>
              <a:t> у </a:t>
            </a:r>
            <a:r>
              <a:rPr lang="en-US" sz="2000" dirty="0"/>
              <a:t>Google,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вони </a:t>
            </a:r>
            <a:r>
              <a:rPr lang="ru-RU" sz="2000" dirty="0" err="1"/>
              <a:t>шкодувати</a:t>
            </a:r>
            <a:r>
              <a:rPr lang="ru-RU" sz="2000" dirty="0"/>
              <a:t> про </a:t>
            </a:r>
            <a:r>
              <a:rPr lang="ru-RU" sz="2000" dirty="0" err="1"/>
              <a:t>відсутність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про</a:t>
            </a:r>
            <a:r>
              <a:rPr lang="ru-RU" sz="2000" dirty="0"/>
              <a:t> </a:t>
            </a:r>
            <a:r>
              <a:rPr lang="ru-RU" sz="2000" dirty="0" err="1"/>
              <a:t>наявність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Дорослі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дітьми</a:t>
            </a:r>
            <a:r>
              <a:rPr lang="ru-RU" sz="2000" dirty="0"/>
              <a:t> в 3,6 рази </a:t>
            </a:r>
            <a:r>
              <a:rPr lang="ru-RU" sz="2000" dirty="0" err="1"/>
              <a:t>частіше</a:t>
            </a:r>
            <a:r>
              <a:rPr lang="ru-RU" sz="2000" dirty="0"/>
              <a:t> </a:t>
            </a:r>
            <a:r>
              <a:rPr lang="ru-RU" sz="2000" dirty="0" err="1"/>
              <a:t>повідомляють</a:t>
            </a:r>
            <a:r>
              <a:rPr lang="ru-RU" sz="2000" dirty="0"/>
              <a:t> </a:t>
            </a:r>
            <a:r>
              <a:rPr lang="en-US" sz="2000" dirty="0"/>
              <a:t>Google,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шкодують</a:t>
            </a:r>
            <a:r>
              <a:rPr lang="ru-RU" sz="2000" dirty="0"/>
              <a:t> про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дорослі</a:t>
            </a:r>
            <a:r>
              <a:rPr lang="ru-RU" sz="2000" dirty="0"/>
              <a:t> без </a:t>
            </a:r>
            <a:r>
              <a:rPr lang="ru-RU" sz="2000" dirty="0" err="1"/>
              <a:t>дітей</a:t>
            </a:r>
            <a:endParaRPr lang="ru-RU" sz="2000" dirty="0"/>
          </a:p>
          <a:p>
            <a:r>
              <a:rPr lang="ru-RU" sz="2000" dirty="0"/>
              <a:t>В </a:t>
            </a:r>
            <a:r>
              <a:rPr lang="en-US" sz="2000" dirty="0"/>
              <a:t>Google</a:t>
            </a:r>
            <a:r>
              <a:rPr lang="ru-RU" sz="2000" dirty="0"/>
              <a:t> в 16 </a:t>
            </a:r>
            <a:r>
              <a:rPr lang="ru-RU" sz="2000" dirty="0" err="1"/>
              <a:t>разів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скарг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чоловік</a:t>
            </a:r>
            <a:r>
              <a:rPr lang="ru-RU" sz="2000" dirty="0"/>
              <a:t> (дружина) не </a:t>
            </a:r>
            <a:r>
              <a:rPr lang="ru-RU" sz="2000" dirty="0" err="1"/>
              <a:t>хоче</a:t>
            </a:r>
            <a:r>
              <a:rPr lang="ru-RU" sz="2000" dirty="0"/>
              <a:t> сексу, </a:t>
            </a:r>
            <a:r>
              <a:rPr lang="ru-RU" sz="2000" dirty="0" err="1"/>
              <a:t>ніж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(вона) не </a:t>
            </a:r>
            <a:r>
              <a:rPr lang="ru-RU" sz="2000" dirty="0" err="1"/>
              <a:t>бажає</a:t>
            </a:r>
            <a:r>
              <a:rPr lang="ru-RU" sz="2000" dirty="0"/>
              <a:t> </a:t>
            </a:r>
            <a:r>
              <a:rPr lang="ru-RU" sz="2000" dirty="0" err="1"/>
              <a:t>розмовляти</a:t>
            </a:r>
            <a:r>
              <a:rPr lang="ru-RU" sz="2000" dirty="0"/>
              <a:t>. Там в 5,5 раз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нарікань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неодружений</a:t>
            </a:r>
            <a:r>
              <a:rPr lang="ru-RU" sz="2000" dirty="0"/>
              <a:t> партнер (</a:t>
            </a:r>
            <a:r>
              <a:rPr lang="ru-RU" sz="2000" dirty="0" err="1"/>
              <a:t>партнерка</a:t>
            </a:r>
            <a:r>
              <a:rPr lang="ru-RU" sz="2000" dirty="0"/>
              <a:t>) не </a:t>
            </a:r>
            <a:r>
              <a:rPr lang="ru-RU" sz="2000" dirty="0" err="1"/>
              <a:t>хоче</a:t>
            </a:r>
            <a:r>
              <a:rPr lang="ru-RU" sz="2000" dirty="0"/>
              <a:t> сексу, </a:t>
            </a:r>
            <a:r>
              <a:rPr lang="ru-RU" sz="2000" dirty="0" err="1"/>
              <a:t>ніж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(вона) не </a:t>
            </a:r>
            <a:r>
              <a:rPr lang="ru-RU" sz="2000" dirty="0" err="1"/>
              <a:t>відповідає</a:t>
            </a:r>
            <a:r>
              <a:rPr lang="ru-RU" sz="2000" dirty="0"/>
              <a:t> на СМС</a:t>
            </a:r>
          </a:p>
          <a:p>
            <a:r>
              <a:rPr lang="ru-RU" sz="2000" dirty="0" err="1"/>
              <a:t>Іноді</a:t>
            </a:r>
            <a:r>
              <a:rPr lang="ru-RU" sz="2000" dirty="0"/>
              <a:t> </a:t>
            </a:r>
            <a:r>
              <a:rPr lang="ru-RU" sz="2000" dirty="0" err="1"/>
              <a:t>цифрові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показують</a:t>
            </a:r>
            <a:r>
              <a:rPr lang="ru-RU" sz="2000" dirty="0"/>
              <a:t> </a:t>
            </a:r>
            <a:r>
              <a:rPr lang="ru-RU" sz="2000" dirty="0" err="1"/>
              <a:t>культурні</a:t>
            </a:r>
            <a:r>
              <a:rPr lang="ru-RU" sz="2000" dirty="0"/>
              <a:t> </a:t>
            </a:r>
            <a:r>
              <a:rPr lang="ru-RU" sz="2000" dirty="0" err="1"/>
              <a:t>відмінності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людьми. </a:t>
            </a:r>
            <a:r>
              <a:rPr lang="ru-RU" sz="2000" dirty="0" err="1"/>
              <a:t>Нариклад</a:t>
            </a:r>
            <a:r>
              <a:rPr lang="ru-RU" sz="2000" dirty="0"/>
              <a:t>: </a:t>
            </a:r>
            <a:r>
              <a:rPr lang="ru-RU" sz="2000" dirty="0" err="1"/>
              <a:t>по-різному</a:t>
            </a:r>
            <a:r>
              <a:rPr lang="ru-RU" sz="2000" dirty="0"/>
              <a:t> </a:t>
            </a:r>
            <a:r>
              <a:rPr lang="ru-RU" sz="2000" dirty="0" err="1"/>
              <a:t>чоловіки</a:t>
            </a:r>
            <a:r>
              <a:rPr lang="ru-RU" sz="2000" dirty="0"/>
              <a:t> </a:t>
            </a:r>
            <a:r>
              <a:rPr lang="ru-RU" sz="2000" dirty="0" err="1"/>
              <a:t>реагують</a:t>
            </a:r>
            <a:r>
              <a:rPr lang="ru-RU" sz="2000" dirty="0"/>
              <a:t> на </a:t>
            </a:r>
            <a:r>
              <a:rPr lang="ru-RU" sz="2000" dirty="0" err="1"/>
              <a:t>вагітність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дружин. У </a:t>
            </a:r>
            <a:r>
              <a:rPr lang="ru-RU" sz="2000" dirty="0" err="1"/>
              <a:t>Мексиці</a:t>
            </a:r>
            <a:r>
              <a:rPr lang="ru-RU" sz="2000" dirty="0"/>
              <a:t> </a:t>
            </a:r>
            <a:r>
              <a:rPr lang="ru-RU" sz="2000" dirty="0" err="1"/>
              <a:t>топ-запити</a:t>
            </a:r>
            <a:r>
              <a:rPr lang="ru-RU" sz="2000" dirty="0"/>
              <a:t> «моя </a:t>
            </a:r>
            <a:r>
              <a:rPr lang="ru-RU" sz="2000" dirty="0" err="1"/>
              <a:t>вагітна</a:t>
            </a:r>
            <a:r>
              <a:rPr lang="ru-RU" sz="2000" dirty="0"/>
              <a:t> дружина» </a:t>
            </a:r>
            <a:r>
              <a:rPr lang="ru-RU" sz="2000" dirty="0" err="1"/>
              <a:t>включають</a:t>
            </a:r>
            <a:r>
              <a:rPr lang="ru-RU" sz="2000" dirty="0"/>
              <a:t> </a:t>
            </a:r>
            <a:r>
              <a:rPr lang="ru-RU" sz="2000" dirty="0" err="1"/>
              <a:t>фрази</a:t>
            </a:r>
            <a:r>
              <a:rPr lang="ru-RU" sz="2000" dirty="0"/>
              <a:t> «</a:t>
            </a:r>
            <a:r>
              <a:rPr lang="en-US" sz="2000" dirty="0" err="1"/>
              <a:t>frases</a:t>
            </a:r>
            <a:r>
              <a:rPr lang="en-US" sz="2000" dirty="0"/>
              <a:t> de </a:t>
            </a:r>
            <a:r>
              <a:rPr lang="en-US" sz="2000" dirty="0" err="1"/>
              <a:t>amor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mi </a:t>
            </a:r>
            <a:r>
              <a:rPr lang="en-US" sz="2000" dirty="0" err="1"/>
              <a:t>esposa</a:t>
            </a:r>
            <a:r>
              <a:rPr lang="en-US" sz="2000" dirty="0"/>
              <a:t> </a:t>
            </a:r>
            <a:r>
              <a:rPr lang="en-US" sz="2000" dirty="0" err="1"/>
              <a:t>embarazada</a:t>
            </a:r>
            <a:r>
              <a:rPr lang="en-US" sz="2000" dirty="0"/>
              <a:t>» (</a:t>
            </a:r>
            <a:r>
              <a:rPr lang="ru-RU" sz="2000" dirty="0" err="1"/>
              <a:t>визнання</a:t>
            </a:r>
            <a:r>
              <a:rPr lang="ru-RU" sz="2000" dirty="0"/>
              <a:t> в </a:t>
            </a:r>
            <a:r>
              <a:rPr lang="ru-RU" sz="2000" dirty="0" err="1"/>
              <a:t>любові</a:t>
            </a:r>
            <a:r>
              <a:rPr lang="ru-RU" sz="2000" dirty="0"/>
              <a:t> </a:t>
            </a:r>
            <a:r>
              <a:rPr lang="ru-RU" sz="2000" dirty="0" err="1"/>
              <a:t>моїй</a:t>
            </a:r>
            <a:r>
              <a:rPr lang="ru-RU" sz="2000" dirty="0"/>
              <a:t> </a:t>
            </a:r>
            <a:r>
              <a:rPr lang="ru-RU" sz="2000" dirty="0" err="1"/>
              <a:t>вагітній</a:t>
            </a:r>
            <a:r>
              <a:rPr lang="ru-RU" sz="2000" dirty="0"/>
              <a:t> </a:t>
            </a:r>
            <a:r>
              <a:rPr lang="ru-RU" sz="2000" dirty="0" err="1"/>
              <a:t>дружині</a:t>
            </a:r>
            <a:r>
              <a:rPr lang="ru-RU" sz="2000" dirty="0"/>
              <a:t>) </a:t>
            </a:r>
            <a:r>
              <a:rPr lang="ru-RU" sz="2000" dirty="0" err="1"/>
              <a:t>і</a:t>
            </a:r>
            <a:r>
              <a:rPr lang="ru-RU" sz="2000" dirty="0"/>
              <a:t> «</a:t>
            </a:r>
            <a:r>
              <a:rPr lang="en-US" sz="2000" dirty="0" err="1"/>
              <a:t>poemas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mi </a:t>
            </a:r>
            <a:r>
              <a:rPr lang="en-US" sz="2000" dirty="0" err="1"/>
              <a:t>esposa</a:t>
            </a:r>
            <a:r>
              <a:rPr lang="en-US" sz="2000" dirty="0"/>
              <a:t> </a:t>
            </a:r>
            <a:r>
              <a:rPr lang="en-US" sz="2000" dirty="0" err="1"/>
              <a:t>embarazada</a:t>
            </a:r>
            <a:r>
              <a:rPr lang="en-US" sz="2000" dirty="0"/>
              <a:t>»</a:t>
            </a:r>
            <a:r>
              <a:rPr lang="uk-UA" sz="2000" dirty="0"/>
              <a:t> </a:t>
            </a:r>
            <a:r>
              <a:rPr lang="en-US" sz="2000" dirty="0"/>
              <a:t>(</a:t>
            </a:r>
            <a:r>
              <a:rPr lang="ru-RU" sz="2000" dirty="0" err="1"/>
              <a:t>Вірші</a:t>
            </a:r>
            <a:r>
              <a:rPr lang="ru-RU" sz="2000" dirty="0"/>
              <a:t> для </a:t>
            </a:r>
            <a:r>
              <a:rPr lang="ru-RU" sz="2000" dirty="0" err="1"/>
              <a:t>моєї</a:t>
            </a:r>
            <a:r>
              <a:rPr lang="ru-RU" sz="2000" dirty="0"/>
              <a:t> </a:t>
            </a:r>
            <a:r>
              <a:rPr lang="ru-RU" sz="2000" dirty="0" err="1"/>
              <a:t>вагітної</a:t>
            </a:r>
            <a:r>
              <a:rPr lang="ru-RU" sz="2000" dirty="0"/>
              <a:t> </a:t>
            </a:r>
            <a:r>
              <a:rPr lang="ru-RU" sz="2000" dirty="0" err="1"/>
              <a:t>дружини</a:t>
            </a:r>
            <a:r>
              <a:rPr lang="ru-RU" sz="2000" dirty="0"/>
              <a:t>). У </a:t>
            </a:r>
            <a:r>
              <a:rPr lang="ru-RU" sz="2000" dirty="0" err="1"/>
              <a:t>Сполучених</a:t>
            </a:r>
            <a:r>
              <a:rPr lang="ru-RU" sz="2000" dirty="0"/>
              <a:t> Штатах топ </a:t>
            </a:r>
            <a:r>
              <a:rPr lang="ru-RU" sz="2000" dirty="0" err="1"/>
              <a:t>пошукових</a:t>
            </a:r>
            <a:r>
              <a:rPr lang="ru-RU" sz="2000" dirty="0"/>
              <a:t> </a:t>
            </a:r>
            <a:r>
              <a:rPr lang="ru-RU" sz="2000" dirty="0" err="1"/>
              <a:t>запитів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наступних</a:t>
            </a:r>
            <a:r>
              <a:rPr lang="ru-RU" sz="2000" dirty="0"/>
              <a:t> фраз: «моя дружина </a:t>
            </a:r>
            <a:r>
              <a:rPr lang="ru-RU" sz="2000" dirty="0" err="1"/>
              <a:t>вагітна</a:t>
            </a:r>
            <a:r>
              <a:rPr lang="ru-RU" sz="2000" dirty="0"/>
              <a:t> -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тепер</a:t>
            </a:r>
            <a:r>
              <a:rPr lang="ru-RU" sz="2000" dirty="0"/>
              <a:t>?» І «моя дружина </a:t>
            </a:r>
            <a:r>
              <a:rPr lang="ru-RU" sz="2000" dirty="0" err="1"/>
              <a:t>вагітна</a:t>
            </a:r>
            <a:r>
              <a:rPr lang="ru-RU" sz="2000" dirty="0"/>
              <a:t> -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мені</a:t>
            </a:r>
            <a:r>
              <a:rPr lang="ru-RU" sz="2000" dirty="0"/>
              <a:t> </a:t>
            </a:r>
            <a:r>
              <a:rPr lang="ru-RU" sz="2000" dirty="0" err="1"/>
              <a:t>робити</a:t>
            </a:r>
            <a:r>
              <a:rPr lang="ru-RU" sz="2000" dirty="0"/>
              <a:t>?».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Психолог як викладач</a:t>
            </a:r>
            <a:endParaRPr lang="ru-RU" dirty="0"/>
          </a:p>
        </p:txBody>
      </p:sp>
      <p:pic>
        <p:nvPicPr>
          <p:cNvPr id="5" name="Содержимое 4" descr="11218628_1655465058031929_4531942309319352714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2761936" cy="183553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052736"/>
            <a:ext cx="5225784" cy="5134704"/>
          </a:xfrm>
        </p:spPr>
        <p:txBody>
          <a:bodyPr>
            <a:normAutofit fontScale="92500" lnSpcReduction="10000"/>
          </a:bodyPr>
          <a:lstStyle/>
          <a:p>
            <a:pPr marL="0" indent="180000">
              <a:spcBef>
                <a:spcPts val="0"/>
              </a:spcBef>
              <a:buNone/>
            </a:pPr>
            <a:r>
              <a:rPr lang="uk-UA" sz="1800" b="1" u="sng" dirty="0"/>
              <a:t>Які важливі компетенції повинен мати сучасний викладач</a:t>
            </a:r>
            <a:r>
              <a:rPr lang="uk-UA" sz="1800" b="1" dirty="0"/>
              <a:t>:</a:t>
            </a:r>
            <a:endParaRPr lang="en-US" sz="1800" b="1" dirty="0"/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Критичне мислення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Креативність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Рішення проблем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en-US" sz="1800" dirty="0"/>
              <a:t>EQ</a:t>
            </a:r>
            <a:r>
              <a:rPr lang="ru-RU" sz="1800" dirty="0"/>
              <a:t>(</a:t>
            </a:r>
            <a:r>
              <a:rPr lang="ru-RU" sz="1800" dirty="0" err="1"/>
              <a:t>емоційний</a:t>
            </a:r>
            <a:r>
              <a:rPr lang="ru-RU" sz="1800" dirty="0"/>
              <a:t> </a:t>
            </a:r>
            <a:r>
              <a:rPr lang="ru-RU" sz="1800" dirty="0" err="1"/>
              <a:t>інтелект</a:t>
            </a:r>
            <a:r>
              <a:rPr lang="ru-RU" sz="1800" dirty="0"/>
              <a:t>) </a:t>
            </a:r>
            <a:endParaRPr lang="uk-UA" sz="1800" dirty="0"/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Майстерність створення презентацій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uk-UA" sz="1800" dirty="0"/>
              <a:t> </a:t>
            </a:r>
            <a:r>
              <a:rPr lang="uk-UA" sz="1800" b="1" dirty="0"/>
              <a:t>Де це може бути корисним:</a:t>
            </a:r>
          </a:p>
          <a:p>
            <a:pPr marL="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/>
              <a:t>в системі освіти (ВУЗ, школа)</a:t>
            </a:r>
          </a:p>
          <a:p>
            <a:pPr marL="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/>
              <a:t>в системі самоосвіти (майстер-класи, тренінги, презентації) </a:t>
            </a:r>
          </a:p>
          <a:p>
            <a:pPr marL="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/>
              <a:t>в організації  </a:t>
            </a:r>
          </a:p>
          <a:p>
            <a:pPr marL="0" indent="180000">
              <a:spcBef>
                <a:spcPts val="0"/>
              </a:spcBef>
              <a:buFont typeface="Wingdings" pitchFamily="2" charset="2"/>
              <a:buChar char="Ø"/>
            </a:pPr>
            <a:endParaRPr lang="uk-UA" sz="1800" dirty="0"/>
          </a:p>
          <a:p>
            <a:pPr marL="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chemeClr val="accent5"/>
                </a:solidFill>
              </a:rPr>
              <a:t>Lifelong learning </a:t>
            </a:r>
            <a:r>
              <a:rPr lang="en-US" sz="1800" dirty="0"/>
              <a:t>is the "ongoing, voluntary, and self-motivated"[1] pursuit of knowledge for either personal or professional reasons. Therefore, it not only enhances social inclusion, active citizenship, and personal development, but also self-sustainability, as well as competitiveness and employability</a:t>
            </a:r>
            <a:r>
              <a:rPr lang="uk-UA" sz="1800" dirty="0"/>
              <a:t> (</a:t>
            </a:r>
            <a:r>
              <a:rPr lang="en-US" sz="1200" dirty="0"/>
              <a:t>from Wikipedia</a:t>
            </a:r>
            <a:r>
              <a:rPr lang="uk-UA" sz="1800" dirty="0"/>
              <a:t>)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924944"/>
            <a:ext cx="2448272" cy="162921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2420888"/>
            <a:ext cx="5369800" cy="3766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uk-UA" sz="29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endParaRPr lang="uk-UA" sz="43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dirty="0"/>
              <a:t>Соціальне  замовлення </a:t>
            </a:r>
            <a:r>
              <a:rPr lang="uk-UA" sz="5600" dirty="0"/>
              <a:t>на роботу практичного психолога формується в суспільстві, або точніше, в тій  частині, яка усвідомила необхідність у професійній допомозі для подолання  труднощів. Першими усвідомили важливість і необхідність особливого виду діяльності психолога - практичного - представники професій типу «людина-людина» (за типологією Є. А. Клімова). В Україні     в даний час отримала найбільший  розвиток служба практичної психології освіти. Найбільше число практичних психологів працює зараз у сфері освіти.</a:t>
            </a:r>
            <a:endParaRPr lang="ru-RU" sz="56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</a:pPr>
            <a:endParaRPr lang="uk-UA" sz="56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/>
              <a:t>Однак все більше ставиться питання про необхідність кваліфікованих спеціалістів-психологів у установах та організаціях різного профілю для роботи з персоналом.</a:t>
            </a:r>
            <a:endParaRPr lang="ru-RU" sz="56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/>
              <a:t>Активно розвивається практична психологія у бізнесі, в рекламному бізнесі, в управлінській сфері. Виникла потреба в психологах-іміджмейкерах, політичних  психологах.</a:t>
            </a:r>
            <a:endParaRPr lang="ru-RU" sz="5600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300" dirty="0"/>
              <a:t> </a:t>
            </a:r>
          </a:p>
          <a:p>
            <a:pPr>
              <a:buNone/>
            </a:pPr>
            <a:endParaRPr lang="uk-UA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/>
              <a:t>Психолог як </a:t>
            </a:r>
            <a:r>
              <a:rPr lang="uk-UA" sz="2800" dirty="0" err="1"/>
              <a:t>прикладник</a:t>
            </a:r>
            <a:r>
              <a:rPr lang="uk-UA" sz="2800" dirty="0"/>
              <a:t> і практик </a:t>
            </a:r>
            <a:endParaRPr lang="ru-RU" sz="2800" dirty="0"/>
          </a:p>
        </p:txBody>
      </p:sp>
      <p:pic>
        <p:nvPicPr>
          <p:cNvPr id="1026" name="Picture 2" descr="C:\Users\Oksana\Downloads\978d8b55d5acd6f886f935e4b0ef61b3ed79a89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96752"/>
            <a:ext cx="2386706" cy="1584176"/>
          </a:xfrm>
          <a:prstGeom prst="rect">
            <a:avLst/>
          </a:prstGeom>
          <a:noFill/>
        </p:spPr>
      </p:pic>
      <p:pic>
        <p:nvPicPr>
          <p:cNvPr id="1027" name="Picture 3" descr="C:\Users\Oksana\Downloads\sportivniy-psihol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653136"/>
            <a:ext cx="2520280" cy="162558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491880" y="980728"/>
            <a:ext cx="5184576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Увага! </a:t>
            </a:r>
            <a:r>
              <a:rPr lang="uk-UA" dirty="0">
                <a:solidFill>
                  <a:schemeClr val="tx1"/>
                </a:solidFill>
              </a:rPr>
              <a:t>У </a:t>
            </a:r>
            <a:r>
              <a:rPr lang="en-US" sz="1400" dirty="0">
                <a:solidFill>
                  <a:schemeClr val="tx1"/>
                </a:solidFill>
              </a:rPr>
              <a:t>202</a:t>
            </a:r>
            <a:r>
              <a:rPr lang="uk-UA" sz="1400" dirty="0">
                <a:solidFill>
                  <a:schemeClr val="tx1"/>
                </a:solidFill>
              </a:rPr>
              <a:t>5</a:t>
            </a:r>
            <a:r>
              <a:rPr lang="uk-UA" dirty="0">
                <a:solidFill>
                  <a:schemeClr val="tx1"/>
                </a:solidFill>
              </a:rPr>
              <a:t> (+-) році кожен з присутніх завершить перший етап професійної підготовки і вийде за межі НАУ: в практику.</a:t>
            </a:r>
          </a:p>
          <a:p>
            <a:pPr algn="ctr"/>
            <a:r>
              <a:rPr lang="uk-UA" dirty="0">
                <a:solidFill>
                  <a:schemeClr val="tx1"/>
                </a:solidFill>
              </a:rPr>
              <a:t>Шлях в практику проходить </a:t>
            </a:r>
            <a:r>
              <a:rPr lang="uk-UA" b="1" dirty="0">
                <a:solidFill>
                  <a:schemeClr val="tx1"/>
                </a:solidFill>
              </a:rPr>
              <a:t>через спеціалізацію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В результаті   соціальних змін психолог набув нового соціального статусу, що вимагає від нього чіткого розуміння звернених до нього очікувань. </a:t>
            </a:r>
          </a:p>
          <a:p>
            <a:pPr>
              <a:buNone/>
            </a:pPr>
            <a:r>
              <a:rPr lang="uk-UA" dirty="0"/>
              <a:t>Г. С. Абрамова вводить поняття  Замовника, Клієнта та Користувача психологічної інформації. Відповідно до її поглядів, ці поняття означають наступне:</a:t>
            </a:r>
            <a:endParaRPr lang="ru-RU" dirty="0"/>
          </a:p>
          <a:p>
            <a:r>
              <a:rPr lang="uk-UA" b="1" dirty="0"/>
              <a:t>Клієнт </a:t>
            </a:r>
            <a:r>
              <a:rPr lang="uk-UA" dirty="0"/>
              <a:t>- людина, яка передає психологу знання про себе або про інших людей; при цьому він вважає себе прямо чи посередньо відповідальним за зміст цієї психологічної інформації.</a:t>
            </a:r>
            <a:endParaRPr lang="ru-RU" dirty="0"/>
          </a:p>
          <a:p>
            <a:r>
              <a:rPr lang="uk-UA" b="1" dirty="0"/>
              <a:t>Замовник </a:t>
            </a:r>
            <a:r>
              <a:rPr lang="uk-UA" dirty="0"/>
              <a:t>- людина, що звертається до психолога за психологічною інформацією (про себе, свою організацію або інших людях).</a:t>
            </a:r>
            <a:endParaRPr lang="ru-RU" dirty="0"/>
          </a:p>
          <a:p>
            <a:r>
              <a:rPr lang="uk-UA" b="1" dirty="0"/>
              <a:t>Користувач </a:t>
            </a:r>
            <a:r>
              <a:rPr lang="uk-UA" dirty="0"/>
              <a:t>- людина, що отримує від психолога психологічну інформацію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/>
              <a:t>Психолог як </a:t>
            </a:r>
            <a:r>
              <a:rPr lang="uk-UA" sz="2800" dirty="0" err="1"/>
              <a:t>прикладник</a:t>
            </a:r>
            <a:r>
              <a:rPr lang="uk-UA" sz="2800" dirty="0"/>
              <a:t> і практик 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/>
              <a:t> </a:t>
            </a:r>
            <a:r>
              <a:rPr lang="ru-RU" sz="1800" dirty="0" err="1"/>
              <a:t>Функцією</a:t>
            </a:r>
            <a:r>
              <a:rPr lang="ru-RU" sz="1800" dirty="0"/>
              <a:t> психолога </a:t>
            </a:r>
            <a:r>
              <a:rPr lang="ru-RU" sz="1800" dirty="0" err="1"/>
              <a:t>може</a:t>
            </a:r>
            <a:r>
              <a:rPr lang="ru-RU" sz="1800" dirty="0"/>
              <a:t> бути  </a:t>
            </a:r>
            <a:r>
              <a:rPr lang="ru-RU" sz="1800" dirty="0" err="1"/>
              <a:t>допомога</a:t>
            </a:r>
            <a:r>
              <a:rPr lang="ru-RU" sz="1800" dirty="0"/>
              <a:t>, </a:t>
            </a:r>
            <a:r>
              <a:rPr lang="ru-RU" sz="1800" dirty="0" err="1"/>
              <a:t>сприяння</a:t>
            </a:r>
            <a:r>
              <a:rPr lang="ru-RU" sz="1800" dirty="0"/>
              <a:t>, </a:t>
            </a:r>
            <a:r>
              <a:rPr lang="ru-RU" sz="1800" dirty="0" err="1"/>
              <a:t>підтримка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супровід</a:t>
            </a:r>
            <a:r>
              <a:rPr lang="ru-RU" sz="1800" dirty="0"/>
              <a:t>   - в </a:t>
            </a:r>
            <a:r>
              <a:rPr lang="ru-RU" sz="1800" dirty="0" err="1"/>
              <a:t>будь-якому</a:t>
            </a:r>
            <a:r>
              <a:rPr lang="ru-RU" sz="1800" dirty="0"/>
              <a:t> </a:t>
            </a:r>
            <a:r>
              <a:rPr lang="ru-RU" sz="1800" dirty="0" err="1"/>
              <a:t>випадку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говорити</a:t>
            </a:r>
            <a:r>
              <a:rPr lang="ru-RU" sz="1800" dirty="0"/>
              <a:t> про </a:t>
            </a:r>
            <a:r>
              <a:rPr lang="ru-RU" sz="1800" dirty="0" err="1"/>
              <a:t>п'ять</a:t>
            </a:r>
            <a:r>
              <a:rPr lang="ru-RU" sz="1800" dirty="0"/>
              <a:t> </a:t>
            </a:r>
            <a:r>
              <a:rPr lang="ru-RU" sz="1800" dirty="0" err="1"/>
              <a:t>основних</a:t>
            </a:r>
            <a:r>
              <a:rPr lang="ru-RU" sz="1800" dirty="0"/>
              <a:t> </a:t>
            </a:r>
            <a:r>
              <a:rPr lang="ru-RU" sz="1800" dirty="0" err="1"/>
              <a:t>напрямк</a:t>
            </a:r>
            <a:r>
              <a:rPr lang="uk-UA" sz="1800" dirty="0" err="1"/>
              <a:t>ів</a:t>
            </a:r>
            <a:r>
              <a:rPr lang="ru-RU" sz="1800" dirty="0"/>
              <a:t> 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: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1916833"/>
          <a:ext cx="756084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Психопрофілактика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робота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попередження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дезадаптації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порушень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процесу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пристосування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до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середовища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) персоналу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організації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або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дітей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освітньому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закладі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просвітницьку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діяльність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створення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сприятливого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психологічного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клімату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установі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здійснення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заходів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щодо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попередження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зняття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психологічної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перевантаження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людей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т.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.;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/>
                        <a:t>Психодіагностика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найважливішою</a:t>
                      </a:r>
                      <a:r>
                        <a:rPr lang="ru-RU" dirty="0"/>
                        <a:t> метою </a:t>
                      </a:r>
                      <a:r>
                        <a:rPr lang="ru-RU" dirty="0" err="1"/>
                        <a:t>якої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є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здобуття</a:t>
                      </a:r>
                      <a:r>
                        <a:rPr lang="ru-RU" dirty="0"/>
                        <a:t>  </a:t>
                      </a:r>
                      <a:r>
                        <a:rPr lang="ru-RU" dirty="0" err="1"/>
                        <a:t>психологічної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інформації</a:t>
                      </a:r>
                      <a:r>
                        <a:rPr lang="ru-RU" dirty="0"/>
                        <a:t> про </a:t>
                      </a:r>
                      <a:r>
                        <a:rPr lang="ru-RU" dirty="0" err="1"/>
                        <a:t>людину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групу</a:t>
                      </a:r>
                      <a:r>
                        <a:rPr lang="ru-RU" dirty="0"/>
                        <a:t>, «</a:t>
                      </a:r>
                      <a:r>
                        <a:rPr lang="ru-RU" dirty="0" err="1"/>
                        <a:t>конкретних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знань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конкретну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людину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отриманих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основі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узагальненої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наукової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теорії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Психологічна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корекція</a:t>
                      </a:r>
                      <a:r>
                        <a:rPr lang="ru-RU" dirty="0"/>
                        <a:t> - </a:t>
                      </a:r>
                      <a:r>
                        <a:rPr lang="ru-RU" dirty="0" err="1"/>
                        <a:t>цілеспрямований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вплив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інші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сфери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психіки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клієнта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орієнтована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приведення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показників</a:t>
                      </a:r>
                      <a:r>
                        <a:rPr lang="ru-RU" dirty="0"/>
                        <a:t> у </a:t>
                      </a:r>
                      <a:r>
                        <a:rPr lang="ru-RU" dirty="0" err="1"/>
                        <a:t>відповідність</a:t>
                      </a:r>
                      <a:r>
                        <a:rPr lang="ru-RU" dirty="0"/>
                        <a:t> до </a:t>
                      </a:r>
                      <a:r>
                        <a:rPr lang="ru-RU" dirty="0" err="1"/>
                        <a:t>вікової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іншої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норми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/>
              <a:t>Психолог як </a:t>
            </a:r>
            <a:r>
              <a:rPr lang="uk-UA" sz="2800" dirty="0" err="1"/>
              <a:t>прикладник</a:t>
            </a:r>
            <a:r>
              <a:rPr lang="uk-UA" sz="2800" dirty="0"/>
              <a:t> і практик 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196749"/>
          <a:ext cx="749935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3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Психологічне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консультування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метою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якого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є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забезпечення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людини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необхідною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психологічною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інформацією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створення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умов - в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результаті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спілкування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психологом - для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подолання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життєвих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труднощів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продуктивного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існування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конкретних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обставинах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r>
                        <a:rPr lang="ru-RU" b="1" dirty="0" err="1"/>
                        <a:t>Психотерапія</a:t>
                      </a:r>
                      <a:r>
                        <a:rPr lang="ru-RU" b="1" dirty="0"/>
                        <a:t> </a:t>
                      </a:r>
                      <a:r>
                        <a:rPr lang="ru-RU" dirty="0"/>
                        <a:t>в рамках </a:t>
                      </a:r>
                      <a:r>
                        <a:rPr lang="ru-RU" dirty="0" err="1"/>
                        <a:t>психологічної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моделі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спрямована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надання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допомоги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клієнту</a:t>
                      </a:r>
                      <a:r>
                        <a:rPr lang="ru-RU" dirty="0"/>
                        <a:t> в продуктивному </a:t>
                      </a:r>
                      <a:r>
                        <a:rPr lang="ru-RU" dirty="0" err="1"/>
                        <a:t>зміні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особистості</a:t>
                      </a:r>
                      <a:r>
                        <a:rPr lang="ru-RU" dirty="0"/>
                        <a:t> у </a:t>
                      </a:r>
                      <a:r>
                        <a:rPr lang="ru-RU" dirty="0" err="1"/>
                        <a:t>випадках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серйозних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психологічних</a:t>
                      </a:r>
                      <a:r>
                        <a:rPr lang="ru-RU" dirty="0"/>
                        <a:t> проблем, </a:t>
                      </a:r>
                      <a:r>
                        <a:rPr lang="ru-RU" dirty="0" err="1"/>
                        <a:t>які</a:t>
                      </a:r>
                      <a:r>
                        <a:rPr lang="ru-RU" dirty="0"/>
                        <a:t> не </a:t>
                      </a:r>
                      <a:r>
                        <a:rPr lang="ru-RU" dirty="0" err="1"/>
                        <a:t>є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проявами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психічних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захворювань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/>
              <a:t>Психолог як </a:t>
            </a:r>
            <a:r>
              <a:rPr lang="uk-UA" sz="2800" dirty="0" err="1"/>
              <a:t>прикладник</a:t>
            </a:r>
            <a:r>
              <a:rPr lang="uk-UA" sz="2800" dirty="0"/>
              <a:t> і практик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2073831" cy="115212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267744" y="908720"/>
            <a:ext cx="6665944" cy="5278720"/>
          </a:xfrm>
        </p:spPr>
        <p:txBody>
          <a:bodyPr>
            <a:normAutofit lnSpcReduction="10000"/>
          </a:bodyPr>
          <a:lstStyle/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ym typeface="Wingdings"/>
              </a:rPr>
              <a:t></a:t>
            </a:r>
            <a:r>
              <a:rPr lang="ru-RU" sz="1800" dirty="0">
                <a:solidFill>
                  <a:schemeClr val="accent3"/>
                </a:solidFill>
              </a:rPr>
              <a:t>Галузі </a:t>
            </a:r>
            <a:r>
              <a:rPr lang="ru-RU" sz="1800" dirty="0" err="1">
                <a:solidFill>
                  <a:schemeClr val="accent3"/>
                </a:solidFill>
              </a:rPr>
              <a:t>психології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які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вивчають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психологічні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проблеми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конкретних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видів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людської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діяльності</a:t>
            </a:r>
            <a:r>
              <a:rPr lang="ru-RU" sz="1800" dirty="0"/>
              <a:t>:</a:t>
            </a:r>
          </a:p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, </a:t>
            </a:r>
            <a:r>
              <a:rPr lang="ru-RU" sz="1800" dirty="0" err="1"/>
              <a:t>медична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педагогічна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юридична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інженерна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спортивна </a:t>
            </a:r>
            <a:r>
              <a:rPr lang="ru-RU" sz="1800" dirty="0" err="1"/>
              <a:t>психологія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галузі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займаються</a:t>
            </a:r>
            <a:r>
              <a:rPr lang="ru-RU" sz="1800" dirty="0"/>
              <a:t> </a:t>
            </a:r>
            <a:r>
              <a:rPr lang="ru-RU" sz="1800" dirty="0" err="1"/>
              <a:t>психологічними</a:t>
            </a:r>
            <a:r>
              <a:rPr lang="ru-RU" sz="1800" dirty="0"/>
              <a:t> аспектами </a:t>
            </a:r>
            <a:r>
              <a:rPr lang="ru-RU" sz="1800" dirty="0" err="1"/>
              <a:t>реклами</a:t>
            </a:r>
            <a:r>
              <a:rPr lang="ru-RU" sz="1800" dirty="0"/>
              <a:t>, </a:t>
            </a:r>
            <a:r>
              <a:rPr lang="ru-RU" sz="1800" dirty="0" err="1"/>
              <a:t>бізнесу</a:t>
            </a:r>
            <a:r>
              <a:rPr lang="ru-RU" sz="1800" dirty="0"/>
              <a:t>, </a:t>
            </a:r>
            <a:r>
              <a:rPr lang="ru-RU" sz="1800" dirty="0" err="1"/>
              <a:t>управління</a:t>
            </a:r>
            <a:r>
              <a:rPr lang="ru-RU" sz="1800" dirty="0"/>
              <a:t>, </a:t>
            </a:r>
            <a:r>
              <a:rPr lang="ru-RU" sz="1800" dirty="0" err="1"/>
              <a:t>творчості</a:t>
            </a:r>
            <a:r>
              <a:rPr lang="ru-RU" sz="1800" dirty="0"/>
              <a:t> та </a:t>
            </a:r>
            <a:r>
              <a:rPr lang="ru-RU" sz="1800" dirty="0" err="1"/>
              <a:t>багатьох</a:t>
            </a:r>
            <a:r>
              <a:rPr lang="ru-RU" sz="1800" dirty="0"/>
              <a:t>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видів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.</a:t>
            </a:r>
          </a:p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ym typeface="Wingdings"/>
              </a:rPr>
              <a:t> </a:t>
            </a:r>
            <a:r>
              <a:rPr lang="ru-RU" sz="1800" dirty="0">
                <a:solidFill>
                  <a:schemeClr val="accent3"/>
                </a:solidFill>
                <a:sym typeface="Wingdings"/>
              </a:rPr>
              <a:t>Г</a:t>
            </a:r>
            <a:r>
              <a:rPr lang="ru-RU" sz="1800" dirty="0">
                <a:solidFill>
                  <a:schemeClr val="accent3"/>
                </a:solidFill>
              </a:rPr>
              <a:t>алузі </a:t>
            </a:r>
            <a:r>
              <a:rPr lang="ru-RU" sz="1800" dirty="0" err="1">
                <a:solidFill>
                  <a:schemeClr val="accent3"/>
                </a:solidFill>
              </a:rPr>
              <a:t>психології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які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вивчають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різні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аспекти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психічного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розвитку</a:t>
            </a:r>
            <a:r>
              <a:rPr lang="ru-RU" sz="1800" dirty="0"/>
              <a:t>:</a:t>
            </a:r>
          </a:p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вікова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порівняльна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психологія</a:t>
            </a:r>
            <a:r>
              <a:rPr lang="ru-RU" sz="1800" dirty="0"/>
              <a:t> аномального </a:t>
            </a:r>
            <a:r>
              <a:rPr lang="ru-RU" sz="1800" dirty="0" err="1"/>
              <a:t>розвитку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спеціальна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досліджує</a:t>
            </a:r>
            <a:r>
              <a:rPr lang="ru-RU" sz="1800" dirty="0"/>
              <a:t> </a:t>
            </a:r>
            <a:r>
              <a:rPr lang="ru-RU" sz="1800" dirty="0" err="1"/>
              <a:t>порушення</a:t>
            </a:r>
            <a:r>
              <a:rPr lang="ru-RU" sz="1800" dirty="0"/>
              <a:t> </a:t>
            </a:r>
            <a:r>
              <a:rPr lang="ru-RU" sz="1800" dirty="0" err="1"/>
              <a:t>психічного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дитини</a:t>
            </a:r>
            <a:r>
              <a:rPr lang="ru-RU" sz="1800" dirty="0"/>
              <a:t>.</a:t>
            </a:r>
          </a:p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ym typeface="Wingdings"/>
              </a:rPr>
              <a:t> </a:t>
            </a:r>
            <a:r>
              <a:rPr lang="ru-RU" sz="1800" dirty="0">
                <a:solidFill>
                  <a:schemeClr val="accent3"/>
                </a:solidFill>
              </a:rPr>
              <a:t>Галузі </a:t>
            </a:r>
            <a:r>
              <a:rPr lang="ru-RU" sz="1800" dirty="0" err="1">
                <a:solidFill>
                  <a:schemeClr val="accent3"/>
                </a:solidFill>
              </a:rPr>
              <a:t>психології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які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вивчають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стосунки</a:t>
            </a:r>
            <a:r>
              <a:rPr lang="ru-RU" sz="1800" dirty="0">
                <a:solidFill>
                  <a:schemeClr val="accent3"/>
                </a:solidFill>
              </a:rPr>
              <a:t>  </a:t>
            </a:r>
            <a:r>
              <a:rPr lang="ru-RU" sz="1800" dirty="0" err="1">
                <a:solidFill>
                  <a:schemeClr val="accent3"/>
                </a:solidFill>
              </a:rPr>
              <a:t>особистості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суспільства</a:t>
            </a:r>
            <a:endParaRPr lang="ru-RU" sz="1800" dirty="0">
              <a:solidFill>
                <a:schemeClr val="accent3"/>
              </a:solidFill>
            </a:endParaRPr>
          </a:p>
          <a:p>
            <a:pPr marL="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err="1"/>
              <a:t>соціальна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досліджує</a:t>
            </a:r>
            <a:r>
              <a:rPr lang="ru-RU" sz="1800" dirty="0"/>
              <a:t> </a:t>
            </a:r>
            <a:r>
              <a:rPr lang="ru-RU" sz="1800" dirty="0" err="1"/>
              <a:t>психічні</a:t>
            </a:r>
            <a:r>
              <a:rPr lang="ru-RU" sz="1800" dirty="0"/>
              <a:t> </a:t>
            </a:r>
            <a:r>
              <a:rPr lang="ru-RU" sz="1800" dirty="0" err="1"/>
              <a:t>явища</a:t>
            </a:r>
            <a:r>
              <a:rPr lang="ru-RU" sz="1800" dirty="0"/>
              <a:t> в </a:t>
            </a:r>
            <a:r>
              <a:rPr lang="ru-RU" sz="1800" dirty="0" err="1"/>
              <a:t>процесі</a:t>
            </a:r>
            <a:r>
              <a:rPr lang="ru-RU" sz="1800" dirty="0"/>
              <a:t> </a:t>
            </a:r>
            <a:r>
              <a:rPr lang="ru-RU" sz="1800" dirty="0" err="1"/>
              <a:t>взаємини</a:t>
            </a:r>
            <a:r>
              <a:rPr lang="ru-RU" sz="1800" dirty="0"/>
              <a:t> людей один </a:t>
            </a:r>
            <a:r>
              <a:rPr lang="ru-RU" sz="1800" dirty="0" err="1"/>
              <a:t>з</a:t>
            </a:r>
            <a:r>
              <a:rPr lang="ru-RU" sz="1800" dirty="0"/>
              <a:t> одним, </a:t>
            </a:r>
            <a:r>
              <a:rPr lang="ru-RU" sz="1800" dirty="0" err="1"/>
              <a:t>етнопсихологія</a:t>
            </a:r>
            <a:r>
              <a:rPr lang="ru-RU" sz="1800" dirty="0"/>
              <a:t> </a:t>
            </a:r>
            <a:r>
              <a:rPr lang="ru-RU" sz="1800" dirty="0" err="1"/>
              <a:t>акцентує</a:t>
            </a:r>
            <a:r>
              <a:rPr lang="ru-RU" sz="1800" dirty="0"/>
              <a:t> </a:t>
            </a:r>
            <a:r>
              <a:rPr lang="ru-RU" sz="1800" dirty="0" err="1"/>
              <a:t>увагу</a:t>
            </a:r>
            <a:r>
              <a:rPr lang="ru-RU" sz="1800" dirty="0"/>
              <a:t> на </a:t>
            </a:r>
            <a:r>
              <a:rPr lang="ru-RU" sz="1800" dirty="0" err="1"/>
              <a:t>етнічних</a:t>
            </a:r>
            <a:r>
              <a:rPr lang="ru-RU" sz="1800" dirty="0"/>
              <a:t> </a:t>
            </a:r>
            <a:r>
              <a:rPr lang="ru-RU" sz="1800" dirty="0" err="1"/>
              <a:t>особливостях</a:t>
            </a:r>
            <a:r>
              <a:rPr lang="ru-RU" sz="1800" dirty="0"/>
              <a:t> </a:t>
            </a:r>
            <a:r>
              <a:rPr lang="ru-RU" sz="1800" dirty="0" err="1"/>
              <a:t>психіки</a:t>
            </a:r>
            <a:r>
              <a:rPr lang="ru-RU" sz="1800" dirty="0"/>
              <a:t> людей, </a:t>
            </a:r>
            <a:r>
              <a:rPr lang="ru-RU" sz="1800" dirty="0" err="1"/>
              <a:t>етнічних</a:t>
            </a:r>
            <a:r>
              <a:rPr lang="ru-RU" sz="1800" dirty="0"/>
              <a:t> стереотипах; </a:t>
            </a:r>
            <a:r>
              <a:rPr lang="ru-RU" sz="1800" dirty="0" err="1"/>
              <a:t>і</a:t>
            </a:r>
            <a:r>
              <a:rPr lang="ru-RU" sz="1800" dirty="0"/>
              <a:t> т.д.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905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dirty="0"/>
              <a:t>Галузі психології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800" b="1" dirty="0"/>
              <a:t>Психологія </a:t>
            </a:r>
            <a:r>
              <a:rPr lang="ru-RU" sz="1800" b="1" dirty="0" err="1"/>
              <a:t>праці</a:t>
            </a:r>
            <a:r>
              <a:rPr lang="ru-RU" sz="1800" b="1" dirty="0"/>
              <a:t> </a:t>
            </a:r>
            <a:r>
              <a:rPr lang="ru-RU" sz="1800" dirty="0" err="1"/>
              <a:t>вивчає</a:t>
            </a:r>
            <a:r>
              <a:rPr lang="ru-RU" sz="1800" dirty="0"/>
              <a:t>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особливості</a:t>
            </a:r>
            <a:r>
              <a:rPr lang="ru-RU" sz="1800" dirty="0"/>
              <a:t> </a:t>
            </a:r>
            <a:r>
              <a:rPr lang="ru-RU" sz="1800" dirty="0" err="1"/>
              <a:t>трудової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аспекти</a:t>
            </a:r>
            <a:r>
              <a:rPr lang="ru-RU" sz="1800" dirty="0"/>
              <a:t> </a:t>
            </a:r>
            <a:r>
              <a:rPr lang="ru-RU" sz="1800" dirty="0" err="1"/>
              <a:t>наукової</a:t>
            </a:r>
            <a:r>
              <a:rPr lang="ru-RU" sz="1800" dirty="0"/>
              <a:t> </a:t>
            </a:r>
            <a:r>
              <a:rPr lang="ru-RU" sz="1800" dirty="0" err="1"/>
              <a:t>організації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. Вона </a:t>
            </a:r>
            <a:r>
              <a:rPr lang="ru-RU" sz="1800" dirty="0" err="1"/>
              <a:t>має</a:t>
            </a:r>
            <a:r>
              <a:rPr lang="ru-RU" sz="1800" dirty="0"/>
              <a:t> ряд </a:t>
            </a:r>
            <a:r>
              <a:rPr lang="ru-RU" sz="1800" dirty="0" err="1"/>
              <a:t>розділів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разом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тим</a:t>
            </a:r>
            <a:r>
              <a:rPr lang="ru-RU" sz="1800" dirty="0"/>
              <a:t> </a:t>
            </a:r>
            <a:r>
              <a:rPr lang="ru-RU" sz="1800" dirty="0" err="1"/>
              <a:t>самостійними</a:t>
            </a:r>
            <a:r>
              <a:rPr lang="ru-RU" sz="1800" dirty="0"/>
              <a:t> </a:t>
            </a:r>
            <a:r>
              <a:rPr lang="ru-RU" sz="1800" dirty="0" err="1"/>
              <a:t>галузями</a:t>
            </a:r>
            <a:r>
              <a:rPr lang="ru-RU" sz="1800" dirty="0"/>
              <a:t> </a:t>
            </a:r>
            <a:r>
              <a:rPr lang="ru-RU" sz="1800" dirty="0" err="1"/>
              <a:t>психологічної</a:t>
            </a:r>
            <a:r>
              <a:rPr lang="ru-RU" sz="1800" dirty="0"/>
              <a:t> науки: </a:t>
            </a:r>
            <a:r>
              <a:rPr lang="ru-RU" sz="1800" dirty="0" err="1"/>
              <a:t>інженерна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авіаційна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космічна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err="1"/>
              <a:t>Педагогічна</a:t>
            </a:r>
            <a:r>
              <a:rPr lang="ru-RU" sz="1800" b="1" dirty="0"/>
              <a:t> </a:t>
            </a:r>
            <a:r>
              <a:rPr lang="ru-RU" sz="1800" b="1" dirty="0" err="1"/>
              <a:t>психологія</a:t>
            </a:r>
            <a:r>
              <a:rPr lang="ru-RU" sz="1800" b="1" dirty="0"/>
              <a:t> </a:t>
            </a:r>
            <a:r>
              <a:rPr lang="ru-RU" sz="1800" dirty="0" err="1"/>
              <a:t>розглядає</a:t>
            </a:r>
            <a:r>
              <a:rPr lang="ru-RU" sz="1800" dirty="0"/>
              <a:t>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закономірності</a:t>
            </a:r>
            <a:r>
              <a:rPr lang="ru-RU" sz="1800" dirty="0"/>
              <a:t> </a:t>
            </a:r>
            <a:r>
              <a:rPr lang="ru-RU" sz="1800" dirty="0" err="1"/>
              <a:t>навчання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виховання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. До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розділів</a:t>
            </a:r>
            <a:r>
              <a:rPr lang="ru-RU" sz="1800" dirty="0"/>
              <a:t> </a:t>
            </a:r>
            <a:r>
              <a:rPr lang="ru-RU" sz="1800" dirty="0" err="1"/>
              <a:t>відносяться</a:t>
            </a:r>
            <a:r>
              <a:rPr lang="ru-RU" sz="1800" dirty="0"/>
              <a:t>: </a:t>
            </a: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навчання</a:t>
            </a:r>
            <a:r>
              <a:rPr lang="ru-RU" sz="1800" dirty="0"/>
              <a:t>, </a:t>
            </a: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виховання</a:t>
            </a:r>
            <a:r>
              <a:rPr lang="ru-RU" sz="1800" dirty="0"/>
              <a:t>, </a:t>
            </a: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вчителя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 </a:t>
            </a:r>
            <a:r>
              <a:rPr lang="ru-RU" sz="1800" dirty="0" err="1"/>
              <a:t>навчально-виховної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аномальними</a:t>
            </a:r>
            <a:r>
              <a:rPr lang="ru-RU" sz="1800" dirty="0"/>
              <a:t> </a:t>
            </a:r>
            <a:r>
              <a:rPr lang="ru-RU" sz="1800" dirty="0" err="1"/>
              <a:t>дітьми</a:t>
            </a:r>
            <a:r>
              <a:rPr lang="ru-RU" sz="1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err="1"/>
              <a:t>Медична</a:t>
            </a:r>
            <a:r>
              <a:rPr lang="ru-RU" sz="1800" b="1" dirty="0"/>
              <a:t> </a:t>
            </a:r>
            <a:r>
              <a:rPr lang="ru-RU" sz="1800" b="1" dirty="0" err="1"/>
              <a:t>психологія</a:t>
            </a:r>
            <a:r>
              <a:rPr lang="ru-RU" sz="1800" b="1" dirty="0"/>
              <a:t> </a:t>
            </a:r>
            <a:r>
              <a:rPr lang="ru-RU" sz="1800" dirty="0" err="1"/>
              <a:t>вивчає</a:t>
            </a:r>
            <a:r>
              <a:rPr lang="ru-RU" sz="1800" dirty="0"/>
              <a:t>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аспекти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лікаря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поведінки</a:t>
            </a:r>
            <a:r>
              <a:rPr lang="ru-RU" sz="1800" dirty="0"/>
              <a:t> хворого. Вона </a:t>
            </a:r>
            <a:r>
              <a:rPr lang="ru-RU" sz="1800" dirty="0" err="1"/>
              <a:t>поділяється</a:t>
            </a:r>
            <a:r>
              <a:rPr lang="ru-RU" sz="1800" dirty="0"/>
              <a:t> на </a:t>
            </a:r>
            <a:r>
              <a:rPr lang="ru-RU" sz="1800" dirty="0" err="1"/>
              <a:t>нейропсихологію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вивчає</a:t>
            </a:r>
            <a:r>
              <a:rPr lang="ru-RU" sz="1800" dirty="0"/>
              <a:t> </a:t>
            </a:r>
            <a:r>
              <a:rPr lang="ru-RU" sz="1800" dirty="0" err="1"/>
              <a:t>співвідношення</a:t>
            </a:r>
            <a:r>
              <a:rPr lang="ru-RU" sz="1800" dirty="0"/>
              <a:t> </a:t>
            </a:r>
            <a:r>
              <a:rPr lang="ru-RU" sz="1800" dirty="0" err="1"/>
              <a:t>психічних</a:t>
            </a:r>
            <a:r>
              <a:rPr lang="ru-RU" sz="1800" dirty="0"/>
              <a:t> </a:t>
            </a:r>
            <a:r>
              <a:rPr lang="ru-RU" sz="1800" dirty="0" err="1"/>
              <a:t>явищ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фізіологічними</a:t>
            </a:r>
            <a:r>
              <a:rPr lang="ru-RU" sz="1800" dirty="0"/>
              <a:t> </a:t>
            </a:r>
            <a:r>
              <a:rPr lang="ru-RU" sz="1800" dirty="0" err="1"/>
              <a:t>мозковими</a:t>
            </a:r>
            <a:r>
              <a:rPr lang="ru-RU" sz="1800" dirty="0"/>
              <a:t> структурами; </a:t>
            </a:r>
            <a:r>
              <a:rPr lang="ru-RU" sz="1800" dirty="0" err="1"/>
              <a:t>психофармакологію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вивчає</a:t>
            </a:r>
            <a:r>
              <a:rPr lang="ru-RU" sz="1800" dirty="0"/>
              <a:t> </a:t>
            </a:r>
            <a:r>
              <a:rPr lang="ru-RU" sz="1800" dirty="0" err="1"/>
              <a:t>вплив</a:t>
            </a:r>
            <a:r>
              <a:rPr lang="ru-RU" sz="1800" dirty="0"/>
              <a:t> </a:t>
            </a:r>
            <a:r>
              <a:rPr lang="ru-RU" sz="1800" dirty="0" err="1"/>
              <a:t>лікарських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 на </a:t>
            </a:r>
            <a:r>
              <a:rPr lang="ru-RU" sz="1800" dirty="0" err="1"/>
              <a:t>психічну</a:t>
            </a:r>
            <a:r>
              <a:rPr lang="ru-RU" sz="1800" dirty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err="1"/>
              <a:t>Юридична</a:t>
            </a:r>
            <a:r>
              <a:rPr lang="ru-RU" sz="1800" b="1" dirty="0"/>
              <a:t> </a:t>
            </a:r>
            <a:r>
              <a:rPr lang="ru-RU" sz="1800" b="1" dirty="0" err="1"/>
              <a:t>психологія</a:t>
            </a:r>
            <a:r>
              <a:rPr lang="ru-RU" sz="1800" b="1" dirty="0"/>
              <a:t> </a:t>
            </a:r>
            <a:r>
              <a:rPr lang="ru-RU" sz="1800" dirty="0" err="1"/>
              <a:t>розглядає</a:t>
            </a:r>
            <a:r>
              <a:rPr lang="ru-RU" sz="1800" dirty="0"/>
              <a:t>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питання</a:t>
            </a:r>
            <a:r>
              <a:rPr lang="ru-RU" sz="1800" dirty="0"/>
              <a:t>, </a:t>
            </a:r>
            <a:r>
              <a:rPr lang="ru-RU" sz="1800" dirty="0" err="1"/>
              <a:t>пов'язані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реалізацією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права. Вона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ряд </a:t>
            </a:r>
            <a:r>
              <a:rPr lang="ru-RU" sz="1800" dirty="0" err="1"/>
              <a:t>галузей</a:t>
            </a:r>
            <a:r>
              <a:rPr lang="ru-RU" sz="1800" dirty="0"/>
              <a:t>: </a:t>
            </a:r>
            <a:r>
              <a:rPr lang="ru-RU" sz="1800" dirty="0" err="1"/>
              <a:t>судову</a:t>
            </a:r>
            <a:r>
              <a:rPr lang="ru-RU" sz="1800" dirty="0"/>
              <a:t> </a:t>
            </a:r>
            <a:r>
              <a:rPr lang="ru-RU" sz="1800" dirty="0" err="1"/>
              <a:t>психологію</a:t>
            </a:r>
            <a:r>
              <a:rPr lang="ru-RU" sz="1800" dirty="0"/>
              <a:t>, </a:t>
            </a:r>
            <a:r>
              <a:rPr lang="ru-RU" sz="1800" dirty="0" err="1"/>
              <a:t>кримінальну</a:t>
            </a:r>
            <a:r>
              <a:rPr lang="ru-RU" sz="1800" dirty="0"/>
              <a:t> </a:t>
            </a:r>
            <a:r>
              <a:rPr lang="ru-RU" sz="1800" dirty="0" err="1"/>
              <a:t>психологію</a:t>
            </a:r>
            <a:r>
              <a:rPr lang="ru-RU" sz="1800" dirty="0"/>
              <a:t>, </a:t>
            </a:r>
            <a:r>
              <a:rPr lang="ru-RU" sz="1800" dirty="0" err="1"/>
              <a:t>виправно-трудову</a:t>
            </a:r>
            <a:r>
              <a:rPr lang="ru-RU" sz="1800" dirty="0"/>
              <a:t> </a:t>
            </a:r>
            <a:r>
              <a:rPr lang="ru-RU" sz="1800" dirty="0" err="1"/>
              <a:t>психологію</a:t>
            </a:r>
            <a:r>
              <a:rPr lang="ru-RU" sz="1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err="1"/>
              <a:t>Військова</a:t>
            </a:r>
            <a:r>
              <a:rPr lang="ru-RU" sz="1800" b="1" dirty="0"/>
              <a:t> </a:t>
            </a:r>
            <a:r>
              <a:rPr lang="ru-RU" sz="1800" b="1" dirty="0" err="1"/>
              <a:t>психологія</a:t>
            </a:r>
            <a:r>
              <a:rPr lang="ru-RU" sz="1800" b="1" dirty="0"/>
              <a:t> </a:t>
            </a:r>
            <a:r>
              <a:rPr lang="ru-RU" sz="1800" dirty="0" err="1"/>
              <a:t>досліджує</a:t>
            </a:r>
            <a:r>
              <a:rPr lang="ru-RU" sz="1800" dirty="0"/>
              <a:t> </a:t>
            </a:r>
            <a:r>
              <a:rPr lang="ru-RU" sz="1800" dirty="0" err="1"/>
              <a:t>поведінку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в </a:t>
            </a:r>
            <a:r>
              <a:rPr lang="ru-RU" sz="1800" dirty="0" err="1"/>
              <a:t>умовах</a:t>
            </a:r>
            <a:r>
              <a:rPr lang="ru-RU" sz="1800" dirty="0"/>
              <a:t> </a:t>
            </a:r>
            <a:r>
              <a:rPr lang="ru-RU" sz="1800" dirty="0" err="1"/>
              <a:t>бойових</a:t>
            </a:r>
            <a:r>
              <a:rPr lang="ru-RU" sz="1800" dirty="0"/>
              <a:t> </a:t>
            </a:r>
            <a:r>
              <a:rPr lang="ru-RU" sz="1800" dirty="0" err="1"/>
              <a:t>дій</a:t>
            </a:r>
            <a:r>
              <a:rPr lang="ru-RU" sz="1800" dirty="0"/>
              <a:t>,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аспекти</a:t>
            </a:r>
            <a:r>
              <a:rPr lang="ru-RU" sz="1800" dirty="0"/>
              <a:t> </a:t>
            </a:r>
            <a:r>
              <a:rPr lang="ru-RU" sz="1800" dirty="0" err="1"/>
              <a:t>взаємин</a:t>
            </a:r>
            <a:r>
              <a:rPr lang="ru-RU" sz="1800" dirty="0"/>
              <a:t> </a:t>
            </a:r>
            <a:r>
              <a:rPr lang="ru-RU" sz="1800" dirty="0" err="1"/>
              <a:t>начальників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підлеглих</a:t>
            </a:r>
            <a:r>
              <a:rPr lang="ru-RU" sz="1800" dirty="0"/>
              <a:t>, </a:t>
            </a:r>
            <a:r>
              <a:rPr lang="ru-RU" sz="1800" dirty="0" err="1"/>
              <a:t>методи</a:t>
            </a:r>
            <a:r>
              <a:rPr lang="ru-RU" sz="1800" dirty="0"/>
              <a:t> </a:t>
            </a:r>
            <a:r>
              <a:rPr lang="ru-RU" sz="1800" dirty="0" err="1"/>
              <a:t>психологічної</a:t>
            </a:r>
            <a:r>
              <a:rPr lang="ru-RU" sz="1800" dirty="0"/>
              <a:t> </a:t>
            </a:r>
            <a:r>
              <a:rPr lang="ru-RU" sz="1800" dirty="0" err="1"/>
              <a:t>пропаганди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контрпропаганди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т.д.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58032" cy="4320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dirty="0"/>
              <a:t>Галузі психології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58032" cy="57606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dirty="0"/>
              <a:t>Галузі психології</a:t>
            </a:r>
            <a:endParaRPr lang="ru-RU" sz="2800" dirty="0"/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7" y="1124744"/>
            <a:ext cx="1964267" cy="115212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51920" y="1124744"/>
            <a:ext cx="5081768" cy="5062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/>
              <a:t>Кожну з галузей психології в свою чергу можна представити у вигляді  розгалуженої системи більш спеціалізованих сфер.</a:t>
            </a:r>
          </a:p>
          <a:p>
            <a:pPr>
              <a:buNone/>
            </a:pPr>
            <a:r>
              <a:rPr lang="uk-UA" sz="1800" dirty="0"/>
              <a:t>Наприклад, економічна психологія має справу з:</a:t>
            </a:r>
          </a:p>
          <a:p>
            <a:pPr>
              <a:buFont typeface="Wingdings" pitchFamily="2" charset="2"/>
              <a:buChar char="v"/>
            </a:pPr>
            <a:r>
              <a:rPr lang="uk-UA" sz="1800" dirty="0"/>
              <a:t>психологією грошей </a:t>
            </a:r>
          </a:p>
          <a:p>
            <a:pPr>
              <a:buFont typeface="Wingdings" pitchFamily="2" charset="2"/>
              <a:buChar char="v"/>
            </a:pPr>
            <a:r>
              <a:rPr lang="uk-UA" sz="1800" dirty="0"/>
              <a:t>психологією споживацької поведінки</a:t>
            </a:r>
          </a:p>
          <a:p>
            <a:pPr>
              <a:buNone/>
            </a:pPr>
            <a:endParaRPr lang="uk-UA" sz="1800" dirty="0"/>
          </a:p>
          <a:p>
            <a:pPr>
              <a:buNone/>
            </a:pPr>
            <a:r>
              <a:rPr lang="uk-UA" sz="1800" dirty="0"/>
              <a:t> </a:t>
            </a:r>
            <a:r>
              <a:rPr lang="uk-UA" sz="1800" dirty="0">
                <a:solidFill>
                  <a:schemeClr val="accent3"/>
                </a:solidFill>
              </a:rPr>
              <a:t>Якими ще питаннями займається економічна психологія? Запропонуйте свої ідеї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</p:txBody>
      </p:sp>
      <p:pic>
        <p:nvPicPr>
          <p:cNvPr id="2050" name="Picture 2" descr="C:\Users\Oksana\Downloads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708920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60375_8046007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1701800" cy="25527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43808" y="764704"/>
            <a:ext cx="6089880" cy="5422736"/>
          </a:xfrm>
        </p:spPr>
        <p:txBody>
          <a:bodyPr>
            <a:normAutofit fontScale="70000" lnSpcReduction="20000"/>
          </a:bodyPr>
          <a:lstStyle/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 </a:t>
            </a:r>
            <a:r>
              <a:rPr lang="ru-RU" b="1" dirty="0" err="1"/>
              <a:t>загальна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dirty="0"/>
              <a:t>. Вона не </a:t>
            </a:r>
            <a:r>
              <a:rPr lang="ru-RU" dirty="0" err="1"/>
              <a:t>є</a:t>
            </a:r>
            <a:r>
              <a:rPr lang="ru-RU" dirty="0"/>
              <a:t> такою </a:t>
            </a:r>
            <a:r>
              <a:rPr lang="ru-RU" dirty="0" err="1"/>
              <a:t>галуззю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науки, яку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в один ряд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педагогічною</a:t>
            </a:r>
            <a:r>
              <a:rPr lang="ru-RU" dirty="0"/>
              <a:t>, </a:t>
            </a:r>
            <a:r>
              <a:rPr lang="ru-RU" dirty="0" err="1"/>
              <a:t>юридичною</a:t>
            </a:r>
            <a:r>
              <a:rPr lang="ru-RU" dirty="0"/>
              <a:t>, </a:t>
            </a:r>
            <a:r>
              <a:rPr lang="ru-RU" dirty="0" err="1"/>
              <a:t>медичною</a:t>
            </a:r>
            <a:r>
              <a:rPr lang="ru-RU" dirty="0"/>
              <a:t>, </a:t>
            </a:r>
            <a:r>
              <a:rPr lang="ru-RU" dirty="0" err="1"/>
              <a:t>порівняльною</a:t>
            </a:r>
            <a:r>
              <a:rPr lang="ru-RU" dirty="0"/>
              <a:t> </a:t>
            </a:r>
            <a:r>
              <a:rPr lang="ru-RU" dirty="0" err="1"/>
              <a:t>психологією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входить </a:t>
            </a:r>
            <a:r>
              <a:rPr lang="ru-RU" dirty="0" err="1"/>
              <a:t>розробка</a:t>
            </a:r>
            <a:r>
              <a:rPr lang="ru-RU" dirty="0"/>
              <a:t> проблем </a:t>
            </a:r>
            <a:r>
              <a:rPr lang="ru-RU" dirty="0" err="1"/>
              <a:t>методології</a:t>
            </a:r>
            <a:r>
              <a:rPr lang="ru-RU" dirty="0"/>
              <a:t> та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Вона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- фундаментальна основа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розділів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науки.</a:t>
            </a:r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endParaRPr lang="uk-UA" dirty="0"/>
          </a:p>
          <a:p>
            <a:pPr marL="0" indent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accent3"/>
                </a:solidFill>
              </a:rPr>
              <a:t>Саме  тому ви починаєте свій шлях в психологію разом з нею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3074" name="Picture 2" descr="C:\Users\Oksana\Downloads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576064" cy="57606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5100" y="274639"/>
            <a:ext cx="7499350" cy="41805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dirty="0"/>
              <a:t>Галузі психології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Області професійної діяльності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1" y="980729"/>
          <a:ext cx="6816081" cy="508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24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1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як дослідник  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– викладач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як </a:t>
                      </a:r>
                      <a:r>
                        <a:rPr kumimoji="0" lang="uk-UA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прикладник</a:t>
                      </a:r>
                      <a:r>
                        <a:rPr kumimoji="0"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практик 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15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За допомогою наукових методів вивчає механізми людської</a:t>
                      </a:r>
                      <a:r>
                        <a:rPr lang="uk-UA" sz="1400" baseline="0" dirty="0">
                          <a:solidFill>
                            <a:schemeClr val="tx1"/>
                          </a:solidFill>
                        </a:rPr>
                        <a:t> психіки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Володіє</a:t>
                      </a:r>
                      <a:r>
                        <a:rPr lang="uk-UA" sz="1400" baseline="0" dirty="0">
                          <a:solidFill>
                            <a:schemeClr val="tx1"/>
                          </a:solidFill>
                        </a:rPr>
                        <a:t> різними методами викладання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Є практикуючим психологом у певному напрямку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Читає</a:t>
                      </a:r>
                      <a:r>
                        <a:rPr lang="uk-UA" sz="1600" baseline="0" dirty="0">
                          <a:solidFill>
                            <a:schemeClr val="tx1"/>
                          </a:solidFill>
                        </a:rPr>
                        <a:t> лекції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uk-UA" sz="1600" baseline="0" dirty="0">
                          <a:solidFill>
                            <a:schemeClr val="tx1"/>
                          </a:solidFill>
                        </a:rPr>
                        <a:t>Проводить семінари (лабораторні роботи)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uk-UA" sz="1600" baseline="0" dirty="0">
                          <a:solidFill>
                            <a:schemeClr val="tx1"/>
                          </a:solidFill>
                        </a:rPr>
                        <a:t>Організовує дискусії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uk-UA" sz="1600" baseline="0" dirty="0">
                          <a:solidFill>
                            <a:schemeClr val="tx1"/>
                          </a:solidFill>
                        </a:rPr>
                        <a:t>Проводить тренінги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uk-UA" sz="1600" baseline="0" dirty="0">
                          <a:solidFill>
                            <a:schemeClr val="tx1"/>
                          </a:solidFill>
                        </a:rPr>
                        <a:t>Проводить майстер-класи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допомогою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специфічних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прийомів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методів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технологій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побудовані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знанні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законів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людської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здійснює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свою роботу.</a:t>
                      </a:r>
                    </a:p>
                    <a:p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Основними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видами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практикуючого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психолога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діагностика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корекція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консультування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профілактика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людини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563888" y="1556792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1556792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/>
              <a:t>Домашнє завдання: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83464">
              <a:spcBef>
                <a:spcPts val="0"/>
              </a:spcBef>
              <a:buNone/>
            </a:pPr>
            <a:r>
              <a:rPr lang="uk-UA" sz="1800" dirty="0"/>
              <a:t>1. Обрати галузь психології (найбільш привабливу для вас) та підготувати розповідь про ті задачі, які вирішує психолог в цій галузі. </a:t>
            </a:r>
          </a:p>
          <a:p>
            <a:pPr marL="0" indent="283464">
              <a:spcBef>
                <a:spcPts val="0"/>
              </a:spcBef>
              <a:buFont typeface="Wingdings"/>
              <a:buChar char="J"/>
            </a:pPr>
            <a:r>
              <a:rPr lang="uk-UA" sz="1800" dirty="0"/>
              <a:t>Спробуйте скласти розповідь від першої особи. Так би мовити </a:t>
            </a:r>
            <a:r>
              <a:rPr lang="uk-UA" sz="1800" dirty="0" err="1"/>
              <a:t>“вжитися</a:t>
            </a:r>
            <a:r>
              <a:rPr lang="uk-UA" sz="1800" dirty="0"/>
              <a:t> в </a:t>
            </a:r>
            <a:r>
              <a:rPr lang="uk-UA" sz="1800" dirty="0" err="1"/>
              <a:t>роль”</a:t>
            </a:r>
            <a:r>
              <a:rPr lang="uk-UA" sz="1800" dirty="0"/>
              <a:t>.</a:t>
            </a:r>
            <a:r>
              <a:rPr lang="en-US" sz="1800" dirty="0"/>
              <a:t> </a:t>
            </a:r>
            <a:r>
              <a:rPr lang="uk-UA" sz="1800" dirty="0"/>
              <a:t>Розповідь може починатися так: </a:t>
            </a:r>
            <a:r>
              <a:rPr lang="uk-UA" sz="1800" i="1" dirty="0"/>
              <a:t>“ Я- військовий психолог…..В мої </a:t>
            </a:r>
            <a:r>
              <a:rPr lang="uk-UA" sz="1800" i="1" dirty="0" err="1"/>
              <a:t>обовязки</a:t>
            </a:r>
            <a:r>
              <a:rPr lang="uk-UA" sz="1800" i="1" dirty="0"/>
              <a:t> входить…. А ще я займаюся питаннями …”</a:t>
            </a:r>
          </a:p>
          <a:p>
            <a:pPr marL="0" indent="283464">
              <a:spcBef>
                <a:spcPts val="0"/>
              </a:spcBef>
              <a:buNone/>
            </a:pPr>
            <a:r>
              <a:rPr lang="uk-UA" sz="1800" dirty="0"/>
              <a:t>2. Кожному підготувати </a:t>
            </a:r>
            <a:r>
              <a:rPr lang="uk-UA" sz="1800" dirty="0" err="1"/>
              <a:t>“презентацію”про</a:t>
            </a:r>
            <a:r>
              <a:rPr lang="uk-UA" sz="1800" dirty="0"/>
              <a:t> експеримент в психології (на вибір)</a:t>
            </a:r>
          </a:p>
          <a:p>
            <a:pPr marL="0" indent="283464">
              <a:spcBef>
                <a:spcPts val="0"/>
              </a:spcBef>
              <a:buNone/>
            </a:pPr>
            <a:r>
              <a:rPr lang="uk-UA" sz="1800" dirty="0"/>
              <a:t>Можна скористатися підручником: Л. Копець Класичні експерименти в психології</a:t>
            </a:r>
          </a:p>
          <a:p>
            <a:pPr marL="0" indent="283464">
              <a:spcBef>
                <a:spcPts val="0"/>
              </a:spcBef>
              <a:buNone/>
            </a:pPr>
            <a:r>
              <a:rPr lang="en-US" sz="1800" dirty="0">
                <a:hlinkClick r:id="rId2"/>
              </a:rPr>
              <a:t>https://pidruchniki.com/1584072019246/psihologiya/klasichni_eksperimenti_v_psihologiyi</a:t>
            </a:r>
            <a:endParaRPr lang="uk-UA" sz="1800" dirty="0"/>
          </a:p>
          <a:p>
            <a:pPr>
              <a:buNone/>
            </a:pPr>
            <a:r>
              <a:rPr lang="uk-UA" sz="1800" dirty="0"/>
              <a:t>3. </a:t>
            </a:r>
            <a:r>
              <a:rPr lang="uk-UA" sz="1800" i="1" dirty="0"/>
              <a:t>Подивитися документальний фільм “Я и </a:t>
            </a:r>
            <a:r>
              <a:rPr lang="uk-UA" sz="1800" i="1" dirty="0" err="1"/>
              <a:t>другие”</a:t>
            </a:r>
            <a:r>
              <a:rPr lang="uk-UA" sz="1800" i="1" dirty="0"/>
              <a:t>. Проаналізувати свою історію: як ви вчиняли в подібних ситуаціях?  </a:t>
            </a:r>
            <a:endParaRPr lang="uk-UA" sz="1800" i="1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Про психологічне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u="sng" dirty="0"/>
              <a:t>Психологічне дослідження передбачає</a:t>
            </a:r>
            <a:r>
              <a:rPr lang="uk-UA" sz="1600" dirty="0"/>
              <a:t>:</a:t>
            </a:r>
            <a:endParaRPr lang="ru-RU" sz="1600" dirty="0"/>
          </a:p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dirty="0"/>
              <a:t>1) формулювання проблеми;</a:t>
            </a:r>
            <a:endParaRPr lang="ru-RU" sz="1600" dirty="0"/>
          </a:p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dirty="0"/>
              <a:t>2) висування гіпотези;</a:t>
            </a:r>
            <a:endParaRPr lang="ru-RU" sz="1600" dirty="0"/>
          </a:p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dirty="0"/>
              <a:t>3) здійснення перевірки гіпотези;</a:t>
            </a:r>
            <a:endParaRPr lang="ru-RU" sz="1600" dirty="0"/>
          </a:p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dirty="0"/>
              <a:t>4) інтерпретацію результатів перевірки.</a:t>
            </a:r>
            <a:endParaRPr lang="ru-RU" sz="1600" dirty="0"/>
          </a:p>
          <a:p>
            <a:pPr marL="0" indent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dirty="0"/>
              <a:t>Проблема формулюється звичайно як питання(</a:t>
            </a:r>
            <a:r>
              <a:rPr lang="uk-UA" sz="1600" b="1" dirty="0">
                <a:solidFill>
                  <a:schemeClr val="accent3"/>
                </a:solidFill>
              </a:rPr>
              <a:t>?</a:t>
            </a:r>
            <a:r>
              <a:rPr lang="uk-UA" sz="1600" dirty="0"/>
              <a:t>), на який потрібно знайти відповідь; це - певна спроба прориву в незнайоме. Найчастіше це питання про причини тих чи інших подій або в більш «науково-обраній» формі, про ті фактори, які визначають існування або специфіку тих чи інших явищ.</a:t>
            </a:r>
            <a:endParaRPr lang="ru-RU" sz="1600" dirty="0"/>
          </a:p>
          <a:p>
            <a:pPr>
              <a:buNone/>
            </a:pPr>
            <a:endParaRPr lang="uk-UA" sz="1600" dirty="0"/>
          </a:p>
          <a:p>
            <a:pPr>
              <a:buNone/>
            </a:pPr>
            <a:r>
              <a:rPr lang="uk-UA" sz="2000" dirty="0">
                <a:solidFill>
                  <a:schemeClr val="accent3"/>
                </a:solidFill>
              </a:rPr>
              <a:t>Придумайте проблему (питання), яке б ви хотіли дослідити?</a:t>
            </a:r>
            <a:endParaRPr lang="ru-RU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3267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>
                <a:solidFill>
                  <a:schemeClr val="accent3"/>
                </a:solidFill>
              </a:rPr>
              <a:t>Приклади досліджень в сучасній психології</a:t>
            </a:r>
            <a:r>
              <a:rPr lang="ru-RU" sz="1800" dirty="0">
                <a:solidFill>
                  <a:schemeClr val="accent3"/>
                </a:solidFill>
              </a:rPr>
              <a:t>:</a:t>
            </a:r>
            <a:br>
              <a:rPr lang="ru-RU" sz="1800" dirty="0">
                <a:solidFill>
                  <a:schemeClr val="accent3"/>
                </a:solidFill>
              </a:rPr>
            </a:br>
            <a:r>
              <a:rPr lang="en-US" sz="1800" dirty="0"/>
              <a:t> elibrary.ru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> nbuv.gov.ua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uk-UA" sz="2800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340768"/>
          <a:ext cx="7499350" cy="458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99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Тема дослідження</a:t>
                      </a:r>
                      <a:r>
                        <a:rPr lang="uk-UA" baseline="0" dirty="0"/>
                        <a:t> або ключове питання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Особливості ставлення </a:t>
                      </a:r>
                      <a:r>
                        <a:rPr lang="uk-UA" dirty="0" err="1"/>
                        <a:t>свідомобездітних</a:t>
                      </a:r>
                      <a:r>
                        <a:rPr lang="uk-UA" dirty="0"/>
                        <a:t> жінок до материнства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Ім'я</a:t>
                      </a:r>
                      <a:r>
                        <a:rPr lang="ru-RU" dirty="0"/>
                        <a:t> як </a:t>
                      </a:r>
                      <a:r>
                        <a:rPr lang="ru-RU" dirty="0" err="1"/>
                        <a:t>інструмент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створення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ідентичності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багатопоколінній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сім'ї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Векілова</a:t>
                      </a:r>
                      <a:r>
                        <a:rPr lang="ru-RU" dirty="0"/>
                        <a:t> С.А)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Індекс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талії</a:t>
                      </a:r>
                      <a:r>
                        <a:rPr lang="ru-RU" dirty="0"/>
                        <a:t>  </a:t>
                      </a:r>
                      <a:r>
                        <a:rPr lang="ru-RU" dirty="0" err="1"/>
                        <a:t>і</a:t>
                      </a:r>
                      <a:r>
                        <a:rPr lang="ru-RU" dirty="0"/>
                        <a:t> стегон </a:t>
                      </a:r>
                      <a:r>
                        <a:rPr lang="ru-RU" dirty="0" err="1"/>
                        <a:t>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задоволеність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шлюбом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чоловіків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жінок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різним</a:t>
                      </a:r>
                      <a:r>
                        <a:rPr lang="ru-RU" dirty="0"/>
                        <a:t> стажем </a:t>
                      </a:r>
                      <a:r>
                        <a:rPr lang="ru-RU" dirty="0" err="1"/>
                        <a:t>подружнього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життя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Psychological Aspects of the Organization of Information at the Instructor’s Flight Simulator Workplace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(Т. </a:t>
                      </a:r>
                      <a:r>
                        <a:rPr kumimoji="0" lang="en-U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Bondareva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Рання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діагностика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та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профілактика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суїцидальної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поведінки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серед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учнівської</a:t>
                      </a:r>
                      <a:r>
                        <a:rPr lang="ru-RU" dirty="0">
                          <a:solidFill>
                            <a:srgbClr val="00B050"/>
                          </a:solidFill>
                          <a:hlinkClick r:id="rId2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  <a:hlinkClick r:id="rId2"/>
                        </a:rPr>
                        <a:t>молоді</a:t>
                      </a:r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dirty="0" err="1">
                          <a:solidFill>
                            <a:srgbClr val="00B050"/>
                          </a:solidFill>
                        </a:rPr>
                        <a:t>Вашека</a:t>
                      </a:r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 Т.В.)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solidFill>
                            <a:srgbClr val="00B050"/>
                          </a:solidFill>
                        </a:rPr>
                        <a:t>Зв’язок задоволеності життям та ставленням до грошей у осіб юнацького віку (</a:t>
                      </a:r>
                      <a:r>
                        <a:rPr lang="uk-UA" dirty="0" err="1">
                          <a:solidFill>
                            <a:srgbClr val="00B050"/>
                          </a:solidFill>
                        </a:rPr>
                        <a:t>Власова-Чмерук</a:t>
                      </a:r>
                      <a:r>
                        <a:rPr lang="uk-UA" dirty="0">
                          <a:solidFill>
                            <a:srgbClr val="00B050"/>
                          </a:solidFill>
                        </a:rPr>
                        <a:t> О.М.)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 </a:t>
                      </a:r>
                      <a:r>
                        <a:rPr kumimoji="0" lang="ru-RU" sz="1800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індивідуального</a:t>
                      </a: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стилю </a:t>
                      </a:r>
                      <a:r>
                        <a:rPr kumimoji="0" lang="ru-RU" sz="1800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педагогічної</a:t>
                      </a: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викладача</a:t>
                      </a:r>
                      <a:r>
                        <a:rPr kumimoji="0" lang="ru-RU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ВНЗ</a:t>
                      </a:r>
                      <a:r>
                        <a:rPr kumimoji="0" lang="ru-RU" sz="180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(Алпатова О.В.)</a:t>
                      </a:r>
                      <a:endParaRPr kumimoji="0" lang="ru-RU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Про психологічне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Як правило, проблеми походять </a:t>
            </a:r>
            <a:r>
              <a:rPr lang="uk-UA" b="1" dirty="0"/>
              <a:t>з практики   </a:t>
            </a:r>
            <a:r>
              <a:rPr lang="uk-UA" dirty="0"/>
              <a:t>в зв'язку з необхідністю вирішити конкретну прикладну задачу або в зв'язку з неможливістю теоретичного просування в тій чи іншій області остільки, оскільки з'явилися факти, незрозумілі або сумнівні з точки зору тієї чи іншої теорій.  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uk-UA" dirty="0"/>
              <a:t>  Зверніть увагу: як би абстрактно не ставилася проблема, її формулювання завжди передбачає певну систему тлумачення явищ (в наведених прикладах - уявлення про те, що таке «</a:t>
            </a:r>
            <a:r>
              <a:rPr lang="uk-UA" dirty="0" err="1"/>
              <a:t>суїцидальна</a:t>
            </a:r>
            <a:r>
              <a:rPr lang="uk-UA" dirty="0"/>
              <a:t> поведінка», «ідентичність», «</a:t>
            </a:r>
            <a:r>
              <a:rPr lang="uk-UA" dirty="0" err="1"/>
              <a:t>іноваційні</a:t>
            </a:r>
            <a:r>
              <a:rPr lang="uk-UA" dirty="0"/>
              <a:t> якості особистості», «індивідуальний стиль діяльності» і т. д.), тобто психолог в постановці проблеми не може бути вільний від попередньо вироблених теоретичних уявлень.</a:t>
            </a:r>
          </a:p>
          <a:p>
            <a:r>
              <a:rPr lang="uk-UA" dirty="0"/>
              <a:t> Отже, проблема сформульована. </a:t>
            </a:r>
            <a:r>
              <a:rPr lang="uk-UA" b="1" dirty="0"/>
              <a:t>Який подальший шлях дослідника?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r>
              <a:rPr lang="en-US" dirty="0"/>
              <a:t>  </a:t>
            </a:r>
            <a:endParaRPr lang="ru-RU" dirty="0"/>
          </a:p>
        </p:txBody>
      </p:sp>
      <p:pic>
        <p:nvPicPr>
          <p:cNvPr id="4" name="Содержимое 3" descr="847689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8186" y="692696"/>
            <a:ext cx="6976732" cy="55557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Про </a:t>
            </a:r>
            <a:r>
              <a:rPr lang="ru-RU" sz="3200" dirty="0" err="1"/>
              <a:t>експеримент</a:t>
            </a:r>
            <a:r>
              <a:rPr lang="ru-RU" sz="3200" dirty="0"/>
              <a:t> в </a:t>
            </a:r>
            <a:r>
              <a:rPr lang="ru-RU" sz="3200" dirty="0" err="1"/>
              <a:t>психології</a:t>
            </a:r>
            <a:r>
              <a:rPr lang="ru-RU" sz="3200" dirty="0"/>
              <a:t> </a:t>
            </a:r>
          </a:p>
        </p:txBody>
      </p:sp>
      <p:pic>
        <p:nvPicPr>
          <p:cNvPr id="7" name="Содержимое 6" descr="227750_original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268760"/>
            <a:ext cx="2272804" cy="2103553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131840" y="1196752"/>
            <a:ext cx="5801848" cy="499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err="1"/>
              <a:t>Експеримент</a:t>
            </a:r>
            <a:r>
              <a:rPr lang="ru-RU" sz="1800" b="1" dirty="0"/>
              <a:t> </a:t>
            </a:r>
            <a:r>
              <a:rPr lang="en-US" sz="1800" dirty="0"/>
              <a:t> </a:t>
            </a:r>
            <a:r>
              <a:rPr lang="ru-RU" sz="1800" dirty="0" err="1"/>
              <a:t>передбачає</a:t>
            </a:r>
            <a:r>
              <a:rPr lang="ru-RU" sz="1800" dirty="0"/>
              <a:t> </a:t>
            </a:r>
            <a:r>
              <a:rPr lang="ru-RU" sz="1800" dirty="0" err="1"/>
              <a:t>організацію</a:t>
            </a:r>
            <a:r>
              <a:rPr lang="ru-RU" sz="1800" dirty="0"/>
              <a:t> психологом </a:t>
            </a:r>
            <a:r>
              <a:rPr lang="ru-RU" sz="1800" dirty="0" err="1"/>
              <a:t>ситуації</a:t>
            </a:r>
            <a:r>
              <a:rPr lang="ru-RU" sz="1800" dirty="0"/>
              <a:t> </a:t>
            </a:r>
            <a:r>
              <a:rPr lang="ru-RU" sz="1800" dirty="0" err="1"/>
              <a:t>дослідження</a:t>
            </a:r>
            <a:r>
              <a:rPr lang="ru-RU" sz="1800" dirty="0"/>
              <a:t>.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здійснювати</a:t>
            </a:r>
            <a:r>
              <a:rPr lang="ru-RU" sz="1800" dirty="0"/>
              <a:t> те, </a:t>
            </a:r>
            <a:r>
              <a:rPr lang="ru-RU" sz="1800" dirty="0" err="1"/>
              <a:t>що</a:t>
            </a:r>
            <a:r>
              <a:rPr lang="ru-RU" sz="1800" dirty="0"/>
              <a:t> утруднено в </a:t>
            </a:r>
            <a:r>
              <a:rPr lang="ru-RU" sz="1800" dirty="0" err="1"/>
              <a:t>спостереженні</a:t>
            </a:r>
            <a:r>
              <a:rPr lang="ru-RU" sz="1800" dirty="0"/>
              <a:t> - </a:t>
            </a:r>
            <a:r>
              <a:rPr lang="ru-RU" sz="1800" dirty="0" err="1"/>
              <a:t>відносно</a:t>
            </a:r>
            <a:r>
              <a:rPr lang="ru-RU" sz="1800" dirty="0"/>
              <a:t> </a:t>
            </a:r>
            <a:r>
              <a:rPr lang="ru-RU" sz="1800" dirty="0" err="1"/>
              <a:t>повний</a:t>
            </a:r>
            <a:r>
              <a:rPr lang="ru-RU" sz="1800" dirty="0"/>
              <a:t> контроль </a:t>
            </a:r>
            <a:r>
              <a:rPr lang="uk-UA" sz="1800" dirty="0"/>
              <a:t> змінних</a:t>
            </a:r>
            <a:r>
              <a:rPr lang="ru-RU" sz="1800" dirty="0"/>
              <a:t>. </a:t>
            </a:r>
          </a:p>
          <a:p>
            <a:pPr>
              <a:buNone/>
            </a:pPr>
            <a:r>
              <a:rPr lang="ru-RU" sz="1800" dirty="0" err="1"/>
              <a:t>Поняття</a:t>
            </a:r>
            <a:r>
              <a:rPr lang="ru-RU" sz="1800" dirty="0"/>
              <a:t> «</a:t>
            </a:r>
            <a:r>
              <a:rPr lang="ru-RU" sz="1800" dirty="0" err="1"/>
              <a:t>змінна</a:t>
            </a:r>
            <a:r>
              <a:rPr lang="ru-RU" sz="1800" dirty="0"/>
              <a:t>» </a:t>
            </a:r>
            <a:r>
              <a:rPr lang="ru-RU" sz="1800" dirty="0" err="1"/>
              <a:t>потребує</a:t>
            </a:r>
            <a:r>
              <a:rPr lang="ru-RU" sz="1800" dirty="0"/>
              <a:t> </a:t>
            </a:r>
            <a:r>
              <a:rPr lang="ru-RU" sz="1800" dirty="0" err="1"/>
              <a:t>пояснення</a:t>
            </a:r>
            <a:r>
              <a:rPr lang="ru-RU" sz="1800" dirty="0"/>
              <a:t>, </a:t>
            </a:r>
            <a:r>
              <a:rPr lang="ru-RU" sz="1800" dirty="0" err="1"/>
              <a:t>це</a:t>
            </a:r>
            <a:r>
              <a:rPr lang="ru-RU" sz="1800" dirty="0"/>
              <a:t> - </a:t>
            </a:r>
            <a:r>
              <a:rPr lang="ru-RU" sz="1800" dirty="0" err="1"/>
              <a:t>одне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основних</a:t>
            </a:r>
            <a:r>
              <a:rPr lang="ru-RU" sz="1800" dirty="0"/>
              <a:t> понять,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використовуються</a:t>
            </a:r>
            <a:r>
              <a:rPr lang="ru-RU" sz="1800" dirty="0"/>
              <a:t> для </a:t>
            </a:r>
            <a:r>
              <a:rPr lang="ru-RU" sz="1800" dirty="0" err="1"/>
              <a:t>опису</a:t>
            </a:r>
            <a:r>
              <a:rPr lang="ru-RU" sz="1800" dirty="0"/>
              <a:t> </a:t>
            </a:r>
            <a:r>
              <a:rPr lang="ru-RU" sz="1800" dirty="0" err="1"/>
              <a:t>експерименту</a:t>
            </a:r>
            <a:r>
              <a:rPr lang="ru-RU" sz="1800" dirty="0"/>
              <a:t> (</a:t>
            </a:r>
            <a:r>
              <a:rPr lang="ru-RU" sz="1800" dirty="0" err="1"/>
              <a:t>хоча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віднести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до </a:t>
            </a:r>
            <a:r>
              <a:rPr lang="ru-RU" sz="1800" dirty="0" err="1"/>
              <a:t>спостереження</a:t>
            </a:r>
            <a:r>
              <a:rPr lang="ru-RU" sz="1800" dirty="0"/>
              <a:t>).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змінною</a:t>
            </a:r>
            <a:r>
              <a:rPr lang="ru-RU" sz="1800" dirty="0"/>
              <a:t> </a:t>
            </a:r>
            <a:r>
              <a:rPr lang="ru-RU" sz="1800" dirty="0" err="1"/>
              <a:t>розуміється</a:t>
            </a:r>
            <a:r>
              <a:rPr lang="ru-RU" sz="1800" dirty="0"/>
              <a:t> </a:t>
            </a:r>
            <a:r>
              <a:rPr lang="ru-RU" sz="1800" dirty="0" err="1"/>
              <a:t>будь-яка</a:t>
            </a:r>
            <a:r>
              <a:rPr lang="ru-RU" sz="1800" dirty="0"/>
              <a:t> </a:t>
            </a:r>
            <a:r>
              <a:rPr lang="ru-RU" sz="1800" dirty="0" err="1"/>
              <a:t>реальність</a:t>
            </a:r>
            <a:r>
              <a:rPr lang="ru-RU" sz="1800" dirty="0"/>
              <a:t>, яка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змінюватися</a:t>
            </a:r>
            <a:r>
              <a:rPr lang="ru-RU" sz="1800" dirty="0"/>
              <a:t> в </a:t>
            </a:r>
            <a:r>
              <a:rPr lang="ru-RU" sz="1800" dirty="0" err="1"/>
              <a:t>експериментальній</a:t>
            </a:r>
            <a:r>
              <a:rPr lang="ru-RU" sz="1800" dirty="0"/>
              <a:t> </a:t>
            </a:r>
            <a:r>
              <a:rPr lang="ru-RU" sz="1800" dirty="0" err="1"/>
              <a:t>ситуації</a:t>
            </a:r>
            <a:r>
              <a:rPr lang="ru-RU" sz="1800" dirty="0"/>
              <a:t> (</a:t>
            </a:r>
            <a:r>
              <a:rPr lang="ru-RU" sz="1800" dirty="0" err="1"/>
              <a:t>колір</a:t>
            </a:r>
            <a:r>
              <a:rPr lang="ru-RU" sz="1800" dirty="0"/>
              <a:t> </a:t>
            </a:r>
            <a:r>
              <a:rPr lang="ru-RU" sz="1800" dirty="0" err="1"/>
              <a:t>стін</a:t>
            </a:r>
            <a:r>
              <a:rPr lang="ru-RU" sz="1800" dirty="0"/>
              <a:t>, </a:t>
            </a:r>
            <a:r>
              <a:rPr lang="ru-RU" sz="1800" dirty="0" err="1"/>
              <a:t>рівень</a:t>
            </a:r>
            <a:r>
              <a:rPr lang="ru-RU" sz="1800" dirty="0"/>
              <a:t> шуму, час </a:t>
            </a:r>
            <a:r>
              <a:rPr lang="ru-RU" sz="1800" dirty="0" err="1"/>
              <a:t>доби</a:t>
            </a:r>
            <a:r>
              <a:rPr lang="ru-RU" sz="1800" dirty="0"/>
              <a:t>, стан </a:t>
            </a:r>
            <a:r>
              <a:rPr lang="ru-RU" sz="1800" dirty="0" err="1"/>
              <a:t>випробуваного</a:t>
            </a:r>
            <a:r>
              <a:rPr lang="ru-RU" sz="1800" dirty="0"/>
              <a:t>, </a:t>
            </a:r>
            <a:r>
              <a:rPr lang="ru-RU" sz="1800" dirty="0" err="1"/>
              <a:t>стан</a:t>
            </a:r>
            <a:r>
              <a:rPr lang="ru-RU" sz="1800" dirty="0"/>
              <a:t> </a:t>
            </a:r>
            <a:r>
              <a:rPr lang="ru-RU" sz="1800" dirty="0" err="1"/>
              <a:t>експериментатора</a:t>
            </a:r>
            <a:r>
              <a:rPr lang="ru-RU" sz="1800" dirty="0"/>
              <a:t>, </a:t>
            </a:r>
            <a:r>
              <a:rPr lang="ru-RU" sz="1800" dirty="0" err="1"/>
              <a:t>перегорання</a:t>
            </a:r>
            <a:r>
              <a:rPr lang="ru-RU" sz="1800" dirty="0"/>
              <a:t> лампочки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т.д</a:t>
            </a:r>
            <a:r>
              <a:rPr lang="ru-RU" sz="1800" dirty="0"/>
              <a:t>)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229200"/>
            <a:ext cx="7200800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i="1" dirty="0">
                <a:solidFill>
                  <a:schemeClr val="tx1"/>
                </a:solidFill>
              </a:rPr>
              <a:t>Домашнє завдання : подивитися документальний фільм “Я и </a:t>
            </a:r>
            <a:r>
              <a:rPr lang="uk-UA" i="1" dirty="0" err="1">
                <a:solidFill>
                  <a:schemeClr val="tx1"/>
                </a:solidFill>
              </a:rPr>
              <a:t>другие”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Проаналізувати свою історію: як ви вчиняли в подібних ситуаціях?  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Oksana\Downloads\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284984"/>
            <a:ext cx="1440160" cy="1901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err="1"/>
              <a:t>Приклади</a:t>
            </a:r>
            <a:r>
              <a:rPr lang="ru-RU" sz="2400" dirty="0"/>
              <a:t> </a:t>
            </a:r>
            <a:r>
              <a:rPr lang="ru-RU" sz="2400" dirty="0" err="1"/>
              <a:t>не-класичних</a:t>
            </a:r>
            <a:r>
              <a:rPr lang="ru-RU" sz="2400" dirty="0"/>
              <a:t>  </a:t>
            </a:r>
            <a:r>
              <a:rPr lang="ru-RU" sz="2400" dirty="0" err="1"/>
              <a:t>експериментів</a:t>
            </a:r>
            <a:r>
              <a:rPr lang="ru-RU" sz="2400" dirty="0"/>
              <a:t> над </a:t>
            </a:r>
            <a:r>
              <a:rPr lang="ru-RU" sz="2400" dirty="0" err="1"/>
              <a:t>людською</a:t>
            </a:r>
            <a:r>
              <a:rPr lang="ru-RU" sz="2400" dirty="0"/>
              <a:t> природою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життєвої</a:t>
            </a:r>
            <a:r>
              <a:rPr lang="ru-RU" sz="2400" dirty="0"/>
              <a:t> практики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923928" y="1340768"/>
            <a:ext cx="500976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1974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рік 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перформанс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югославської художниці Марини Абрамович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“Ритм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0”. 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Протягом 6 годин вона була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“об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єктом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” і дозволила людям робити з нею  все, що їм схочеться.</a:t>
            </a:r>
          </a:p>
          <a:p>
            <a:pPr>
              <a:buNone/>
            </a:pP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Питання: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як ви думаєте, які вчинки по відношенню художниці вчиняли люди?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Видео учебное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/>
              <a:t>Аналіз цифрових даних – сучасний метод дослідження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524000"/>
            <a:ext cx="5657832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/>
              <a:t>Основні тези :</a:t>
            </a:r>
          </a:p>
          <a:p>
            <a:pPr>
              <a:buNone/>
            </a:pPr>
            <a:r>
              <a:rPr lang="uk-UA" sz="1600" dirty="0" err="1">
                <a:sym typeface="Wingdings 2"/>
              </a:rPr>
              <a:t>Перебуваючи</a:t>
            </a:r>
            <a:r>
              <a:rPr lang="uk-UA" sz="1600" dirty="0">
                <a:sym typeface="Wingdings 2"/>
              </a:rPr>
              <a:t> один на один з своїм планшетом, </a:t>
            </a:r>
            <a:r>
              <a:rPr lang="uk-UA" sz="1600" dirty="0" err="1">
                <a:sym typeface="Wingdings 2"/>
              </a:rPr>
              <a:t>смартфоном</a:t>
            </a:r>
            <a:r>
              <a:rPr lang="uk-UA" sz="1600" dirty="0">
                <a:sym typeface="Wingdings 2"/>
              </a:rPr>
              <a:t>, люди роблять відверті зізнання;</a:t>
            </a:r>
          </a:p>
          <a:p>
            <a:pPr>
              <a:buFont typeface="Wingdings 2"/>
              <a:buChar char="P"/>
            </a:pPr>
            <a:r>
              <a:rPr lang="ru-RU" sz="1600" dirty="0" err="1"/>
              <a:t>Google</a:t>
            </a:r>
            <a:r>
              <a:rPr lang="ru-RU" sz="1600" dirty="0"/>
              <a:t> придумали для того, </a:t>
            </a:r>
            <a:r>
              <a:rPr lang="ru-RU" sz="1600" dirty="0" err="1"/>
              <a:t>щоб</a:t>
            </a:r>
            <a:r>
              <a:rPr lang="ru-RU" sz="1600" dirty="0"/>
              <a:t> люди могли </a:t>
            </a:r>
            <a:r>
              <a:rPr lang="ru-RU" sz="1600" dirty="0" err="1"/>
              <a:t>пізнавати</a:t>
            </a:r>
            <a:r>
              <a:rPr lang="ru-RU" sz="1600" dirty="0"/>
              <a:t> </a:t>
            </a:r>
            <a:r>
              <a:rPr lang="ru-RU" sz="1600" dirty="0" err="1"/>
              <a:t>світ</a:t>
            </a:r>
            <a:r>
              <a:rPr lang="ru-RU" sz="1600" dirty="0"/>
              <a:t>, а не для того,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дослідники</a:t>
            </a:r>
            <a:r>
              <a:rPr lang="ru-RU" sz="1600" dirty="0"/>
              <a:t> </a:t>
            </a:r>
            <a:r>
              <a:rPr lang="ru-RU" sz="1600" dirty="0" err="1"/>
              <a:t>вивчали</a:t>
            </a:r>
            <a:r>
              <a:rPr lang="ru-RU" sz="1600" dirty="0"/>
              <a:t> людей</a:t>
            </a:r>
          </a:p>
          <a:p>
            <a:pPr>
              <a:buFont typeface="Wingdings 2"/>
              <a:buChar char="P"/>
            </a:pPr>
            <a:r>
              <a:rPr lang="ru-RU" sz="1600" dirty="0" err="1"/>
              <a:t>Цифрові</a:t>
            </a:r>
            <a:r>
              <a:rPr lang="ru-RU" sz="1600" dirty="0"/>
              <a:t> </a:t>
            </a:r>
            <a:r>
              <a:rPr lang="ru-RU" sz="1600" dirty="0" err="1"/>
              <a:t>сліди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ми </a:t>
            </a:r>
            <a:r>
              <a:rPr lang="ru-RU" sz="1600" dirty="0" err="1"/>
              <a:t>залишаємо</a:t>
            </a:r>
            <a:r>
              <a:rPr lang="ru-RU" sz="1600" dirty="0"/>
              <a:t>, </a:t>
            </a:r>
            <a:r>
              <a:rPr lang="ru-RU" sz="1600" dirty="0" err="1"/>
              <a:t>вишукуючи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в </a:t>
            </a:r>
            <a:r>
              <a:rPr lang="ru-RU" sz="1600" dirty="0" err="1"/>
              <a:t>інтернеті</a:t>
            </a:r>
            <a:r>
              <a:rPr lang="ru-RU" sz="1600" dirty="0"/>
              <a:t>, </a:t>
            </a:r>
            <a:r>
              <a:rPr lang="ru-RU" sz="1600" dirty="0" err="1"/>
              <a:t>надзвичайно</a:t>
            </a:r>
            <a:r>
              <a:rPr lang="ru-RU" sz="1600" dirty="0"/>
              <a:t> </a:t>
            </a:r>
            <a:r>
              <a:rPr lang="ru-RU" sz="1600" dirty="0" err="1"/>
              <a:t>показові</a:t>
            </a:r>
            <a:r>
              <a:rPr lang="ru-RU" sz="1600" dirty="0"/>
              <a:t>. Те, коли </a:t>
            </a:r>
            <a:r>
              <a:rPr lang="ru-RU" sz="1600" dirty="0" err="1"/>
              <a:t>і</a:t>
            </a:r>
            <a:r>
              <a:rPr lang="ru-RU" sz="1600" dirty="0"/>
              <a:t> де вони </a:t>
            </a:r>
            <a:r>
              <a:rPr lang="ru-RU" sz="1600" dirty="0" err="1"/>
              <a:t>шукають</a:t>
            </a:r>
            <a:r>
              <a:rPr lang="ru-RU" sz="1600" dirty="0"/>
              <a:t> </a:t>
            </a:r>
            <a:r>
              <a:rPr lang="ru-RU" sz="1600" dirty="0" err="1"/>
              <a:t>факти</a:t>
            </a:r>
            <a:r>
              <a:rPr lang="ru-RU" sz="1600" dirty="0"/>
              <a:t>, </a:t>
            </a:r>
            <a:r>
              <a:rPr lang="ru-RU" sz="1600" dirty="0" err="1"/>
              <a:t>цитати</a:t>
            </a:r>
            <a:r>
              <a:rPr lang="ru-RU" sz="1600" dirty="0"/>
              <a:t>, </a:t>
            </a:r>
            <a:r>
              <a:rPr lang="ru-RU" sz="1600" dirty="0" err="1"/>
              <a:t>жарти</a:t>
            </a:r>
            <a:r>
              <a:rPr lang="ru-RU" sz="1600" dirty="0"/>
              <a:t>, </a:t>
            </a:r>
            <a:r>
              <a:rPr lang="ru-RU" sz="1600" dirty="0" err="1"/>
              <a:t>місця</a:t>
            </a:r>
            <a:r>
              <a:rPr lang="ru-RU" sz="1600" dirty="0"/>
              <a:t>, людей, </a:t>
            </a:r>
            <a:r>
              <a:rPr lang="ru-RU" sz="1600" dirty="0" err="1"/>
              <a:t>речі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допомогу</a:t>
            </a:r>
            <a:r>
              <a:rPr lang="ru-RU" sz="1600" dirty="0"/>
              <a:t>,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розповісти</a:t>
            </a:r>
            <a:r>
              <a:rPr lang="ru-RU" sz="1600" dirty="0"/>
              <a:t> нам </a:t>
            </a:r>
            <a:r>
              <a:rPr lang="ru-RU" sz="1600" dirty="0" err="1"/>
              <a:t>набагато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про </a:t>
            </a:r>
            <a:r>
              <a:rPr lang="ru-RU" sz="1600" dirty="0" err="1"/>
              <a:t>їхні</a:t>
            </a:r>
            <a:r>
              <a:rPr lang="ru-RU" sz="1600" dirty="0"/>
              <a:t> </a:t>
            </a:r>
            <a:r>
              <a:rPr lang="ru-RU" sz="1600" dirty="0" err="1"/>
              <a:t>реальні</a:t>
            </a:r>
            <a:r>
              <a:rPr lang="ru-RU" sz="1600" dirty="0"/>
              <a:t> думки, </a:t>
            </a:r>
            <a:r>
              <a:rPr lang="ru-RU" sz="1600" dirty="0" err="1"/>
              <a:t>бажання.І</a:t>
            </a:r>
            <a:r>
              <a:rPr lang="ru-RU" sz="1600" dirty="0"/>
              <a:t> особливо </a:t>
            </a:r>
            <a:r>
              <a:rPr lang="ru-RU" sz="1600" dirty="0" err="1"/>
              <a:t>зізнання</a:t>
            </a:r>
            <a:r>
              <a:rPr lang="ru-RU" sz="1600" dirty="0"/>
              <a:t> </a:t>
            </a:r>
            <a:r>
              <a:rPr lang="ru-RU" sz="1600" dirty="0" err="1"/>
              <a:t>зчитуються</a:t>
            </a:r>
            <a:r>
              <a:rPr lang="ru-RU" sz="1600" dirty="0"/>
              <a:t> </a:t>
            </a:r>
            <a:r>
              <a:rPr lang="ru-RU" sz="1600" dirty="0" err="1"/>
              <a:t>тоді</a:t>
            </a:r>
            <a:r>
              <a:rPr lang="ru-RU" sz="1600" dirty="0"/>
              <a:t>, коли </a:t>
            </a:r>
            <a:r>
              <a:rPr lang="ru-RU" sz="1600" dirty="0" err="1"/>
              <a:t>користувач</a:t>
            </a:r>
            <a:r>
              <a:rPr lang="ru-RU" sz="1600" dirty="0"/>
              <a:t> не </a:t>
            </a:r>
            <a:r>
              <a:rPr lang="ru-RU" sz="1600" dirty="0" err="1"/>
              <a:t>стільки</a:t>
            </a:r>
            <a:r>
              <a:rPr lang="ru-RU" sz="1600" dirty="0"/>
              <a:t> </a:t>
            </a:r>
            <a:r>
              <a:rPr lang="ru-RU" sz="1600" dirty="0" err="1"/>
              <a:t>задає</a:t>
            </a:r>
            <a:r>
              <a:rPr lang="ru-RU" sz="1600" dirty="0"/>
              <a:t> </a:t>
            </a:r>
            <a:r>
              <a:rPr lang="ru-RU" sz="1600" dirty="0" err="1"/>
              <a:t>пошуковику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, </a:t>
            </a:r>
            <a:r>
              <a:rPr lang="ru-RU" sz="1600" dirty="0" err="1"/>
              <a:t>скільки</a:t>
            </a:r>
            <a:r>
              <a:rPr lang="ru-RU" sz="1600" dirty="0"/>
              <a:t> </a:t>
            </a:r>
            <a:r>
              <a:rPr lang="ru-RU" sz="1600" dirty="0" err="1"/>
              <a:t>довіряє</a:t>
            </a:r>
            <a:r>
              <a:rPr lang="ru-RU" sz="1600" dirty="0"/>
              <a:t> </a:t>
            </a:r>
            <a:r>
              <a:rPr lang="ru-RU" sz="1600" dirty="0" err="1"/>
              <a:t>йому</a:t>
            </a:r>
            <a:r>
              <a:rPr lang="ru-RU" sz="1600" dirty="0"/>
              <a:t>: «я </a:t>
            </a:r>
            <a:r>
              <a:rPr lang="ru-RU" sz="1600" dirty="0" err="1"/>
              <a:t>ненавиджу</a:t>
            </a:r>
            <a:r>
              <a:rPr lang="ru-RU" sz="1600" dirty="0"/>
              <a:t> </a:t>
            </a:r>
            <a:r>
              <a:rPr lang="ru-RU" sz="1600" dirty="0" err="1"/>
              <a:t>свого</a:t>
            </a:r>
            <a:r>
              <a:rPr lang="ru-RU" sz="1600" dirty="0"/>
              <a:t> боса», «</a:t>
            </a:r>
            <a:r>
              <a:rPr lang="ru-RU" sz="1600" dirty="0" err="1"/>
              <a:t>мій</a:t>
            </a:r>
            <a:r>
              <a:rPr lang="ru-RU" sz="1600" dirty="0"/>
              <a:t> </a:t>
            </a:r>
            <a:r>
              <a:rPr lang="ru-RU" sz="1600" dirty="0" err="1"/>
              <a:t>тато</a:t>
            </a:r>
            <a:r>
              <a:rPr lang="ru-RU" sz="1600" dirty="0"/>
              <a:t> вдарив мене»</a:t>
            </a:r>
          </a:p>
          <a:p>
            <a:pPr>
              <a:buFont typeface="Wingdings 2"/>
              <a:buChar char="P"/>
            </a:pPr>
            <a:r>
              <a:rPr lang="uk-UA" sz="1600" dirty="0"/>
              <a:t>Особливо часто люди в опитуваннях не кажуть правду щодо питань, в яких непросто зізнаватися: щодо расистських установок</a:t>
            </a:r>
            <a:r>
              <a:rPr lang="uk-UA" sz="1400" dirty="0"/>
              <a:t>,  сексу </a:t>
            </a:r>
            <a:r>
              <a:rPr lang="uk-UA" sz="1400" dirty="0" err="1"/>
              <a:t>ітд</a:t>
            </a:r>
            <a:r>
              <a:rPr lang="uk-UA" sz="1400" dirty="0"/>
              <a:t>.</a:t>
            </a:r>
            <a:endParaRPr lang="ru-RU" sz="1400" dirty="0"/>
          </a:p>
        </p:txBody>
      </p:sp>
      <p:pic>
        <p:nvPicPr>
          <p:cNvPr id="2050" name="Picture 2" descr="C:\Users\Oksana\Pictures\Все лгу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2145536" cy="3253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823</TotalTime>
  <Words>2060</Words>
  <Application>Microsoft Office PowerPoint</Application>
  <PresentationFormat>Экран (4:3)</PresentationFormat>
  <Paragraphs>139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Вступ до спеціальності</vt:lpstr>
      <vt:lpstr>Області професійної діяльності</vt:lpstr>
      <vt:lpstr>Про психологічне дослідження</vt:lpstr>
      <vt:lpstr>      Приклади досліджень в сучасній психології:  elibrary.ru   nbuv.gov.ua       </vt:lpstr>
      <vt:lpstr>Про психологічне дослідження</vt:lpstr>
      <vt:lpstr>  </vt:lpstr>
      <vt:lpstr>Про експеримент в психології </vt:lpstr>
      <vt:lpstr>Приклади не-класичних  експериментів над людською природою з життєвої практики</vt:lpstr>
      <vt:lpstr>Аналіз цифрових даних – сучасний метод дослідження </vt:lpstr>
      <vt:lpstr>Приклад інформацїї про населення США на основі аналізу даних  </vt:lpstr>
      <vt:lpstr>Психолог як викладач</vt:lpstr>
      <vt:lpstr>Психолог як прикладник і практик </vt:lpstr>
      <vt:lpstr>Психолог як прикладник і практик </vt:lpstr>
      <vt:lpstr>Психолог як прикладник і практик </vt:lpstr>
      <vt:lpstr>Психолог як прикладник і практик </vt:lpstr>
      <vt:lpstr>Галузі психології</vt:lpstr>
      <vt:lpstr>Галузі психології</vt:lpstr>
      <vt:lpstr>Галузі психології</vt:lpstr>
      <vt:lpstr>Галузі психології</vt:lpstr>
      <vt:lpstr>Домашнє завдання: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спеціальності</dc:title>
  <dc:creator>Oksana</dc:creator>
  <cp:lastModifiedBy>Intel</cp:lastModifiedBy>
  <cp:revision>98</cp:revision>
  <dcterms:created xsi:type="dcterms:W3CDTF">2018-09-26T06:53:16Z</dcterms:created>
  <dcterms:modified xsi:type="dcterms:W3CDTF">2022-09-13T06:40:40Z</dcterms:modified>
</cp:coreProperties>
</file>