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3" r:id="rId12"/>
    <p:sldId id="264" r:id="rId13"/>
    <p:sldId id="265" r:id="rId14"/>
    <p:sldId id="284" r:id="rId15"/>
    <p:sldId id="285" r:id="rId16"/>
    <p:sldId id="286" r:id="rId17"/>
    <p:sldId id="288" r:id="rId18"/>
    <p:sldId id="287" r:id="rId19"/>
    <p:sldId id="26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suo.org.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404882"/>
            <a:ext cx="7886700" cy="1325563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0070C0"/>
                </a:solidFill>
              </a:rPr>
              <a:t>Основні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етапи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розвитку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інформаційних</a:t>
            </a:r>
            <a:r>
              <a:rPr lang="ru-RU" b="1" i="1" dirty="0">
                <a:solidFill>
                  <a:srgbClr val="0070C0"/>
                </a:solidFill>
              </a:rPr>
              <a:t> систем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8618" y="2315891"/>
            <a:ext cx="704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Arial Narrow" panose="020B0606020202030204" pitchFamily="34" charset="0"/>
              </a:rPr>
              <a:t>Інформац</a:t>
            </a:r>
            <a:r>
              <a:rPr lang="en-US" sz="2400" b="1" dirty="0" smtClean="0">
                <a:latin typeface="Arial Narrow" panose="020B0606020202030204" pitchFamily="34" charset="0"/>
              </a:rPr>
              <a:t>í</a:t>
            </a:r>
            <a:r>
              <a:rPr lang="ru-RU" sz="2400" b="1" dirty="0" err="1" smtClean="0">
                <a:latin typeface="Arial Narrow" panose="020B0606020202030204" pitchFamily="34" charset="0"/>
              </a:rPr>
              <a:t>йна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сист</a:t>
            </a:r>
            <a:r>
              <a:rPr lang="en-US" sz="2400" b="1" dirty="0" smtClean="0">
                <a:latin typeface="Arial Narrow" panose="020B0606020202030204" pitchFamily="34" charset="0"/>
              </a:rPr>
              <a:t>é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ма</a:t>
            </a:r>
            <a:r>
              <a:rPr lang="ru-RU" sz="2400" dirty="0" smtClean="0">
                <a:latin typeface="Arial Narrow" panose="020B0606020202030204" pitchFamily="34" charset="0"/>
              </a:rPr>
              <a:t> (</a:t>
            </a:r>
            <a:r>
              <a:rPr lang="en-US" sz="2400" i="1" dirty="0" smtClean="0">
                <a:latin typeface="Arial Narrow" panose="020B0606020202030204" pitchFamily="34" charset="0"/>
              </a:rPr>
              <a:t>Information system</a:t>
            </a:r>
            <a:r>
              <a:rPr lang="en-US" sz="2400" dirty="0" smtClean="0">
                <a:latin typeface="Arial Narrow" panose="020B0606020202030204" pitchFamily="34" charset="0"/>
              </a:rPr>
              <a:t>) — </a:t>
            </a:r>
            <a:r>
              <a:rPr lang="ru-RU" sz="2400" dirty="0" err="1" smtClean="0">
                <a:latin typeface="Arial Narrow" panose="020B0606020202030204" pitchFamily="34" charset="0"/>
              </a:rPr>
              <a:t>сукупність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організаційних</a:t>
            </a:r>
            <a:r>
              <a:rPr lang="ru-RU" sz="2400" dirty="0" smtClean="0">
                <a:latin typeface="Arial Narrow" panose="020B0606020202030204" pitchFamily="34" charset="0"/>
              </a:rPr>
              <a:t> і </a:t>
            </a:r>
            <a:r>
              <a:rPr lang="ru-RU" sz="2400" dirty="0" err="1" smtClean="0">
                <a:latin typeface="Arial Narrow" panose="020B0606020202030204" pitchFamily="34" charset="0"/>
              </a:rPr>
              <a:t>технічних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засобів</a:t>
            </a:r>
            <a:r>
              <a:rPr lang="ru-RU" sz="2400" dirty="0" smtClean="0">
                <a:latin typeface="Arial Narrow" panose="020B0606020202030204" pitchFamily="34" charset="0"/>
              </a:rPr>
              <a:t> для </a:t>
            </a:r>
            <a:r>
              <a:rPr lang="ru-RU" sz="2400" dirty="0" err="1" smtClean="0">
                <a:latin typeface="Arial Narrow" panose="020B0606020202030204" pitchFamily="34" charset="0"/>
              </a:rPr>
              <a:t>збереження</a:t>
            </a:r>
            <a:r>
              <a:rPr lang="ru-RU" sz="2400" dirty="0" smtClean="0">
                <a:latin typeface="Arial Narrow" panose="020B0606020202030204" pitchFamily="34" charset="0"/>
              </a:rPr>
              <a:t> та</a:t>
            </a:r>
            <a:r>
              <a:rPr lang="ru-RU" sz="2400" dirty="0">
                <a:latin typeface="Arial Narrow" panose="020B0606020202030204" pitchFamily="34" charset="0"/>
              </a:rPr>
              <a:t> </a:t>
            </a:r>
            <a:r>
              <a:rPr lang="ru-RU" sz="2400" dirty="0" err="1">
                <a:latin typeface="Arial Narrow" panose="020B0606020202030204" pitchFamily="34" charset="0"/>
              </a:rPr>
              <a:t>обробки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інформації</a:t>
            </a:r>
            <a:r>
              <a:rPr lang="ru-RU" sz="2400" dirty="0">
                <a:latin typeface="Arial Narrow" panose="020B0606020202030204" pitchFamily="34" charset="0"/>
              </a:rPr>
              <a:t> з метою </a:t>
            </a:r>
            <a:r>
              <a:rPr lang="ru-RU" sz="2400" dirty="0" err="1">
                <a:latin typeface="Arial Narrow" panose="020B0606020202030204" pitchFamily="34" charset="0"/>
              </a:rPr>
              <a:t>забезпечення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інформаційних</a:t>
            </a:r>
            <a:r>
              <a:rPr lang="ru-RU" sz="2400" dirty="0">
                <a:latin typeface="Arial Narrow" panose="020B0606020202030204" pitchFamily="34" charset="0"/>
              </a:rPr>
              <a:t> потреб </a:t>
            </a:r>
            <a:r>
              <a:rPr lang="ru-RU" sz="2400" dirty="0" err="1">
                <a:latin typeface="Arial Narrow" panose="020B0606020202030204" pitchFamily="34" charset="0"/>
              </a:rPr>
              <a:t>користувачів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err="1">
                <a:latin typeface="Arial Narrow" panose="020B0606020202030204" pitchFamily="34" charset="0"/>
              </a:rPr>
              <a:t>Інформац</a:t>
            </a:r>
            <a:r>
              <a:rPr lang="en-US" sz="2400" b="1" dirty="0">
                <a:latin typeface="Arial Narrow" panose="020B0606020202030204" pitchFamily="34" charset="0"/>
              </a:rPr>
              <a:t>í</a:t>
            </a:r>
            <a:r>
              <a:rPr lang="ru-RU" sz="2400" b="1" dirty="0" err="1">
                <a:latin typeface="Arial Narrow" panose="020B0606020202030204" pitchFamily="34" charset="0"/>
              </a:rPr>
              <a:t>йна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сист</a:t>
            </a:r>
            <a:r>
              <a:rPr lang="en-US" sz="2400" b="1" dirty="0">
                <a:latin typeface="Arial Narrow" panose="020B0606020202030204" pitchFamily="34" charset="0"/>
              </a:rPr>
              <a:t>é</a:t>
            </a:r>
            <a:r>
              <a:rPr lang="ru-RU" sz="2400" b="1" dirty="0" err="1">
                <a:latin typeface="Arial Narrow" panose="020B0606020202030204" pitchFamily="34" charset="0"/>
              </a:rPr>
              <a:t>ма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це</a:t>
            </a:r>
            <a:r>
              <a:rPr lang="ru-RU" sz="2400" dirty="0">
                <a:latin typeface="Arial Narrow" panose="020B0606020202030204" pitchFamily="34" charset="0"/>
              </a:rPr>
              <a:t> система, </a:t>
            </a:r>
            <a:r>
              <a:rPr lang="ru-RU" sz="2400" dirty="0" err="1">
                <a:latin typeface="Arial Narrow" panose="020B0606020202030204" pitchFamily="34" charset="0"/>
              </a:rPr>
              <a:t>призначена</a:t>
            </a:r>
            <a:r>
              <a:rPr lang="ru-RU" sz="2400" dirty="0">
                <a:latin typeface="Arial Narrow" panose="020B0606020202030204" pitchFamily="34" charset="0"/>
              </a:rPr>
              <a:t> для </a:t>
            </a:r>
            <a:r>
              <a:rPr lang="ru-RU" sz="2400" dirty="0" err="1">
                <a:latin typeface="Arial Narrow" panose="020B0606020202030204" pitchFamily="34" charset="0"/>
              </a:rPr>
              <a:t>одержання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обробки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зберігання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відображення</a:t>
            </a:r>
            <a:r>
              <a:rPr lang="ru-RU" sz="2400" dirty="0">
                <a:latin typeface="Arial Narrow" panose="020B0606020202030204" pitchFamily="34" charset="0"/>
              </a:rPr>
              <a:t> та/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реєстрації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даних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технічний</a:t>
            </a:r>
            <a:r>
              <a:rPr lang="ru-RU" sz="2400" dirty="0">
                <a:latin typeface="Arial Narrow" panose="020B0606020202030204" pitchFamily="34" charset="0"/>
              </a:rPr>
              <a:t> стан </a:t>
            </a:r>
            <a:r>
              <a:rPr lang="ru-RU" sz="2400" dirty="0" err="1">
                <a:latin typeface="Arial Narrow" panose="020B0606020202030204" pitchFamily="34" charset="0"/>
              </a:rPr>
              <a:t>конструкцій</a:t>
            </a:r>
            <a:r>
              <a:rPr lang="ru-RU" sz="2400" dirty="0">
                <a:latin typeface="Arial Narrow" panose="020B0606020202030204" pitchFamily="34" charset="0"/>
              </a:rPr>
              <a:t>, систем, </a:t>
            </a:r>
            <a:r>
              <a:rPr lang="ru-RU" sz="2400" dirty="0" err="1">
                <a:latin typeface="Arial Narrow" panose="020B0606020202030204" pitchFamily="34" charset="0"/>
              </a:rPr>
              <a:t>елементів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їх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властивості</a:t>
            </a:r>
            <a:r>
              <a:rPr lang="ru-RU" sz="2400" dirty="0">
                <a:latin typeface="Arial Narrow" panose="020B0606020202030204" pitchFamily="34" charset="0"/>
              </a:rPr>
              <a:t> та/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функціонуванн</a:t>
            </a:r>
            <a:r>
              <a:rPr lang="ru-RU" sz="2400" dirty="0" err="1">
                <a:latin typeface="Arial Narrow" panose="020B0606020202030204" pitchFamily="34" charset="0"/>
              </a:rPr>
              <a:t>я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333333"/>
                </a:solidFill>
                <a:latin typeface="Open Sans"/>
              </a:rPr>
              <a:t>Головні риси </a:t>
            </a:r>
            <a:r>
              <a:rPr lang="uk-UA" dirty="0" smtClean="0">
                <a:solidFill>
                  <a:srgbClr val="333333"/>
                </a:solidFill>
                <a:latin typeface="Open Sans"/>
              </a:rPr>
              <a:t>інформаційного 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суспільства:</a:t>
            </a:r>
            <a:br>
              <a:rPr lang="uk-UA" dirty="0">
                <a:solidFill>
                  <a:srgbClr val="333333"/>
                </a:solidFill>
                <a:latin typeface="Open Sans"/>
              </a:rPr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8983" y="1791710"/>
            <a:ext cx="6716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збільшення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ролі інформації та знань;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зростання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кількості людей, зайнятих інформаційними комунікаціями та виробництвом інформаційних продуктів і послуг;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створення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глобального інформаційного простору, що забезпечує ефективну інформаційну взаємодію людей, їхній доступ до світових інформаційних ресурсів і задоволення їхніх потреб в інформаційних продуктах і послугах.</a:t>
            </a:r>
            <a:endParaRPr lang="uk-UA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0922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778" y="136526"/>
            <a:ext cx="7189470" cy="1325563"/>
          </a:xfrm>
        </p:spPr>
        <p:txBody>
          <a:bodyPr>
            <a:normAutofit fontScale="90000"/>
          </a:bodyPr>
          <a:lstStyle/>
          <a:p>
            <a:r>
              <a:rPr lang="uk-UA" sz="3600" b="1" i="1" dirty="0"/>
              <a:t>Усі інформаційні процеси відбуваються в інформаційних системах.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moodle.nati.org.ua/pluginfile.php/28568/mod_book/chapter/8153/pic_01_00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78" y="1199896"/>
            <a:ext cx="7306056" cy="526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602" y="-64642"/>
            <a:ext cx="5488686" cy="1325563"/>
          </a:xfrm>
        </p:spPr>
        <p:txBody>
          <a:bodyPr/>
          <a:lstStyle/>
          <a:p>
            <a:r>
              <a:rPr lang="uk-UA" b="1" dirty="0" smtClean="0"/>
              <a:t>Інформаційна система</a:t>
            </a:r>
            <a:endParaRPr lang="ru-RU" b="1" dirty="0"/>
          </a:p>
        </p:txBody>
      </p:sp>
      <p:pic>
        <p:nvPicPr>
          <p:cNvPr id="3" name="Рисунок 2" descr="http://moodle.nati.org.ua/pluginfile.php/28568/mod_book/chapter/8153/pic_01_0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77" y="1149984"/>
            <a:ext cx="7283387" cy="5570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7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Комп’ютерна інформаційна система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42950" y="1843279"/>
            <a:ext cx="3886200" cy="4351338"/>
          </a:xfrm>
        </p:spPr>
        <p:txBody>
          <a:bodyPr/>
          <a:lstStyle/>
          <a:p>
            <a:r>
              <a:rPr lang="uk-UA" dirty="0" smtClean="0"/>
              <a:t>Апаратна складова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Програмна складова</a:t>
            </a:r>
            <a:endParaRPr lang="ru-RU" dirty="0"/>
          </a:p>
        </p:txBody>
      </p:sp>
      <p:pic>
        <p:nvPicPr>
          <p:cNvPr id="5122" name="Picture 2" descr="Как устроен компьютер. Информатика 5 класс. Бо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824512"/>
            <a:ext cx="3480986" cy="31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паратна і програмна складові інформаційної системи. Комп&amp;#39;ютери та їх  різновиди. Складові комп&amp;#39;ютерів та їх призначення. Практична робота №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811338"/>
            <a:ext cx="4261692" cy="31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01" y="397565"/>
            <a:ext cx="7886700" cy="15515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масштабністю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208" y="2133097"/>
            <a:ext cx="58740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одиничні;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групові;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корпоративні;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глобальні   </a:t>
            </a: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 </a:t>
            </a:r>
            <a:endParaRPr lang="uk-UA" sz="4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50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59" y="41482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сферою застосування інформаційні системи можна умовно поділити на чотири групи</a:t>
            </a:r>
            <a:r>
              <a:rPr lang="uk-UA" i="1" dirty="0"/>
              <a:t>: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9894" y="1740384"/>
            <a:ext cx="7096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обробки трансакцій (операцій з базою даних) – призначені для ефективного відображення предметної області в будь-який момент часу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OLTP – On Line Transaction Processing);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підтримки прийняття рішень – за допомогою комплексу запитів здійснюється аналіз даних у різних аспектах: часових, просторових тощо;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інформаційно-довідкові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базуються на гіпертекстових документах і мультимедійних засобах. Найбільший розвиток такі системи отримали в мережі Інтернет;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офісні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– призначені для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7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265734"/>
            <a:ext cx="7886700" cy="178172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За способом організації 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автоматизовані</a:t>
            </a:r>
            <a:r>
              <a:rPr lang="uk-UA" b="1" dirty="0">
                <a:solidFill>
                  <a:srgbClr val="FF0000"/>
                </a:solidFill>
              </a:rPr>
              <a:t> ІС можуть бути 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класифіковані</a:t>
            </a:r>
            <a:r>
              <a:rPr lang="uk-UA" dirty="0"/>
              <a:t> 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6791" y="1875327"/>
            <a:ext cx="66294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основі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архітектури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файл-сервер;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основі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архітектури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клієнт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-сервер;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основі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багаторівневої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архітектури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основі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Open Sans"/>
              </a:rPr>
              <a:t>Інтранет-технологій</a:t>
            </a:r>
            <a:r>
              <a:rPr lang="ru-RU" sz="2800" dirty="0">
                <a:solidFill>
                  <a:srgbClr val="333333"/>
                </a:solidFill>
                <a:latin typeface="Open Sans"/>
              </a:rPr>
              <a:t>.</a:t>
            </a:r>
            <a:endParaRPr lang="ru-RU" sz="28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2556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За рівнем або сферою діяльності поділяють на: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6243" y="2113867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16" y="0"/>
            <a:ext cx="7886700" cy="238801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типом підтримки, яку 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ІС в </a:t>
            </a: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управління, системи можуть бути поділені на такі групи: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1295" y="2307036"/>
            <a:ext cx="77227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обробки операцій, які реєструють та обробляють дані, одержані внаслідок ділових операцій. Можуть проводитись або способом пакетного оброблення даних, або в масштабі реального часу;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управління технологічними процесами (АСУТП), що приймають рішення з типових питань, наприклад, управління виробничим процесом;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 на підприємстві, які використовують комп’ютерні мережі для забезпечення зв’язку, координації та співробітництва відділів і робочих груп, що беруть участь у процесі;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менеджерські системи – системи забезпечення менеджменту, що продукують заздалегідь визначені звіти, подають відображення даних і результати вжитих заходів на періодичній чи винятковій основі або за запитом;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 прийняття рішень – ІС, які використовують моделі прийняття рішень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4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712598"/>
            <a:ext cx="7886700" cy="1325563"/>
          </a:xfrm>
        </p:spPr>
        <p:txBody>
          <a:bodyPr>
            <a:noAutofit/>
          </a:bodyPr>
          <a:lstStyle/>
          <a:p>
            <a:r>
              <a:rPr lang="uk-UA" sz="2800" u="sng" dirty="0"/>
              <a:t>Завдання 1.</a:t>
            </a:r>
            <a:r>
              <a:rPr lang="uk-UA" sz="2800" dirty="0"/>
              <a:t> Інформаційна система управління освітою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Визначте призначення інформаційної системи Україна. ІСУО, інформаційна складова якої доступна за адресою: </a:t>
            </a:r>
            <a:r>
              <a:rPr lang="uk-UA" sz="2800" u="sng" dirty="0">
                <a:hlinkClick r:id="rId2"/>
              </a:rPr>
              <a:t>https://isuo.org.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01253" y="2334386"/>
            <a:ext cx="6776403" cy="43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300" y="437322"/>
            <a:ext cx="7886700" cy="343893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60–х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20–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ЕОМ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машин) і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створювались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часом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інтегрувались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313" y="4094922"/>
            <a:ext cx="68480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Open Sans"/>
              </a:rPr>
              <a:t>Для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інформаційних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систем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першого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покоління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характерним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ефективна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обробка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запитів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використання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інтегрованих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файлів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зв'язування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між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собою задач і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генерування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зведених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звітів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керівництва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Кожна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система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була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націлена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конкретне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застосування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, і тому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опис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її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функцій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був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мінімальний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призначався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спеціаліста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цій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предметній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галузі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93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645" y="0"/>
            <a:ext cx="7476512" cy="356554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b="1" dirty="0" smtClean="0"/>
              <a:t>Підведення </a:t>
            </a:r>
            <a:r>
              <a:rPr lang="uk-UA" b="1" dirty="0" smtClean="0"/>
              <a:t>підсумків</a:t>
            </a:r>
            <a:br>
              <a:rPr lang="uk-UA" b="1" dirty="0" smtClean="0"/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розвитку інформаційних систем.</a:t>
            </a:r>
            <a:b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поняття “автоматизоване робоче” місце та його основні функції.</a:t>
            </a:r>
            <a:b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інформаційних систем у сучасному суспільстві.</a:t>
            </a:r>
            <a:b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У меня появилась идея для приложения, но…я не разработчик | by Саша Азарова  | NOP::Nuances of Programming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83" y="3565549"/>
            <a:ext cx="5166705" cy="3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398" y="347870"/>
            <a:ext cx="7886700" cy="2118072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>
                <a:solidFill>
                  <a:srgbClr val="0070C0"/>
                </a:solidFill>
                <a:latin typeface="Open Sans"/>
              </a:rPr>
              <a:t>Другий етап (70–80-і роки </a:t>
            </a:r>
            <a:r>
              <a:rPr lang="en-US" sz="3100" b="1" dirty="0">
                <a:solidFill>
                  <a:srgbClr val="0070C0"/>
                </a:solidFill>
                <a:latin typeface="Open Sans"/>
              </a:rPr>
              <a:t>XX </a:t>
            </a:r>
            <a:r>
              <a:rPr lang="uk-UA" sz="3100" b="1" dirty="0">
                <a:solidFill>
                  <a:srgbClr val="0070C0"/>
                </a:solidFill>
                <a:latin typeface="Open Sans"/>
              </a:rPr>
              <a:t>ст.) характерний розробленням програмних продуктів відповідно до різних </a:t>
            </a:r>
            <a:r>
              <a:rPr lang="uk-UA" sz="3100" b="1" dirty="0" smtClean="0">
                <a:solidFill>
                  <a:srgbClr val="0070C0"/>
                </a:solidFill>
                <a:latin typeface="Open Sans"/>
              </a:rPr>
              <a:t>концепцій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8618" y="2370775"/>
            <a:ext cx="6877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(Material Requirements Planning)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потреби в матеріалах.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(Manufactory Resource Planning)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ресурсів підприємства.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Integrated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Manufactoring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комп’ютеризоване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виробництво, передбачає інтеграцію всіх підсистем: керування постачанням, виробництвом, транспортно-складськими системи, якістю, збутом тощо.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4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607" y="295552"/>
            <a:ext cx="7886700" cy="1325563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Основні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відмінності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між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різними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СУБД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випливають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9652" y="1621115"/>
            <a:ext cx="6897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333333"/>
                </a:solidFill>
                <a:latin typeface="Open Sans"/>
              </a:rPr>
              <a:t>структури БД, що реалізується (ієрархічна, мережна, реляційна);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rgbClr val="333333"/>
                </a:solidFill>
                <a:latin typeface="Open Sans"/>
              </a:rPr>
              <a:t>типів </a:t>
            </a:r>
            <a:r>
              <a:rPr lang="uk-UA" sz="2800" dirty="0">
                <a:solidFill>
                  <a:srgbClr val="333333"/>
                </a:solidFill>
                <a:latin typeface="Open Sans"/>
              </a:rPr>
              <a:t>ПК, де вони мають бути </a:t>
            </a:r>
            <a:r>
              <a:rPr lang="uk-UA" sz="2800" dirty="0" smtClean="0">
                <a:solidFill>
                  <a:srgbClr val="333333"/>
                </a:solidFill>
                <a:latin typeface="Open Sans"/>
              </a:rPr>
              <a:t>реалізовані;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rgbClr val="333333"/>
                </a:solidFill>
                <a:latin typeface="Open Sans"/>
              </a:rPr>
              <a:t>операційних </a:t>
            </a:r>
            <a:r>
              <a:rPr lang="uk-UA" sz="2800" dirty="0">
                <a:solidFill>
                  <a:srgbClr val="333333"/>
                </a:solidFill>
                <a:latin typeface="Open Sans"/>
              </a:rPr>
              <a:t>систем, під керуванням яких вони можуть функціонувати.</a:t>
            </a:r>
            <a:endParaRPr lang="uk-UA" sz="28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" name="Picture 6" descr="Персональні дані онлайн: проблеми регулювання та перспективи захисту –  Реанімаційний Пакет Рефо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78" y="4487614"/>
            <a:ext cx="589390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791" y="0"/>
            <a:ext cx="7886700" cy="1325563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Третій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етап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1356" y="1056864"/>
            <a:ext cx="7841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90-х </a:t>
            </a:r>
            <a:r>
              <a:rPr lang="uk-UA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 розробкою програмних продуктів відповідно до концепції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(Enterprise Requirements Planning) – 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ресурсів підприємства та переходом на нову технічну платформу – ПК, тобто від </a:t>
            </a:r>
            <a:r>
              <a:rPr lang="uk-UA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мейнфреймів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централізованою обробкою інформації до відкритих систем із розподіленою обробкою даних і комп’ютерних мереж</a:t>
            </a:r>
            <a:r>
              <a:rPr lang="uk-UA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uk-UA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набувають сучасні корпоративні інформаційні системи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R/3, </a:t>
            </a:r>
            <a:r>
              <a:rPr lang="uk-UA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IV, Scala, 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 та ін. Розвиваються клієнт-серверні,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серверні та Інтернет-технології.</a:t>
            </a:r>
            <a:endParaRPr lang="uk-UA" sz="28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287" y="225978"/>
            <a:ext cx="3598728" cy="4067726"/>
          </a:xfrm>
        </p:spPr>
        <p:txBody>
          <a:bodyPr>
            <a:normAutofit/>
          </a:bodyPr>
          <a:lstStyle/>
          <a:p>
            <a:pPr algn="just"/>
            <a:r>
              <a:rPr lang="uk-UA" sz="3200" b="1" i="1" dirty="0"/>
              <a:t>Автоматизоване робоче місце (АРМ) </a:t>
            </a:r>
            <a:r>
              <a:rPr lang="uk-UA" sz="3200" dirty="0"/>
              <a:t>– програмно-технічний комплекс, призначений для автоматизації певного виду діяльності.</a:t>
            </a:r>
            <a:endParaRPr lang="en-US" sz="3200" dirty="0"/>
          </a:p>
        </p:txBody>
      </p:sp>
      <p:pic>
        <p:nvPicPr>
          <p:cNvPr id="4" name="Picture 2" descr="Информация и информационные процессы | Hacked By Tux-MacG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5" y="2259841"/>
            <a:ext cx="3260035" cy="42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00B0F0"/>
                </a:solidFill>
              </a:rPr>
              <a:t>Основними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функціями</a:t>
            </a:r>
            <a:r>
              <a:rPr lang="ru-RU" b="1" i="1" dirty="0">
                <a:solidFill>
                  <a:srgbClr val="00B0F0"/>
                </a:solidFill>
              </a:rPr>
              <a:t> АРМ </a:t>
            </a:r>
            <a:r>
              <a:rPr lang="ru-RU" b="1" i="1" dirty="0" err="1">
                <a:solidFill>
                  <a:srgbClr val="00B0F0"/>
                </a:solidFill>
              </a:rPr>
              <a:t>можуть</a:t>
            </a:r>
            <a:r>
              <a:rPr lang="ru-RU" b="1" i="1" dirty="0">
                <a:solidFill>
                  <a:srgbClr val="00B0F0"/>
                </a:solidFill>
              </a:rPr>
              <a:t> бути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592" y="1690689"/>
            <a:ext cx="6967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ввід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накопичення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зберігання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даних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пошук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даних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за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заданими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ознаками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виконання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прикладних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програм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обробки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вивід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отриманих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результатів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заданому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вигляді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контроль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етапів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обробки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автоматичне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протоколювання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робочих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процесів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відображення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результатів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її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обробки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моніторі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6904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545" y="365126"/>
            <a:ext cx="7886700" cy="1582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B0F0"/>
                </a:solidFill>
              </a:rPr>
              <a:t>Особливості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інформаційних</a:t>
            </a:r>
            <a:r>
              <a:rPr lang="ru-RU" b="1" i="1" dirty="0">
                <a:solidFill>
                  <a:srgbClr val="00B0F0"/>
                </a:solidFill>
              </a:rPr>
              <a:t> систем четвертого </a:t>
            </a:r>
            <a:r>
              <a:rPr lang="ru-RU" b="1" i="1" dirty="0" err="1">
                <a:solidFill>
                  <a:srgbClr val="00B0F0"/>
                </a:solidFill>
              </a:rPr>
              <a:t>покоління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полягають</a:t>
            </a:r>
            <a:r>
              <a:rPr lang="ru-RU" b="1" i="1" dirty="0">
                <a:solidFill>
                  <a:srgbClr val="00B0F0"/>
                </a:solidFill>
              </a:rPr>
              <a:t> у: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047" y="2040838"/>
            <a:ext cx="72207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максимальному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використанні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потенціалу ПК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і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середовища розподіленої обробки даних;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модульній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побудові системи (поєднання різних типів архітектурних рішень у межах одного комплексу);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економії   ресурсів   системи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завдяки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     централізації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зберігання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та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обробки даних на 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вищих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рівнях системи;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наявність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     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ефективних централізованих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  </a:t>
            </a:r>
            <a:r>
              <a:rPr lang="uk-UA" sz="2400" dirty="0" smtClean="0">
                <a:solidFill>
                  <a:srgbClr val="333333"/>
                </a:solidFill>
                <a:latin typeface="Open Sans"/>
              </a:rPr>
              <a:t>засобів 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мережевого системного адміністрування.</a:t>
            </a:r>
            <a:endParaRPr lang="uk-UA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840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9957" y="397565"/>
            <a:ext cx="7233202" cy="24152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dirty="0" err="1">
                <a:solidFill>
                  <a:srgbClr val="0070C0"/>
                </a:solidFill>
              </a:rPr>
              <a:t>І</a:t>
            </a:r>
            <a:r>
              <a:rPr lang="ru-RU" sz="2800" b="1" dirty="0" err="1" smtClean="0">
                <a:solidFill>
                  <a:srgbClr val="0070C0"/>
                </a:solidFill>
              </a:rPr>
              <a:t>нформаційне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суспільство</a:t>
            </a:r>
            <a:r>
              <a:rPr lang="ru-RU" sz="2800" dirty="0">
                <a:solidFill>
                  <a:srgbClr val="0070C0"/>
                </a:solidFill>
              </a:rPr>
              <a:t> – теоретична </a:t>
            </a:r>
            <a:r>
              <a:rPr lang="ru-RU" sz="2800" dirty="0" err="1">
                <a:solidFill>
                  <a:srgbClr val="0070C0"/>
                </a:solidFill>
              </a:rPr>
              <a:t>концепція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постіндустріального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суспільства</a:t>
            </a:r>
            <a:r>
              <a:rPr lang="ru-RU" sz="2800" dirty="0">
                <a:solidFill>
                  <a:srgbClr val="0070C0"/>
                </a:solidFill>
              </a:rPr>
              <a:t>; </a:t>
            </a:r>
            <a:r>
              <a:rPr lang="ru-RU" sz="2800" dirty="0" err="1">
                <a:solidFill>
                  <a:srgbClr val="0070C0"/>
                </a:solidFill>
              </a:rPr>
              <a:t>історична</a:t>
            </a:r>
            <a:r>
              <a:rPr lang="ru-RU" sz="2800" dirty="0">
                <a:solidFill>
                  <a:srgbClr val="0070C0"/>
                </a:solidFill>
              </a:rPr>
              <a:t> фаза </a:t>
            </a:r>
            <a:r>
              <a:rPr lang="ru-RU" sz="2800" dirty="0" err="1">
                <a:solidFill>
                  <a:srgbClr val="0070C0"/>
                </a:solidFill>
              </a:rPr>
              <a:t>можливого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розвитку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цивілізації</a:t>
            </a:r>
            <a:r>
              <a:rPr lang="ru-RU" sz="2800" dirty="0">
                <a:solidFill>
                  <a:srgbClr val="0070C0"/>
                </a:solidFill>
              </a:rPr>
              <a:t>, в </a:t>
            </a:r>
            <a:r>
              <a:rPr lang="ru-RU" sz="2800" dirty="0" err="1">
                <a:solidFill>
                  <a:srgbClr val="0070C0"/>
                </a:solidFill>
              </a:rPr>
              <a:t>якій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основними</a:t>
            </a:r>
            <a:r>
              <a:rPr lang="ru-RU" sz="2800" dirty="0">
                <a:solidFill>
                  <a:srgbClr val="0070C0"/>
                </a:solidFill>
              </a:rPr>
              <a:t> продуктами </a:t>
            </a:r>
            <a:r>
              <a:rPr lang="ru-RU" sz="2800" dirty="0" err="1">
                <a:solidFill>
                  <a:srgbClr val="0070C0"/>
                </a:solidFill>
              </a:rPr>
              <a:t>виробництва</a:t>
            </a:r>
            <a:r>
              <a:rPr lang="ru-RU" sz="2800" dirty="0">
                <a:solidFill>
                  <a:srgbClr val="0070C0"/>
                </a:solidFill>
              </a:rPr>
              <a:t> є </a:t>
            </a:r>
            <a:r>
              <a:rPr lang="ru-RU" sz="2800" dirty="0" err="1">
                <a:solidFill>
                  <a:srgbClr val="0070C0"/>
                </a:solidFill>
              </a:rPr>
              <a:t>інформація</a:t>
            </a:r>
            <a:r>
              <a:rPr lang="ru-RU" sz="2800" dirty="0">
                <a:solidFill>
                  <a:srgbClr val="0070C0"/>
                </a:solidFill>
              </a:rPr>
              <a:t> і </a:t>
            </a:r>
            <a:r>
              <a:rPr lang="ru-RU" sz="2800" dirty="0" err="1">
                <a:solidFill>
                  <a:srgbClr val="0070C0"/>
                </a:solidFill>
              </a:rPr>
              <a:t>знання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5" name="Picture 4" descr="Відкриті дані: ДФС забезпечила 100-відсоткове оприлюднення нових основних  наборів. Вісник. Офіційно про пода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8" y="2991679"/>
            <a:ext cx="6172200" cy="35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593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Open Sans</vt:lpstr>
      <vt:lpstr>Times New Roman</vt:lpstr>
      <vt:lpstr>Wingdings</vt:lpstr>
      <vt:lpstr>Office Theme</vt:lpstr>
      <vt:lpstr>Основні етапи розвитку інформаційних систем</vt:lpstr>
      <vt:lpstr>Інформаційні системи першого покоління виникли на початку 60–х років 20–го століття при необхідності автоматизації управління підприємством на базі великих ЕОМ (електронних обчислювальних машин) і централізованого оброблення інформації. Вони створювались для управління окремими підрозділами чи видами діяльності і з часом інтегрувались у комплексні автоматизовані системи.</vt:lpstr>
      <vt:lpstr>Другий етап (70–80-і роки XX ст.) характерний розробленням програмних продуктів відповідно до різних концепцій</vt:lpstr>
      <vt:lpstr>Основні відмінності між різними СУБД випливають із:</vt:lpstr>
      <vt:lpstr>Третій етап</vt:lpstr>
      <vt:lpstr>Автоматизоване робоче місце (АРМ) – програмно-технічний комплекс, призначений для автоматизації певного виду діяльності.</vt:lpstr>
      <vt:lpstr>Основними функціями АРМ можуть бути</vt:lpstr>
      <vt:lpstr>Особливості інформаційних систем четвертого покоління полягають у:</vt:lpstr>
      <vt:lpstr>Інформаційне суспільство – теоретична концепція постіндустріального суспільства; історична фаза можливого розвитку цивілізації, в якій основними продуктами виробництва є інформація і знання.</vt:lpstr>
      <vt:lpstr>Головні риси інформаційного суспільства: </vt:lpstr>
      <vt:lpstr>Усі інформаційні процеси відбуваються в інформаційних системах. </vt:lpstr>
      <vt:lpstr>Інформаційна система</vt:lpstr>
      <vt:lpstr>Комп’ютерна інформаційна система</vt:lpstr>
      <vt:lpstr>За масштабністю інформаційні системи поділяються на такі групи</vt:lpstr>
      <vt:lpstr>За сферою застосування інформаційні системи можна умовно поділити на чотири групи:</vt:lpstr>
      <vt:lpstr>За способом організації  автоматизовані ІС можуть бути  класифіковані </vt:lpstr>
      <vt:lpstr>За рівнем або сферою діяльності поділяють на:</vt:lpstr>
      <vt:lpstr>За типом підтримки, яку забезпечують ІС в організації управління, системи можуть бути поділені на такі групи:</vt:lpstr>
      <vt:lpstr>Завдання 1. Інформаційна система управління освітою  Визначте призначення інформаційної системи Україна. ІСУО, інформаційна складова якої доступна за адресою: https://isuo.org. </vt:lpstr>
      <vt:lpstr>Підведення підсумків Охарактеризуйте основні етапи розвитку інформаційних систем. Визначте сутність поняття “автоматизоване робоче” місце та його основні функції. Дайте характеристику інформаційних систем у сучасному суспільстві.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32</cp:revision>
  <dcterms:created xsi:type="dcterms:W3CDTF">2018-09-04T12:10:47Z</dcterms:created>
  <dcterms:modified xsi:type="dcterms:W3CDTF">2023-11-13T18:49:37Z</dcterms:modified>
</cp:coreProperties>
</file>