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64" d="100"/>
          <a:sy n="64" d="100"/>
        </p:scale>
        <p:origin x="-160" y="240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BD48-A52D-4308-98A7-3077F438B088}" type="datetimeFigureOut">
              <a:rPr lang="uk-UA" smtClean="0"/>
              <a:t>14.05.2024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9AAA1-3FFA-4796-B39C-D1DA7ED658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217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1480661"/>
            <a:ext cx="7477601" cy="28746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en-US" sz="6036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Небанківські фінансово-кредитні установи</a:t>
            </a:r>
            <a:endParaRPr lang="en-US" sz="6036" dirty="0"/>
          </a:p>
        </p:txBody>
      </p:sp>
      <p:sp>
        <p:nvSpPr>
          <p:cNvPr id="6" name="Text 3"/>
          <p:cNvSpPr/>
          <p:nvPr/>
        </p:nvSpPr>
        <p:spPr>
          <a:xfrm>
            <a:off x="6319599" y="4688562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Небанківські фінансово-кредитні установи є важливою частиною фінансової системи України. Вони надають широкий спектр фінансових послуг, доповнюючи діяльність банків та забезпечуючи доступ до фінансування для різних верств населення та бізнесу.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319599" y="6376749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869519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Основні види небанківських фінансово-кредитних установ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348389" y="381369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Кредитні спілки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348389" y="4383048"/>
            <a:ext cx="294941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Кооперативні організації, що надають кредити та інші фінансові послуги своїм членам.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847398" y="381369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Лізингові компанії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5847398" y="4383048"/>
            <a:ext cx="2949416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Фінансують придбання обладнання, техніки та нерухомості шляхом укладення лізингових договорів.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346406" y="381369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Ломбарди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9346406" y="4383048"/>
            <a:ext cx="294941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Надають короткострокові позики під заставу рухомого майна, зокрема ювелірних виробів.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042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172528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Кредитні спілки: особливості та переваги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833199" y="3068122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21D4C"/>
          </a:solidFill>
          <a:ln/>
        </p:spPr>
      </p:sp>
      <p:sp>
        <p:nvSpPr>
          <p:cNvPr id="7" name="Text 4"/>
          <p:cNvSpPr/>
          <p:nvPr/>
        </p:nvSpPr>
        <p:spPr>
          <a:xfrm>
            <a:off x="1030010" y="3109793"/>
            <a:ext cx="10632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1555313" y="3144441"/>
            <a:ext cx="329505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Кооперативна власність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1555313" y="3624858"/>
            <a:ext cx="38200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Кредитні спілки є неприбутковими кооперативними організаціями, якими володіють та управляють їхні члени.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5597485" y="3068122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21D4C"/>
          </a:solidFill>
          <a:ln/>
        </p:spPr>
      </p:sp>
      <p:sp>
        <p:nvSpPr>
          <p:cNvPr id="11" name="Text 8"/>
          <p:cNvSpPr/>
          <p:nvPr/>
        </p:nvSpPr>
        <p:spPr>
          <a:xfrm>
            <a:off x="5762625" y="3109793"/>
            <a:ext cx="16966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9"/>
          <p:cNvSpPr/>
          <p:nvPr/>
        </p:nvSpPr>
        <p:spPr>
          <a:xfrm>
            <a:off x="6319599" y="3144441"/>
            <a:ext cx="382000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Доступність фінансових послуг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6319599" y="3972044"/>
            <a:ext cx="38200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Вони пропонують своїм членам кредити, заощадження та інші фінансові послуги на вигідних умовах.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833199" y="5789414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21D4C"/>
          </a:solidFill>
          <a:ln/>
        </p:spPr>
      </p:sp>
      <p:sp>
        <p:nvSpPr>
          <p:cNvPr id="15" name="Text 12"/>
          <p:cNvSpPr/>
          <p:nvPr/>
        </p:nvSpPr>
        <p:spPr>
          <a:xfrm>
            <a:off x="996672" y="5831086"/>
            <a:ext cx="17299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3"/>
          <p:cNvSpPr/>
          <p:nvPr/>
        </p:nvSpPr>
        <p:spPr>
          <a:xfrm>
            <a:off x="1555313" y="586573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Взаємодопомога</a:t>
            </a:r>
            <a:endParaRPr lang="en-US" sz="2187" dirty="0"/>
          </a:p>
        </p:txBody>
      </p:sp>
      <p:sp>
        <p:nvSpPr>
          <p:cNvPr id="17" name="Text 14"/>
          <p:cNvSpPr/>
          <p:nvPr/>
        </p:nvSpPr>
        <p:spPr>
          <a:xfrm>
            <a:off x="1555313" y="6346150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Кредитні спілки ґрунтуються на принципах взаємодопомоги та солідарності серед своїх членів.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sp>
        <p:nvSpPr>
          <p:cNvPr id="4" name="Text 2"/>
          <p:cNvSpPr/>
          <p:nvPr/>
        </p:nvSpPr>
        <p:spPr>
          <a:xfrm>
            <a:off x="1540565" y="1695926"/>
            <a:ext cx="10741327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Лізингові компанії: фінансування бізнесу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348389" y="3640098"/>
            <a:ext cx="2949416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Альтернатива кредитам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348389" y="4556641"/>
            <a:ext cx="2949416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Лізинг дозволяє підприємствам отримати необхідне обладнання або техніку без значних одноразових інвестицій.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847398" y="3640098"/>
            <a:ext cx="286690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Переваги для бізнесу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5847398" y="4209455"/>
            <a:ext cx="294941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Лізинг забезпечує гнучкість, податкові пільги та можливість регулярного оновлення активів.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346406" y="3640098"/>
            <a:ext cx="2949416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Широкий спектр послуг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9346406" y="4556641"/>
            <a:ext cx="2949416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Лізингові компанії пропонують фінансування придбання транспорту, виробничого обладнання, комп'ютерної техніки тощо.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096208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Ломбарди: швидке отримання коштів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348389" y="2929295"/>
            <a:ext cx="4855726" cy="1990963"/>
          </a:xfrm>
          <a:prstGeom prst="roundRect">
            <a:avLst>
              <a:gd name="adj" fmla="val 3348"/>
            </a:avLst>
          </a:prstGeom>
          <a:solidFill>
            <a:srgbClr val="221D4C"/>
          </a:solidFill>
          <a:ln/>
        </p:spPr>
      </p:sp>
      <p:sp>
        <p:nvSpPr>
          <p:cNvPr id="6" name="Text 4"/>
          <p:cNvSpPr/>
          <p:nvPr/>
        </p:nvSpPr>
        <p:spPr>
          <a:xfrm>
            <a:off x="2570559" y="3151465"/>
            <a:ext cx="301061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Швидке фінансування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570559" y="3631883"/>
            <a:ext cx="441138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Ломбарди надають короткострокові позики під заставу особистого майна протягом кількох хвилин.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6285" y="2929295"/>
            <a:ext cx="4855726" cy="1990963"/>
          </a:xfrm>
          <a:prstGeom prst="roundRect">
            <a:avLst>
              <a:gd name="adj" fmla="val 3348"/>
            </a:avLst>
          </a:prstGeom>
          <a:solidFill>
            <a:srgbClr val="221D4C"/>
          </a:solidFill>
          <a:ln/>
        </p:spPr>
      </p:sp>
      <p:sp>
        <p:nvSpPr>
          <p:cNvPr id="9" name="Text 7"/>
          <p:cNvSpPr/>
          <p:nvPr/>
        </p:nvSpPr>
        <p:spPr>
          <a:xfrm>
            <a:off x="7648456" y="315146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Конфіденційність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48456" y="3631883"/>
            <a:ext cx="441138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Процес оформлення позики в ломбарді є швидким і конфіденційним.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2348389" y="5142428"/>
            <a:ext cx="4855726" cy="1990963"/>
          </a:xfrm>
          <a:prstGeom prst="roundRect">
            <a:avLst>
              <a:gd name="adj" fmla="val 3348"/>
            </a:avLst>
          </a:prstGeom>
          <a:solidFill>
            <a:srgbClr val="221D4C"/>
          </a:solidFill>
          <a:ln/>
        </p:spPr>
      </p:sp>
      <p:sp>
        <p:nvSpPr>
          <p:cNvPr id="12" name="Text 10"/>
          <p:cNvSpPr/>
          <p:nvPr/>
        </p:nvSpPr>
        <p:spPr>
          <a:xfrm>
            <a:off x="2570559" y="5364599"/>
            <a:ext cx="32075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Широкий вибір застави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2570559" y="5845016"/>
            <a:ext cx="441138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Ломбарди приймають в заставу ювелірні вироби, техніку, антикваріат та інші цінні речі.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7426285" y="5142428"/>
            <a:ext cx="4855726" cy="1990963"/>
          </a:xfrm>
          <a:prstGeom prst="roundRect">
            <a:avLst>
              <a:gd name="adj" fmla="val 3348"/>
            </a:avLst>
          </a:prstGeom>
          <a:solidFill>
            <a:srgbClr val="221D4C"/>
          </a:solidFill>
          <a:ln/>
        </p:spPr>
      </p:sp>
      <p:sp>
        <p:nvSpPr>
          <p:cNvPr id="15" name="Text 13"/>
          <p:cNvSpPr/>
          <p:nvPr/>
        </p:nvSpPr>
        <p:spPr>
          <a:xfrm>
            <a:off x="7648456" y="536459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Доступність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7648456" y="5845016"/>
            <a:ext cx="441138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Ломбарди зручно розташовані у багатьох населених пунктах і працюють у зручний час.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791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0420" y="0"/>
            <a:ext cx="3657600" cy="823079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28556" y="607576"/>
            <a:ext cx="9315688" cy="13811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37"/>
              </a:lnSpc>
              <a:buNone/>
            </a:pPr>
            <a:r>
              <a:rPr lang="en-US" sz="435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Страхові компанії: захист від ризиків</a:t>
            </a:r>
            <a:endParaRPr lang="en-US" sz="43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56" y="2320052"/>
            <a:ext cx="1104781" cy="176772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264688" y="2540913"/>
            <a:ext cx="2762131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Аналіз ризиків</a:t>
            </a:r>
            <a:endParaRPr lang="en-US" sz="2175" dirty="0"/>
          </a:p>
        </p:txBody>
      </p:sp>
      <p:sp>
        <p:nvSpPr>
          <p:cNvPr id="8" name="Text 4"/>
          <p:cNvSpPr/>
          <p:nvPr/>
        </p:nvSpPr>
        <p:spPr>
          <a:xfrm>
            <a:off x="2264688" y="3018711"/>
            <a:ext cx="7879556" cy="3534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Страхові компанії оцінюють та класифікують потенційні ризики для клієнтів.</a:t>
            </a:r>
            <a:endParaRPr lang="en-US" sz="174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556" y="4087773"/>
            <a:ext cx="1104781" cy="176772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264688" y="4308634"/>
            <a:ext cx="4065865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Розробка страхових продуктів</a:t>
            </a:r>
            <a:endParaRPr lang="en-US" sz="2175" dirty="0"/>
          </a:p>
        </p:txBody>
      </p:sp>
      <p:sp>
        <p:nvSpPr>
          <p:cNvPr id="11" name="Text 6"/>
          <p:cNvSpPr/>
          <p:nvPr/>
        </p:nvSpPr>
        <p:spPr>
          <a:xfrm>
            <a:off x="2264688" y="4786432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На основі аналізу ризиків, страховики формують відповідні страхові програми.</a:t>
            </a:r>
            <a:endParaRPr lang="en-US" sz="174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556" y="5855494"/>
            <a:ext cx="1104781" cy="1767721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264688" y="6076355"/>
            <a:ext cx="2989421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Забезпечення захисту</a:t>
            </a:r>
            <a:endParaRPr lang="en-US" sz="2175" dirty="0"/>
          </a:p>
        </p:txBody>
      </p:sp>
      <p:sp>
        <p:nvSpPr>
          <p:cNvPr id="14" name="Text 8"/>
          <p:cNvSpPr/>
          <p:nvPr/>
        </p:nvSpPr>
        <p:spPr>
          <a:xfrm>
            <a:off x="2264688" y="6554153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Клієнти отримують страховий захист від несприятливих подій за певну плату.</a:t>
            </a:r>
            <a:endParaRPr lang="en-US" sz="174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858447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Недержавні пенсійні фонди: накопичення на пенсію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389" y="3691533"/>
            <a:ext cx="555427" cy="55542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348389" y="446913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Накопичення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348389" y="4949547"/>
            <a:ext cx="30889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Фонди акумулюють пенсійні внески громадян для їх подальшого інвестування.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602" y="3691533"/>
            <a:ext cx="555427" cy="55542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770602" y="4469130"/>
            <a:ext cx="308895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Професійне управління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770602" y="5296733"/>
            <a:ext cx="30889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Пенсійними активами фондів займаються досвідчені фінансові управляючі.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2816" y="3691533"/>
            <a:ext cx="555427" cy="55542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192816" y="446913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Додаткова пенсія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192816" y="4949547"/>
            <a:ext cx="308907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Кошти, накопичені в недержавному фонді, виплачуються учасникам після виходу на пенсію.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598075" y="878205"/>
            <a:ext cx="9091732" cy="12708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004"/>
              </a:lnSpc>
              <a:buNone/>
            </a:pPr>
            <a:r>
              <a:rPr lang="en-US" sz="4003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Перспективи розвитку небанківського фінансового сектору</a:t>
            </a:r>
            <a:endParaRPr lang="en-US" sz="4003" dirty="0"/>
          </a:p>
        </p:txBody>
      </p:sp>
      <p:sp>
        <p:nvSpPr>
          <p:cNvPr id="6" name="Shape 3"/>
          <p:cNvSpPr/>
          <p:nvPr/>
        </p:nvSpPr>
        <p:spPr>
          <a:xfrm>
            <a:off x="4890492" y="2454116"/>
            <a:ext cx="25360" cy="4897279"/>
          </a:xfrm>
          <a:prstGeom prst="rect">
            <a:avLst/>
          </a:prstGeom>
          <a:solidFill>
            <a:srgbClr val="FA2F5C"/>
          </a:solidFill>
          <a:ln/>
        </p:spPr>
      </p:sp>
      <p:sp>
        <p:nvSpPr>
          <p:cNvPr id="7" name="Shape 4"/>
          <p:cNvSpPr/>
          <p:nvPr/>
        </p:nvSpPr>
        <p:spPr>
          <a:xfrm>
            <a:off x="5131891" y="2828985"/>
            <a:ext cx="711756" cy="25360"/>
          </a:xfrm>
          <a:prstGeom prst="rect">
            <a:avLst/>
          </a:prstGeom>
          <a:solidFill>
            <a:srgbClr val="FA2F5C"/>
          </a:solidFill>
          <a:ln/>
        </p:spPr>
      </p:sp>
      <p:sp>
        <p:nvSpPr>
          <p:cNvPr id="8" name="Shape 5"/>
          <p:cNvSpPr/>
          <p:nvPr/>
        </p:nvSpPr>
        <p:spPr>
          <a:xfrm>
            <a:off x="4674334" y="2612946"/>
            <a:ext cx="457557" cy="457557"/>
          </a:xfrm>
          <a:prstGeom prst="roundRect">
            <a:avLst>
              <a:gd name="adj" fmla="val 13334"/>
            </a:avLst>
          </a:prstGeom>
          <a:solidFill>
            <a:srgbClr val="221D4C"/>
          </a:solidFill>
          <a:ln/>
        </p:spPr>
      </p:sp>
      <p:sp>
        <p:nvSpPr>
          <p:cNvPr id="9" name="Text 6"/>
          <p:cNvSpPr/>
          <p:nvPr/>
        </p:nvSpPr>
        <p:spPr>
          <a:xfrm>
            <a:off x="4854476" y="2651046"/>
            <a:ext cx="97274" cy="3812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02"/>
              </a:lnSpc>
              <a:buNone/>
            </a:pPr>
            <a:r>
              <a:rPr lang="en-US" sz="2402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1</a:t>
            </a:r>
            <a:endParaRPr lang="en-US" sz="2402" dirty="0"/>
          </a:p>
        </p:txBody>
      </p:sp>
      <p:sp>
        <p:nvSpPr>
          <p:cNvPr id="10" name="Text 7"/>
          <p:cNvSpPr/>
          <p:nvPr/>
        </p:nvSpPr>
        <p:spPr>
          <a:xfrm>
            <a:off x="6021586" y="2657475"/>
            <a:ext cx="2542103" cy="3176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02"/>
              </a:lnSpc>
              <a:buNone/>
            </a:pPr>
            <a:r>
              <a:rPr lang="en-US" sz="2002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Зростання ролі</a:t>
            </a:r>
            <a:endParaRPr lang="en-US" sz="2002" dirty="0"/>
          </a:p>
        </p:txBody>
      </p:sp>
      <p:sp>
        <p:nvSpPr>
          <p:cNvPr id="11" name="Text 8"/>
          <p:cNvSpPr/>
          <p:nvPr/>
        </p:nvSpPr>
        <p:spPr>
          <a:xfrm>
            <a:off x="6021586" y="3097054"/>
            <a:ext cx="7668220" cy="6505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62"/>
              </a:lnSpc>
              <a:buNone/>
            </a:pPr>
            <a:r>
              <a:rPr lang="en-US" sz="1601" dirty="0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Небанківські установи відіграватимуть дедалі більшу роль в забезпеченні доступу до фінансових послуг.</a:t>
            </a:r>
            <a:endParaRPr lang="en-US" sz="1601" dirty="0"/>
          </a:p>
        </p:txBody>
      </p:sp>
      <p:sp>
        <p:nvSpPr>
          <p:cNvPr id="12" name="Shape 9"/>
          <p:cNvSpPr/>
          <p:nvPr/>
        </p:nvSpPr>
        <p:spPr>
          <a:xfrm>
            <a:off x="5131891" y="4529197"/>
            <a:ext cx="711756" cy="25360"/>
          </a:xfrm>
          <a:prstGeom prst="rect">
            <a:avLst/>
          </a:prstGeom>
          <a:solidFill>
            <a:srgbClr val="FA2F5C"/>
          </a:solidFill>
          <a:ln/>
        </p:spPr>
      </p:sp>
      <p:sp>
        <p:nvSpPr>
          <p:cNvPr id="13" name="Shape 10"/>
          <p:cNvSpPr/>
          <p:nvPr/>
        </p:nvSpPr>
        <p:spPr>
          <a:xfrm>
            <a:off x="4674334" y="4313158"/>
            <a:ext cx="457557" cy="457557"/>
          </a:xfrm>
          <a:prstGeom prst="roundRect">
            <a:avLst>
              <a:gd name="adj" fmla="val 13334"/>
            </a:avLst>
          </a:prstGeom>
          <a:solidFill>
            <a:srgbClr val="221D4C"/>
          </a:solidFill>
          <a:ln/>
        </p:spPr>
      </p:sp>
      <p:sp>
        <p:nvSpPr>
          <p:cNvPr id="14" name="Text 11"/>
          <p:cNvSpPr/>
          <p:nvPr/>
        </p:nvSpPr>
        <p:spPr>
          <a:xfrm>
            <a:off x="4825425" y="4351258"/>
            <a:ext cx="155258" cy="3812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02"/>
              </a:lnSpc>
              <a:buNone/>
            </a:pPr>
            <a:r>
              <a:rPr lang="en-US" sz="2402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2</a:t>
            </a:r>
            <a:endParaRPr lang="en-US" sz="2402" dirty="0"/>
          </a:p>
        </p:txBody>
      </p:sp>
      <p:sp>
        <p:nvSpPr>
          <p:cNvPr id="15" name="Text 12"/>
          <p:cNvSpPr/>
          <p:nvPr/>
        </p:nvSpPr>
        <p:spPr>
          <a:xfrm>
            <a:off x="6021586" y="4357688"/>
            <a:ext cx="2542103" cy="3176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02"/>
              </a:lnSpc>
              <a:buNone/>
            </a:pPr>
            <a:r>
              <a:rPr lang="en-US" sz="2002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Інновації</a:t>
            </a:r>
            <a:endParaRPr lang="en-US" sz="2002" dirty="0"/>
          </a:p>
        </p:txBody>
      </p:sp>
      <p:sp>
        <p:nvSpPr>
          <p:cNvPr id="16" name="Text 13"/>
          <p:cNvSpPr/>
          <p:nvPr/>
        </p:nvSpPr>
        <p:spPr>
          <a:xfrm>
            <a:off x="6021586" y="4797266"/>
            <a:ext cx="7668220" cy="6505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62"/>
              </a:lnSpc>
              <a:buNone/>
            </a:pPr>
            <a:r>
              <a:rPr lang="en-US" sz="1601" dirty="0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Впровадження сучасних технологій та нових фінансових інструментів сприятимуть розвитку сектору.</a:t>
            </a:r>
            <a:endParaRPr lang="en-US" sz="1601" dirty="0"/>
          </a:p>
        </p:txBody>
      </p:sp>
      <p:sp>
        <p:nvSpPr>
          <p:cNvPr id="17" name="Shape 14"/>
          <p:cNvSpPr/>
          <p:nvPr/>
        </p:nvSpPr>
        <p:spPr>
          <a:xfrm>
            <a:off x="5131891" y="6229410"/>
            <a:ext cx="711756" cy="25360"/>
          </a:xfrm>
          <a:prstGeom prst="rect">
            <a:avLst/>
          </a:prstGeom>
          <a:solidFill>
            <a:srgbClr val="FA2F5C"/>
          </a:solidFill>
          <a:ln/>
        </p:spPr>
      </p:sp>
      <p:sp>
        <p:nvSpPr>
          <p:cNvPr id="18" name="Shape 15"/>
          <p:cNvSpPr/>
          <p:nvPr/>
        </p:nvSpPr>
        <p:spPr>
          <a:xfrm>
            <a:off x="4674334" y="6013371"/>
            <a:ext cx="457557" cy="457557"/>
          </a:xfrm>
          <a:prstGeom prst="roundRect">
            <a:avLst>
              <a:gd name="adj" fmla="val 13334"/>
            </a:avLst>
          </a:prstGeom>
          <a:solidFill>
            <a:srgbClr val="221D4C"/>
          </a:solidFill>
          <a:ln/>
        </p:spPr>
      </p:sp>
      <p:sp>
        <p:nvSpPr>
          <p:cNvPr id="19" name="Text 16"/>
          <p:cNvSpPr/>
          <p:nvPr/>
        </p:nvSpPr>
        <p:spPr>
          <a:xfrm>
            <a:off x="4823877" y="6051471"/>
            <a:ext cx="158353" cy="3812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02"/>
              </a:lnSpc>
              <a:buNone/>
            </a:pPr>
            <a:r>
              <a:rPr lang="en-US" sz="2402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3</a:t>
            </a:r>
            <a:endParaRPr lang="en-US" sz="2402" dirty="0"/>
          </a:p>
        </p:txBody>
      </p:sp>
      <p:sp>
        <p:nvSpPr>
          <p:cNvPr id="20" name="Text 17"/>
          <p:cNvSpPr/>
          <p:nvPr/>
        </p:nvSpPr>
        <p:spPr>
          <a:xfrm>
            <a:off x="6021586" y="6057900"/>
            <a:ext cx="2542103" cy="3176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02"/>
              </a:lnSpc>
              <a:buNone/>
            </a:pPr>
            <a:r>
              <a:rPr lang="en-US" sz="2002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Регулювання</a:t>
            </a:r>
            <a:endParaRPr lang="en-US" sz="2002" dirty="0"/>
          </a:p>
        </p:txBody>
      </p:sp>
      <p:sp>
        <p:nvSpPr>
          <p:cNvPr id="21" name="Text 18"/>
          <p:cNvSpPr/>
          <p:nvPr/>
        </p:nvSpPr>
        <p:spPr>
          <a:xfrm>
            <a:off x="6021586" y="6497479"/>
            <a:ext cx="7668220" cy="6505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62"/>
              </a:lnSpc>
              <a:buNone/>
            </a:pPr>
            <a:r>
              <a:rPr lang="en-US" sz="1601" dirty="0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Посилення нагляду та регулювання небанківського сектору підвищить його стабільність та надійність.</a:t>
            </a:r>
            <a:endParaRPr lang="en-US" sz="160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398</Words>
  <Application>Microsoft Office PowerPoint</Application>
  <PresentationFormat>Довільний</PresentationFormat>
  <Paragraphs>67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9" baseType="lpstr"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4</cp:revision>
  <dcterms:created xsi:type="dcterms:W3CDTF">2024-05-08T14:20:16Z</dcterms:created>
  <dcterms:modified xsi:type="dcterms:W3CDTF">2024-05-14T08:12:59Z</dcterms:modified>
</cp:coreProperties>
</file>