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E15F75C-9551-4B85-A471-0C02E295590F}" type="datetimeFigureOut">
              <a:rPr lang="uk-UA" smtClean="0"/>
              <a:t>06.11.2022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9FC6FC5-F516-4D34-BC22-52474BAD79A1}" type="slidenum">
              <a:rPr lang="uk-UA" smtClean="0"/>
              <a:t>‹№›</a:t>
            </a:fld>
            <a:endParaRPr lang="uk-UA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18231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F75C-9551-4B85-A471-0C02E295590F}" type="datetimeFigureOut">
              <a:rPr lang="uk-UA" smtClean="0"/>
              <a:t>06.11.2022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6FC5-F516-4D34-BC22-52474BAD79A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8975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F75C-9551-4B85-A471-0C02E295590F}" type="datetimeFigureOut">
              <a:rPr lang="uk-UA" smtClean="0"/>
              <a:t>06.11.2022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6FC5-F516-4D34-BC22-52474BAD79A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5460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F75C-9551-4B85-A471-0C02E295590F}" type="datetimeFigureOut">
              <a:rPr lang="uk-UA" smtClean="0"/>
              <a:t>06.11.2022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6FC5-F516-4D34-BC22-52474BAD79A1}" type="slidenum">
              <a:rPr lang="uk-UA" smtClean="0"/>
              <a:t>‹№›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7677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F75C-9551-4B85-A471-0C02E295590F}" type="datetimeFigureOut">
              <a:rPr lang="uk-UA" smtClean="0"/>
              <a:t>06.11.2022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6FC5-F516-4D34-BC22-52474BAD79A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8960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F75C-9551-4B85-A471-0C02E295590F}" type="datetimeFigureOut">
              <a:rPr lang="uk-UA" smtClean="0"/>
              <a:t>06.11.2022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6FC5-F516-4D34-BC22-52474BAD79A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7909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F75C-9551-4B85-A471-0C02E295590F}" type="datetimeFigureOut">
              <a:rPr lang="uk-UA" smtClean="0"/>
              <a:t>06.11.2022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6FC5-F516-4D34-BC22-52474BAD79A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8632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F75C-9551-4B85-A471-0C02E295590F}" type="datetimeFigureOut">
              <a:rPr lang="uk-UA" smtClean="0"/>
              <a:t>06.11.2022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6FC5-F516-4D34-BC22-52474BAD79A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511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F75C-9551-4B85-A471-0C02E295590F}" type="datetimeFigureOut">
              <a:rPr lang="uk-UA" smtClean="0"/>
              <a:t>06.11.2022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6FC5-F516-4D34-BC22-52474BAD79A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6493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F75C-9551-4B85-A471-0C02E295590F}" type="datetimeFigureOut">
              <a:rPr lang="uk-UA" smtClean="0"/>
              <a:t>06.11.2022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6FC5-F516-4D34-BC22-52474BAD79A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8736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F75C-9551-4B85-A471-0C02E295590F}" type="datetimeFigureOut">
              <a:rPr lang="uk-UA" smtClean="0"/>
              <a:t>06.11.2022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6FC5-F516-4D34-BC22-52474BAD79A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4672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F75C-9551-4B85-A471-0C02E295590F}" type="datetimeFigureOut">
              <a:rPr lang="uk-UA" smtClean="0"/>
              <a:t>06.11.2022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6FC5-F516-4D34-BC22-52474BAD79A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9978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F75C-9551-4B85-A471-0C02E295590F}" type="datetimeFigureOut">
              <a:rPr lang="uk-UA" smtClean="0"/>
              <a:t>06.11.2022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6FC5-F516-4D34-BC22-52474BAD79A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544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F75C-9551-4B85-A471-0C02E295590F}" type="datetimeFigureOut">
              <a:rPr lang="uk-UA" smtClean="0"/>
              <a:t>06.11.2022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6FC5-F516-4D34-BC22-52474BAD79A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262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F75C-9551-4B85-A471-0C02E295590F}" type="datetimeFigureOut">
              <a:rPr lang="uk-UA" smtClean="0"/>
              <a:t>06.11.2022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6FC5-F516-4D34-BC22-52474BAD79A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83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F75C-9551-4B85-A471-0C02E295590F}" type="datetimeFigureOut">
              <a:rPr lang="uk-UA" smtClean="0"/>
              <a:t>06.11.2022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6FC5-F516-4D34-BC22-52474BAD79A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4764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F75C-9551-4B85-A471-0C02E295590F}" type="datetimeFigureOut">
              <a:rPr lang="uk-UA" smtClean="0"/>
              <a:t>06.11.2022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6FC5-F516-4D34-BC22-52474BAD79A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5302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E15F75C-9551-4B85-A471-0C02E295590F}" type="datetimeFigureOut">
              <a:rPr lang="uk-UA" smtClean="0"/>
              <a:t>06.11.2022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9FC6FC5-F516-4D34-BC22-52474BAD79A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999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vo.uu.edu.ua/mod/glossary/showentry.php?eid=26928&amp;displayformat=dictionar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zakon.rada.gov.ua/laws/show/889-19%23n8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zakon.rada.gov.ua/laws/show/889-19%23n92" TargetMode="External"/><Relationship Id="rId4" Type="http://schemas.openxmlformats.org/officeDocument/2006/relationships/hyperlink" Target="http://zakon.rada.gov.ua/laws/show/889-19%23n8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9F82A3-A5DD-40F5-9E48-FD497495B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903469" y="662334"/>
            <a:ext cx="9755187" cy="3235374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ЛЕКЦІЯ 11. </a:t>
            </a:r>
            <a:br>
              <a:rPr lang="ru-RU" sz="4400" b="1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ПРОХОДЖЕННЯ ПУБЛІЧНОЇ СЛУЖБИ В УКРАЇНІ. </a:t>
            </a:r>
            <a:br>
              <a:rPr lang="ru-RU" sz="4400" b="1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ВІДПОВІДАЛЬНІСТЬ ДЕРЖАВНИХ СЛУЖБОВЦІВ</a:t>
            </a:r>
            <a:endParaRPr lang="uk-UA" sz="4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3261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C4D08-BFBC-4D28-B7DA-0179CB3BF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10396882" cy="1151965"/>
          </a:xfrm>
        </p:spPr>
        <p:txBody>
          <a:bodyPr/>
          <a:lstStyle/>
          <a:p>
            <a:pPr algn="ctr"/>
            <a:r>
              <a:rPr lang="uk-UA" dirty="0"/>
              <a:t>План лекційного заняття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A3EFF11-FD30-4DBA-91B0-0E3EB5330A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96907" y="1151965"/>
            <a:ext cx="8974667" cy="4222620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1.Проходження державної служби.</a:t>
            </a:r>
            <a:endParaRPr lang="uk-UA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        1.1.Вступ на державну службу;</a:t>
            </a:r>
            <a:endParaRPr lang="uk-UA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        1.2.Службова кар’єра;</a:t>
            </a:r>
            <a:endParaRPr lang="uk-UA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        1.3.Припинення державної служби;</a:t>
            </a:r>
            <a:endParaRPr lang="uk-UA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2.Підстави відповідальності державних службовців.</a:t>
            </a:r>
            <a:endParaRPr lang="uk-UA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        2.1.Порядок притягнення  до дисциплінарної відповідальності;</a:t>
            </a:r>
            <a:endParaRPr lang="uk-UA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         2.2. </a:t>
            </a:r>
            <a:r>
              <a:rPr lang="ru-RU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Система </a:t>
            </a:r>
            <a:r>
              <a:rPr lang="ru-RU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дисциплінарних</a:t>
            </a:r>
            <a:r>
              <a:rPr lang="ru-RU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стягнень</a:t>
            </a:r>
            <a:r>
              <a:rPr lang="ru-RU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принципи</a:t>
            </a:r>
            <a:r>
              <a:rPr lang="ru-RU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застосування</a:t>
            </a:r>
            <a:r>
              <a:rPr lang="uk-UA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;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81559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DDC3D-C1ED-495C-B351-54999CF14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418" y="98938"/>
            <a:ext cx="9703264" cy="67999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1.Проходження державної служби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9A42774-F102-4831-9257-777F08645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5778" y="778932"/>
            <a:ext cx="4856158" cy="440457"/>
          </a:xfrm>
        </p:spPr>
        <p:txBody>
          <a:bodyPr/>
          <a:lstStyle/>
          <a:p>
            <a:r>
              <a:rPr lang="uk-UA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1.1.Вступ на державну службу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68895574-1D9E-413E-AC63-00FD6281AC8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99321" y="1761067"/>
            <a:ext cx="5512229" cy="2972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8C5656F-6D91-430C-901A-6E6D2000F7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93969" y="1648177"/>
            <a:ext cx="5512229" cy="2980267"/>
          </a:xfrm>
        </p:spPr>
        <p:txBody>
          <a:bodyPr/>
          <a:lstStyle/>
          <a:p>
            <a:pPr marL="0" indent="0" algn="just">
              <a:buNone/>
            </a:pPr>
            <a:endParaRPr lang="uk-UA" sz="1800" dirty="0"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uk-UA" sz="1800" dirty="0">
                <a:effectLst/>
                <a:ea typeface="Calibri" panose="020F0502020204030204" pitchFamily="34" charset="0"/>
              </a:rPr>
              <a:t>Під проходженням державної служби розуміється сукупність юридичних фактів, пов’язаних із виникненням, зміною та припиненням державно-службових відносин, а саме зі вступом на державну службу, службовою кар’єрою (просуванням по службі) та припиненням державної служби. 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6471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8138045-AC7E-4687-9439-06263C3574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8355" y="891823"/>
            <a:ext cx="6062133" cy="4143022"/>
          </a:xfrm>
        </p:spPr>
        <p:txBody>
          <a:bodyPr>
            <a:normAutofit fontScale="85000" lnSpcReduction="10000"/>
          </a:bodyPr>
          <a:lstStyle/>
          <a:p>
            <a:pPr algn="just">
              <a:spcAft>
                <a:spcPts val="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Основні положення щодо вступу на державну службу визначено в розділі IV Закону України «Про державну службу».</a:t>
            </a:r>
            <a:endParaRPr lang="uk-UA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8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Право на державну службу</a:t>
            </a:r>
            <a:r>
              <a:rPr lang="uk-UA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є невід’ємним правом громадянина України. Стаття 38 Конституції України встановила, що «громадяни України користуються рівним правом доступу до державної служби, а також до служби в органах місцевого самоврядування». Назване конституційне право знайшло своє подальше відображення й деталізацію в ст. 19 Закону «Про державну службу», згідно з якою «право на державну службу мають повнолітні громадяни України, які вільно володіють державною мовою та яким присвоєно ступінь вищої освіти не нижче магістра для посад категорій «А» і «Б» та бакалавра, молодшого бакалавра - для посад категорії «В».</a:t>
            </a:r>
            <a:endParaRPr lang="uk-UA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39A06997-174B-4429-B2F3-F28E9912EE0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649157" y="1219199"/>
            <a:ext cx="4612914" cy="299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9798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EFCA8-5F11-4D50-883B-AD3609CC1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043" y="189089"/>
            <a:ext cx="9615127" cy="1151965"/>
          </a:xfrm>
        </p:spPr>
        <p:txBody>
          <a:bodyPr>
            <a:normAutofit/>
          </a:bodyPr>
          <a:lstStyle/>
          <a:p>
            <a:pPr algn="ctr"/>
            <a:r>
              <a:rPr lang="uk-UA" sz="20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Загальні вимоги до особи, яка претендує на зайняття посади державної служби, стосуються її відповідності певним критеріям залежно від категорії посади, а саме:</a:t>
            </a:r>
            <a:endParaRPr lang="uk-UA" sz="2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2980E32-75D6-4A32-944B-8035F3B329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9644" y="1341054"/>
            <a:ext cx="11142134" cy="4033531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   для посад категорії «А» - загальний стаж роботи не менше семи років; досвід роботи на посадах державної служби категорій «А» чи «Б» або на посадах не нижче керівників структурних підрозділів в органах місцевого самоврядування, або досвід роботи на керівних посадах у відповідній сфері не менш як три роки; вільне володіння державною мовою, володіння іноземною мовою, яка є однією з офіційних мов Ради Європи;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   для посад категорії «Б» у державному органі, юрисдикція якого поширюється на всю територію України, та його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апараті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досвід роботи на посадах державної служби категорій «Б» чи «В» або досвід служби в органах місцевого самоврядування, або досвід роботи на керівних посадах підприємств, установ та організацій незалежно від форми власності не менше двох років, вільне володіння державною мовою;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258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5E1CFDB-8058-49DF-850C-27B6B74043F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632178"/>
            <a:ext cx="10394707" cy="4742407"/>
          </a:xfrm>
        </p:spPr>
        <p:txBody>
          <a:bodyPr>
            <a:normAutofit/>
          </a:bodyPr>
          <a:lstStyle/>
          <a:p>
            <a:pPr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Законом визначені </a:t>
            </a:r>
            <a:r>
              <a:rPr lang="uk-UA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особи, які не мають права вступати на державну службу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Зокрема це особа, яка: досягла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шістдесятип’ятирічного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віку; в установленому законом порядку визнана недієздатною або дієздатність якої обмежена; має судимість за вчинення умисного злочину, якщо така судимість не погашена або не знята в установленому законом порядку; відповідно до рішення суду позбавлена права займатися діяльністю, пов’язаною з виконанням функцій держави, або займати відповідні посади; піддавалася адміністративному стягненню за корупційне або пов’язане з корупцією правопорушення - упродовж трьох років з дня набрання відповідним рішенням суду законної сили; має громадянство іншої держави; не пройшла спеціальну перевірку або не надала згоду на її проведення; підпадає під заборону, встановлену Законом України «Про очищення влади».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911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7A88865-0D98-4E0B-AC9F-2C6957CFE8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6756" y="801512"/>
            <a:ext cx="5627758" cy="4573074"/>
          </a:xfrm>
        </p:spPr>
        <p:txBody>
          <a:bodyPr>
            <a:normAutofit fontScale="77500" lnSpcReduction="20000"/>
          </a:bodyPr>
          <a:lstStyle/>
          <a:p>
            <a:pPr algn="just">
              <a:spcAft>
                <a:spcPts val="0"/>
              </a:spcAft>
            </a:pPr>
            <a:r>
              <a:rPr lang="uk-UA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Вступ на державну службу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здійснюється </a:t>
            </a:r>
            <a:r>
              <a:rPr lang="uk-UA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через призначення громадянина України на посаду державної служби за результатами конкурсу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Прийняття на посади державної служби без проведення конкурсу забороняється, крім окремих випадків.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Особа, яка вступає на посаду державної служби вперше, набуває статусу державного службовця з дня публічного складення нею Присяги державного службовця, а особа, яка призначається на посаду державної служби повторно, </a:t>
            </a:r>
            <a:r>
              <a:rPr lang="uk-UA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з дня призначення на посаду.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метою добору осіб, здатних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професійно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виконувати посадові обов’язки, проводиться конкурс на зайняття вакантної посади державної служби відповідно до </a:t>
            </a:r>
            <a:r>
              <a:rPr lang="uk-UA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Порядку проведення конкурсу на зайняття посад державної служби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що затверджується Кабінетом Міністрів України.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9C0E31E5-D0F5-465D-BA6E-C23CCC2885B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417488" y="1138238"/>
            <a:ext cx="4960993" cy="3309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407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AF35D4B-9560-49F4-B6D6-EB92700BCD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643468"/>
            <a:ext cx="10394707" cy="4731118"/>
          </a:xfrm>
        </p:spPr>
        <p:txBody>
          <a:bodyPr>
            <a:normAutofit/>
          </a:bodyPr>
          <a:lstStyle/>
          <a:p>
            <a:pPr algn="just"/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Службова кар’єра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є одним із найважливіших етапів державної служби. Загалом </a:t>
            </a:r>
            <a:r>
              <a:rPr lang="uk-UA" sz="1800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Глосарій Адміністративне право: Державна служб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державна служба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в Україні є кар’єрною з елементами посадової служби. Тобто у процесі кар’єрної служби державний службовець, просуваючись службовими щаблями, займаючи відповідні посади, робить собі службову кар’єру упродовж всієї своєї службово-професійної діяльності. Посадова </a:t>
            </a:r>
            <a:r>
              <a:rPr lang="uk-UA" sz="1800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Глосарій Адміністративне право: Державна служб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державна служба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передусім поєднується з певною посадою в державному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апараті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щодо виконання певної, як правило, обмеженої в часі, службової діяльності. Вона здебільшого здійснюється через укладання тимчасових контрактів. Після внесення останніх змін до Закону «Про державну службу» це частково характеризує і вітчизняну державну службу.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29270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зображення 5">
            <a:extLst>
              <a:ext uri="{FF2B5EF4-FFF2-40B4-BE49-F238E27FC236}">
                <a16:creationId xmlns:a16="http://schemas.microsoft.com/office/drawing/2014/main" id="{4A45D1FB-5F78-4CA8-9DE8-2D4F461ECDE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6327" r="26327"/>
          <a:stretch>
            <a:fillRect/>
          </a:stretch>
        </p:blipFill>
        <p:spPr>
          <a:xfrm>
            <a:off x="7527925" y="327555"/>
            <a:ext cx="3597275" cy="5072062"/>
          </a:xfrm>
          <a:prstGeom prst="rect">
            <a:avLst/>
          </a:prstGeo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04951CF-345D-4343-B0A4-5CC51F2183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044" y="767644"/>
            <a:ext cx="6536267" cy="4402667"/>
          </a:xfrm>
        </p:spPr>
        <p:txBody>
          <a:bodyPr>
            <a:normAutofit fontScale="92500" lnSpcReduction="20000"/>
          </a:bodyPr>
          <a:lstStyle/>
          <a:p>
            <a:pPr algn="just">
              <a:spcAft>
                <a:spcPts val="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Установлюється </a:t>
            </a:r>
            <a:r>
              <a:rPr lang="uk-UA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дев’ять рангів державних службовців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Порядок присвоєння рангів та співвідношення між рангами державних службовців і рангами посадових осіб місцевого самоврядування, військовими званнями, дипломатичними рангами та іншими спеціальними званнями визначаються Кабінетом Міністрів України. Присвоюються такі </a:t>
            </a:r>
            <a:r>
              <a:rPr lang="uk-UA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ранги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1)державним службовцям, які займають посади державної служби </a:t>
            </a:r>
            <a:r>
              <a:rPr lang="uk-UA" sz="180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категорії «А»,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- 1, 2, 3 ранг;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 державним  службовцям,  які  займають    посади  державної  служб</a:t>
            </a:r>
            <a:r>
              <a:rPr lang="uk-UA" sz="180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и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uk-UA" sz="180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категорії «Б»,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- 3, 4, 5, 6 ранг;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 державним службовцям, які займають посади державної  служби  </a:t>
            </a:r>
            <a:r>
              <a:rPr lang="uk-UA" sz="180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категорії «В»,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- 6, 7, 8, 9 ранг.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676459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новна подія">
  <a:themeElements>
    <a:clrScheme name="Основна подія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Основна подія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сновна поді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Основна подія</Template>
  <TotalTime>59</TotalTime>
  <Words>905</Words>
  <Application>Microsoft Office PowerPoint</Application>
  <PresentationFormat>Широкий екран</PresentationFormat>
  <Paragraphs>27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</vt:lpstr>
      <vt:lpstr>Impact</vt:lpstr>
      <vt:lpstr>Times New Roman</vt:lpstr>
      <vt:lpstr>Основна подія</vt:lpstr>
      <vt:lpstr>ЛЕКЦІЯ 11.  ПРОХОДЖЕННЯ ПУБЛІЧНОЇ СЛУЖБИ В УКРАЇНІ.  ВІДПОВІДАЛЬНІСТЬ ДЕРЖАВНИХ СЛУЖБОВЦІВ</vt:lpstr>
      <vt:lpstr>План лекційного заняття</vt:lpstr>
      <vt:lpstr>1.Проходження державної служби</vt:lpstr>
      <vt:lpstr>Презентація PowerPoint</vt:lpstr>
      <vt:lpstr>Загальні вимоги до особи, яка претендує на зайняття посади державної служби, стосуються її відповідності певним критеріям залежно від категорії посади, а саме: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11.  ПРОХОДЖЕННЯ ПУБЛІЧНОЇ СЛУЖБИ В УКРАЇНІ.  ВІДПОВІДАЛЬНІСТЬ ДЕРЖАВНИХ СЛУЖБОВЦІВ</dc:title>
  <dc:creator>Пользователь Windows</dc:creator>
  <cp:lastModifiedBy>Пользователь Windows</cp:lastModifiedBy>
  <cp:revision>1</cp:revision>
  <dcterms:created xsi:type="dcterms:W3CDTF">2022-11-06T15:02:44Z</dcterms:created>
  <dcterms:modified xsi:type="dcterms:W3CDTF">2022-11-06T16:02:26Z</dcterms:modified>
</cp:coreProperties>
</file>