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57" r:id="rId2"/>
    <p:sldId id="389" r:id="rId3"/>
    <p:sldId id="392" r:id="rId4"/>
    <p:sldId id="393" r:id="rId5"/>
    <p:sldId id="394" r:id="rId6"/>
    <p:sldId id="395" r:id="rId7"/>
    <p:sldId id="396" r:id="rId8"/>
    <p:sldId id="414" r:id="rId9"/>
    <p:sldId id="415" r:id="rId10"/>
    <p:sldId id="416" r:id="rId11"/>
    <p:sldId id="417" r:id="rId12"/>
    <p:sldId id="390" r:id="rId13"/>
    <p:sldId id="406" r:id="rId14"/>
    <p:sldId id="408" r:id="rId15"/>
    <p:sldId id="407" r:id="rId16"/>
    <p:sldId id="409" r:id="rId17"/>
    <p:sldId id="410" r:id="rId18"/>
    <p:sldId id="412" r:id="rId19"/>
    <p:sldId id="391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5" r:id="rId28"/>
    <p:sldId id="356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477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89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71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83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92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29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35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74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76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816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53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58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77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85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" y="0"/>
            <a:ext cx="9154048" cy="68655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2948311"/>
            <a:ext cx="7182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Травна система</a:t>
            </a:r>
          </a:p>
          <a:p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err="1" smtClean="0"/>
              <a:t>к.п.н</a:t>
            </a:r>
            <a:r>
              <a:rPr lang="uk-UA" dirty="0" smtClean="0"/>
              <a:t>., Світлана Євгеніївна </a:t>
            </a:r>
            <a:r>
              <a:rPr lang="uk-UA" dirty="0" err="1" smtClean="0"/>
              <a:t>Бухальська</a:t>
            </a:r>
            <a:endParaRPr lang="uk-UA" dirty="0"/>
          </a:p>
        </p:txBody>
      </p:sp>
      <p:pic>
        <p:nvPicPr>
          <p:cNvPr id="6" name="Picture 2" descr="Біологія - timelear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424256" cy="28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aurok.com.ua/uploads/files/64739/204068/220008_images/thumb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754"/>
            <a:ext cx="5659280" cy="42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956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Порожнинне травлення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відбувається в порожнинах шлунково-кишкового тракту, починаючи з ротової, але його </a:t>
            </a:r>
            <a:r>
              <a:rPr lang="uk-UA" altLang="uk-UA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вираженість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скрізь різна</a:t>
            </a:r>
            <a:r>
              <a:rPr lang="uk-UA" altLang="uk-UA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воно за допомогою ферментів травних секретів на різній відстані від місця їх утворення. Наприклад, це слинні залози, залози </a:t>
            </a:r>
            <a:r>
              <a:rPr lang="uk-UA" altLang="uk-UA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шлунку, 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підшлункова залоза, численні залози слизової оболонки кишечника, що виробляють відповідні соки, в яких крім різних компонентів містяться ферменти - </a:t>
            </a:r>
            <a:r>
              <a:rPr lang="uk-UA" altLang="uk-UA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гідролази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здійснюють гідроліз білків, складних вуглеводів, жирів.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Порожнинне травлення у людини є незначним. За типом порожнинного травлення гідролізуються високомолекулярні речовини. Гідроліз низькомолекулярних </a:t>
            </a:r>
            <a:r>
              <a:rPr lang="uk-UA" altLang="uk-UA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закінчується на </a:t>
            </a:r>
            <a:r>
              <a:rPr lang="uk-UA" altLang="uk-UA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мікроворсинках</a:t>
            </a:r>
            <a:r>
              <a:rPr lang="uk-UA" altLang="uk-UA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тонкого кишечника. Ферменти, фіксовані на мембранах клітин тонкого кишечнику, мають більш триваліший термін "корисної роботи" порівняно з тими ферментами, які містяться у порожнині</a:t>
            </a:r>
            <a:r>
              <a:rPr lang="uk-UA" altLang="uk-UA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гальна характеристика харчування і травлення - презентация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700399" cy="27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8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-1"/>
            <a:ext cx="81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Пристінкове 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altLang="uk-UA" sz="16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мембранне (контактне) травлення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відбувається в тонкій кишці на поверхні </a:t>
            </a:r>
            <a:r>
              <a:rPr lang="uk-UA" altLang="uk-UA" sz="16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мікроворсинок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участю ферментів, фіксованих на клітинній мембрані. Пристінкове травлення проходить на мембрані глікокалікса </a:t>
            </a:r>
            <a:r>
              <a:rPr lang="uk-UA" altLang="uk-UA" sz="16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мікроворсинок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6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ентероцитів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фіксованих ферментів, активні центри яких направлені на субстрат. Під час цього виду травлення дуже швидко проходить гідроліз близько 80% вуглеводів, 60% жирів та пептонів.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Перевагою цього травлення є також його стерильність, так як структура ворсинок та глікокалікса не дає можливості мікроорганізмам пройти в кров та в лімфу. 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Особливо важливе значення мембранне травлення відіграє у розщепленні </a:t>
            </a:r>
            <a:r>
              <a:rPr lang="uk-UA" altLang="uk-UA" sz="16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дицукрів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моноцукрів, дрібних пептидів - до амінокислот.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Особливостями мембранного травлення є: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-висока швидкість (у десятки тисяч разів швидша за порожнинне);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-здатність високомолекулярних </a:t>
            </a:r>
            <a:r>
              <a:rPr lang="uk-UA" altLang="uk-UA" sz="16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іноді всмоктуватися швидше за низькомолекулярні, що залежить від ролі транспортних білків;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-висока залежність від достатності повноцінних білків у раціоні, оскільки побудоване на білках-носіях;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-висока регуляторна здатність (від високої швидкості всмоктування до майже повного припинення його);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-відокремленість від зони діяльності мікрофлори кишечнику.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Перехід від порожнинного травлення до пристінкового здійснюється поступово, через два важливих у функціональному відношенні шарів - шару слизових накладень і шару глікокаліксу. Потім йде власне шар пристінкового (мембранного) травлення, в якому відбувається остаточний гідроліз поживних речовин і подальший їх транспорт через </a:t>
            </a:r>
            <a:r>
              <a:rPr lang="uk-UA" altLang="uk-UA" sz="16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ентероцит</a:t>
            </a:r>
            <a:r>
              <a:rPr lang="uk-UA" altLang="uk-UA" sz="16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кров або </a:t>
            </a:r>
            <a:r>
              <a:rPr lang="uk-UA" altLang="uk-UA" sz="16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лімфу</a:t>
            </a:r>
            <a:endParaRPr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1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aurok.com.ua/uploads/files/64739/204068/220008_images/thumb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54"/>
            <a:ext cx="8178474" cy="68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naurok.com.ua/uploads/files/21504/197526/213547_images/thumb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0" y="116632"/>
            <a:ext cx="4954522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s://naurok.com.ua/uploads/files/21504/197526/213547_images/thumb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66967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naurok.com.ua/uploads/files/21504/197526/213547_images/thumb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9"/>
            <a:ext cx="469794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naurok.com.ua/uploads/files/21504/197526/213547_images/thumb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8600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naurok.com.ua/uploads/files/21504/197526/213547_images/thumb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7" y="3759628"/>
            <a:ext cx="5520085" cy="30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7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naurok.com.ua/uploads/files/21504/197526/213547_images/thumb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452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naurok.com.ua/uploads/files/21504/197526/213547_images/thumb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47" y="548680"/>
            <a:ext cx="5171353" cy="29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naurok.com.ua/uploads/files/21504/197526/213547_images/thumb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30" y="3140968"/>
            <a:ext cx="5262783" cy="29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naurok.com.ua/uploads/files/21504/197526/213547_images/thumb_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95" y="3731775"/>
            <a:ext cx="4035347" cy="27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8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naurok.com.ua/uploads/files/21504/197526/213547_images/thumb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7"/>
            <a:ext cx="62862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naurok.com.ua/uploads/files/21504/197526/213547_images/thumb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68" y="3284984"/>
            <a:ext cx="60296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0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naurok.com.ua/uploads/files/21504/197526/213547_images/thumb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7993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naurok.com.ua/uploads/files/21504/197526/213547_images/thumb_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820230" cy="32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2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naurok.com.ua/uploads/files/21504/197526/213547_images/thumb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8256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4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aurok.com.ua/uploads/files/64739/204068/220008_images/thumb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38"/>
            <a:ext cx="8180093" cy="68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64739/204068/220008_images/thumb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517390" cy="56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aurok.com.ua/uploads/files/64739/204068/220008_images/thumb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" y="-99392"/>
            <a:ext cx="858598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8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naurok.com.ua/uploads/files/64739/204068/220008_images/thumb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5" y="-24137"/>
            <a:ext cx="8259435" cy="68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3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naurok.com.ua/uploads/files/64739/204068/220008_images/thumb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24"/>
            <a:ext cx="8683555" cy="6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7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naurok.com.ua/uploads/files/64739/204068/220008_images/thumb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8202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0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naurok.com.ua/uploads/files/64739/204068/220008_images/thumb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98"/>
            <a:ext cx="8375480" cy="68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4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aurok.com.ua/uploads/files/64739/204068/220008_images/thumb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044"/>
            <a:ext cx="8302614" cy="68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84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naurok.com.ua/uploads/files/64739/204068/220008_images/thumb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330"/>
            <a:ext cx="8286153" cy="68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2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urok.com.ua/uploads/files/64739/204068/220008_images/thumb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2" y="0"/>
            <a:ext cx="8272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86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дякую за увагу для презентації на українській м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9" y="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aurok.com.ua/uploads/files/64739/204068/220008_images/thum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2" y="22422"/>
            <a:ext cx="8334998" cy="67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5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urok.com.ua/uploads/files/64739/204068/220008_images/thumb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1" y="0"/>
            <a:ext cx="817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1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naurok.com.ua/uploads/files/64739/204068/220008_images/thumb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4" y="-1420"/>
            <a:ext cx="8202761" cy="68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9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aurok.com.ua/uploads/files/64739/204068/220008_images/thumb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4" y="28194"/>
            <a:ext cx="8298566" cy="68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aurok.com.ua/uploads/files/64739/204068/220008_images/thumb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" y="11359"/>
            <a:ext cx="8490175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8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основи різних видів травлення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Залежно від походження гідролітичних ферментів травлення поділяють на три типи: власне, </a:t>
            </a:r>
            <a:r>
              <a:rPr lang="uk-UA" altLang="uk-UA" sz="24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симбіонтне</a:t>
            </a: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uk-UA" sz="24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аутолітичне</a:t>
            </a: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4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власне травлення</a:t>
            </a: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здійснюється ферментами, синтезованими залозами;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altLang="uk-UA" sz="240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симбіонтне</a:t>
            </a:r>
            <a:r>
              <a:rPr lang="uk-UA" altLang="uk-UA" sz="24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травлення</a:t>
            </a: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відбувається під впливом ферментів, синтезованих симбіонтами (мікроорганізмами) травного тракту (переварювання клітковини їжі в товстій кишці);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altLang="uk-UA" sz="240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аутолітичне</a:t>
            </a:r>
            <a:r>
              <a:rPr lang="uk-UA" altLang="uk-UA" sz="24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травлення </a:t>
            </a:r>
            <a:r>
              <a:rPr lang="uk-UA" altLang="uk-UA" sz="24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під впливом ферментів, що містяться в складі прийнятої їжі (материнське молоко містить ферменти, необхідні для його травлення).</a:t>
            </a:r>
          </a:p>
        </p:txBody>
      </p:sp>
    </p:spTree>
    <p:extLst>
      <p:ext uri="{BB962C8B-B14F-4D97-AF65-F5344CB8AC3E}">
        <p14:creationId xmlns:p14="http://schemas.microsoft.com/office/powerpoint/2010/main" val="229508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3F3F3F"/>
                </a:solidFill>
                <a:latin typeface="Verdana" panose="020B0604030504040204" pitchFamily="34" charset="0"/>
              </a:rPr>
              <a:t>  </a:t>
            </a:r>
            <a:r>
              <a:rPr lang="uk-UA" altLang="uk-UA" sz="2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локалізації процесу гідролізу харчових речовин розрізняють внутрішньоклітинне і позаклітинне травлення, яке є порожнинним і пристінковим, або мембранним.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uk-UA" altLang="uk-UA" sz="20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Внутрішньоклітинне травлення</a:t>
            </a:r>
            <a:r>
              <a:rPr lang="uk-UA" altLang="uk-UA" sz="2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процес гідролізу речовин усередині клітин клітинними ферментами. У людини внутрішньоклітинне травлення буває в лейкоцитах і клітинах тонкого кишечнику - </a:t>
            </a:r>
            <a:r>
              <a:rPr lang="uk-UA" altLang="uk-UA" sz="20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ентероцитах</a:t>
            </a:r>
            <a:r>
              <a:rPr lang="uk-UA" altLang="uk-UA" sz="2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Наприклад, фагоцити - приклад використання цього способу гідролізу.  Як правило, внутрішньоклітинне травлення здійснюється за допомогою </a:t>
            </a:r>
            <a:r>
              <a:rPr lang="uk-UA" altLang="uk-UA" sz="20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гідролаз</a:t>
            </a:r>
            <a:r>
              <a:rPr lang="uk-UA" altLang="uk-UA" sz="2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розташованих в </a:t>
            </a:r>
            <a:r>
              <a:rPr lang="uk-UA" altLang="uk-UA" sz="20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лізосомах</a:t>
            </a:r>
            <a:r>
              <a:rPr lang="uk-UA" altLang="uk-UA" sz="2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050" name="Picture 2" descr="ДИВОВИЖНЕ НАВКОЛО НАС Блог вчителя біології Поліщук Наталії Ігорівни:  Лізосо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369897"/>
            <a:ext cx="3600399" cy="31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9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1249</TotalTime>
  <Words>30</Words>
  <Application>Microsoft Office PowerPoint</Application>
  <PresentationFormat>Экран (4:3)</PresentationFormat>
  <Paragraphs>35</Paragraphs>
  <Slides>28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Сонцестояння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Svitlana</cp:lastModifiedBy>
  <cp:revision>287</cp:revision>
  <dcterms:created xsi:type="dcterms:W3CDTF">2020-04-15T11:14:54Z</dcterms:created>
  <dcterms:modified xsi:type="dcterms:W3CDTF">2023-11-29T17:09:34Z</dcterms:modified>
</cp:coreProperties>
</file>