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МАРКЕТИНГОВИЙ ПЛАН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ДІЯЛЬНОСТІ В ТУРИЗМІ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1531470"/>
          </a:xfrm>
        </p:spPr>
        <p:txBody>
          <a:bodyPr/>
          <a:lstStyle/>
          <a:p>
            <a:r>
              <a:rPr lang="uk-UA" dirty="0" smtClean="0"/>
              <a:t>                                                                 ПРОФЕСОР КАФЕДРИ ТУРИЗМУ,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ДОКУМЕНТНИХ ТА МІЖКУЛЬТУРНИХ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КОМУНІКАЦІЙ А.В.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112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ДОСЛІДЖЕННЯ ВНУТРІШНЬОГО СЕРЕДОВИЩА ТУРИСТИЧНОЇ ФІРМИ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КАДРИ – РІВЕНЬ КВАЛІФІКАЦІЇ, РЕЗУЛЬТАТИ ПРАЦІ, ВЗАЄМОВІДНОСИНИ МІЖ ПРАЦІВНИКАМИ</a:t>
            </a:r>
          </a:p>
          <a:p>
            <a:r>
              <a:rPr lang="uk-UA" dirty="0" smtClean="0"/>
              <a:t>ОРГАНІЗАЦІЯ – КОМУНІКАЦІЙНІ ПРОЦЕСИ, ОРГАНІЗАЦІЙНА СТРУКТУРА УПРАВЛІННЯ, ІЄРАРХІЯ, РОЗПОДІЛ ПОВНОВАЖЕНЬ ТА ВІДПОВІДАЛЬНОСТІ</a:t>
            </a:r>
          </a:p>
          <a:p>
            <a:r>
              <a:rPr lang="uk-UA" dirty="0" smtClean="0"/>
              <a:t>ФІНАНСИ – ЛІКВІДНІСТЬ АКТИВІВ, РІВЕНЬ ПРИБУТКОВОСТІ, ІНВЕСТИЦІЙНІ МОЖЛИВОСТІ ТА ПРИВАБЛИВІСТЬ</a:t>
            </a:r>
          </a:p>
          <a:p>
            <a:r>
              <a:rPr lang="uk-UA" dirty="0" smtClean="0"/>
              <a:t>МАРКЕТИНГ – ПРОДУКТОВА СТРАТЕГІЯ, ЦІНОВА СТРАТЕГІЯ, ЗБУТОВА ТА КОМУНІКАТИВНА СТРАТЕГІЇ</a:t>
            </a:r>
          </a:p>
          <a:p>
            <a:pPr marL="0" indent="0">
              <a:buNone/>
            </a:pPr>
            <a:r>
              <a:rPr lang="uk-UA" dirty="0" smtClean="0"/>
              <a:t>          ЗА ЦИМИ РІВНЯМИ ВИЯВЛЯЮТЬ СИЛЬНІ ТА СЛАБКІ СТОРОНИ В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МАРКЕТИНГОВІЙ ДІЯЛЬНОСТІ ТУРИСТИЧНОЇ ФІРМИ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419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ДОСЛІДЖЕННЯ ЗОВНІШНЬОГО СЕРЕДОВИЩА ТУРИСТИЧНОЇ ФІРМИ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         МАКРООТОЧЕННЯ :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                       БЕЗПОСЕРЕДНЄ ОТОЧЕННЯ:</a:t>
            </a:r>
          </a:p>
          <a:p>
            <a:r>
              <a:rPr lang="uk-UA" dirty="0" smtClean="0"/>
              <a:t>ДЕМОГРАФІЧНИЙ СТАН                        - СПОЖИВАЧІ</a:t>
            </a:r>
          </a:p>
          <a:p>
            <a:r>
              <a:rPr lang="uk-UA" dirty="0" smtClean="0"/>
              <a:t>ЕКОНОМІЧНІ ФАКТОРИ                         - КОНТАКТНІ АУДИТОРІЇ</a:t>
            </a:r>
          </a:p>
          <a:p>
            <a:r>
              <a:rPr lang="uk-UA" dirty="0" smtClean="0"/>
              <a:t>ПРИРОДНІ ФАКТОРИ                             -  КОНКУРЕНТИ</a:t>
            </a:r>
          </a:p>
          <a:p>
            <a:r>
              <a:rPr lang="uk-UA" dirty="0" smtClean="0"/>
              <a:t>НТП                                                           -  ПАРТНЕРИ:</a:t>
            </a:r>
          </a:p>
          <a:p>
            <a:r>
              <a:rPr lang="uk-UA" dirty="0" smtClean="0"/>
              <a:t>ПОЛІТИКО-ПРАВОВІ ФАКТОРИ            ТРАНСПОРТ ТА МІСЦЯ ПРОЖИВАННЯ;</a:t>
            </a:r>
          </a:p>
          <a:p>
            <a:r>
              <a:rPr lang="uk-UA" dirty="0" smtClean="0"/>
              <a:t>СОЦІАЛЬНО-КУЛЬТУРНІ ФАКТОРИ     ЕКСКУРСІЙНІ БЮРО ТА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              ПІДПРИЄМСТВА ГРОМАДСЬКОГО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              ХАРЧУВАННЯ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523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МАРКЕТИНГОВІ ДОСЛІДЖЕННЯ РИНКУ ТУРИСТИЧНИХ ПОСЛУГ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   КОН’ЮНКТУРА РИНКУ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СПІВВІДНОШЕННЯ ПОПИТУ І ПРОПОЗИЦІЇ  ТП</a:t>
            </a:r>
          </a:p>
          <a:p>
            <a:r>
              <a:rPr lang="uk-UA" dirty="0" smtClean="0"/>
              <a:t>РІВЕНЬ ЦІН</a:t>
            </a:r>
          </a:p>
          <a:p>
            <a:r>
              <a:rPr lang="uk-UA" dirty="0" smtClean="0"/>
              <a:t>КОНКУРЕНЦІЯ, БАР’ЄРИ ВХОДУ</a:t>
            </a:r>
          </a:p>
          <a:p>
            <a:r>
              <a:rPr lang="uk-UA" dirty="0" smtClean="0"/>
              <a:t>ДЕРЖАВНЕ РЕГУЛЮВАННЯ</a:t>
            </a:r>
          </a:p>
          <a:p>
            <a:r>
              <a:rPr lang="uk-UA" dirty="0" smtClean="0"/>
              <a:t>УМОВИ РЕАЛІЗАЦІЇ ТП</a:t>
            </a:r>
          </a:p>
          <a:p>
            <a:r>
              <a:rPr lang="uk-UA" dirty="0" smtClean="0"/>
              <a:t>НАЯВНІСТЬ СЕЗОННИХ КОЛИВАНЬ</a:t>
            </a:r>
            <a:endParaRPr lang="ru-RU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          ЄМНІСТЬ РИНКУ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ПОТЕНЦІЙНІ МОЖЛИВОСТІ РИНКУ</a:t>
            </a:r>
          </a:p>
          <a:p>
            <a:r>
              <a:rPr lang="uk-UA" dirty="0" smtClean="0"/>
              <a:t>ОБСЯГ РЕАЛІЗАЦІЇ ТП ЗА РІК,</a:t>
            </a:r>
          </a:p>
          <a:p>
            <a:pPr marL="0" indent="0">
              <a:buNone/>
            </a:pPr>
            <a:r>
              <a:rPr lang="uk-UA" dirty="0" smtClean="0"/>
              <a:t>                      А САМЕ:</a:t>
            </a:r>
          </a:p>
          <a:p>
            <a:r>
              <a:rPr lang="uk-UA" dirty="0" smtClean="0"/>
              <a:t>КІЛЬКІСТЬ ТУРИСТІВ, ЩО МОЖЕ ОБСЛУЖИТИ РИНОК</a:t>
            </a:r>
          </a:p>
          <a:p>
            <a:r>
              <a:rPr lang="uk-UA" dirty="0" smtClean="0"/>
              <a:t>СУМАРНА ВАРТІСТЬ ПОСЛУГ, ЩО МОЖНА РЕАЛІЗУВАТИ НА РИНКУ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617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МАНКЕТИНГОВІ ДОСЛІДЖЕННЯ КОНКУРЕНТІВ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ОЦІНЮЮТЬ ПЕРСПЕКТИВИ РИНКОВОГО УСПІХУ</a:t>
            </a:r>
          </a:p>
          <a:p>
            <a:r>
              <a:rPr lang="uk-UA" dirty="0" smtClean="0"/>
              <a:t>ВИЯВЛЯЮТЬ ПРІОРІТЕТИ В СВОЇЙ ДІЯЛЬНОСТІ</a:t>
            </a:r>
          </a:p>
          <a:p>
            <a:r>
              <a:rPr lang="uk-UA" dirty="0" smtClean="0"/>
              <a:t>ШВИДКО РЕАГУЮТЬ НА ДІЇ КОНКУРЕНТІВ</a:t>
            </a:r>
          </a:p>
          <a:p>
            <a:r>
              <a:rPr lang="uk-UA" dirty="0" smtClean="0"/>
              <a:t>ВИРОБЛЯЮТЬ СТРАТЕГІЇ НЕЙТРАЛІЗАЦІЇ СИЛЬНИХ СТОРІН КОНКУРЕНТІВ</a:t>
            </a:r>
          </a:p>
          <a:p>
            <a:r>
              <a:rPr lang="uk-UA" dirty="0" smtClean="0"/>
              <a:t>ПІДВИЩУЮТЬ КОНКУРЕНТОСПРОМОЖНІСТЬ СВОЇХ ТП</a:t>
            </a:r>
          </a:p>
          <a:p>
            <a:r>
              <a:rPr lang="uk-UA" dirty="0" smtClean="0"/>
              <a:t>ЗАХИЩАЮТЬ СВОЇ ПОЗИЦІЇ НА РИНКУ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320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ІНФОРМАЦІЯ ПРО КОНКУРЕНТІВ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           КІЛЬКІСНА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72353" y="2796988"/>
            <a:ext cx="5325222" cy="38189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ЧИСЕЛЬНІСТЬ ПЕРСОНАЛУ</a:t>
            </a:r>
          </a:p>
          <a:p>
            <a:r>
              <a:rPr lang="uk-UA" dirty="0" smtClean="0"/>
              <a:t>ОБСЯГИ АКТИВІВ, РЕАЛІЗАЦІЇ</a:t>
            </a:r>
          </a:p>
          <a:p>
            <a:r>
              <a:rPr lang="uk-UA" dirty="0" smtClean="0"/>
              <a:t>ЧАСТКА РИНКУ</a:t>
            </a:r>
          </a:p>
          <a:p>
            <a:r>
              <a:rPr lang="uk-UA" dirty="0" smtClean="0"/>
              <a:t>РЕНТАБЕЛЬНІСТЬ</a:t>
            </a:r>
            <a:r>
              <a:rPr lang="ru-RU" dirty="0" smtClean="0"/>
              <a:t>, РІВЕНЬ ЦІН</a:t>
            </a:r>
          </a:p>
          <a:p>
            <a:r>
              <a:rPr lang="uk-UA" dirty="0" smtClean="0"/>
              <a:t>АСОРТИМЕНТ ПРОДУКЦІЇ ЧИ ПОСЛУГ</a:t>
            </a:r>
            <a:endParaRPr lang="ru-RU" dirty="0" smtClean="0"/>
          </a:p>
          <a:p>
            <a:r>
              <a:rPr lang="uk-UA" dirty="0" smtClean="0"/>
              <a:t>СТРУКТУРА КЕРІВНИЦТВА</a:t>
            </a:r>
          </a:p>
          <a:p>
            <a:r>
              <a:rPr lang="uk-UA" dirty="0" smtClean="0"/>
              <a:t>ВИТРАТИ НА РЕКЛАМУ</a:t>
            </a:r>
          </a:p>
          <a:p>
            <a:endParaRPr lang="uk-UA" dirty="0" smtClean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                  ЯКІСНА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ОРГАНІЗАЦІІЙНО-ПРАВОВА ФОРМА</a:t>
            </a:r>
          </a:p>
          <a:p>
            <a:r>
              <a:rPr lang="uk-UA" dirty="0" smtClean="0"/>
              <a:t>РЕПУТАЦІЯ</a:t>
            </a:r>
          </a:p>
          <a:p>
            <a:r>
              <a:rPr lang="uk-UA" dirty="0" smtClean="0"/>
              <a:t>ВИЗНАННЯ ЦІЛЕЙ СУСПІЛЬСТВОМ</a:t>
            </a:r>
          </a:p>
          <a:p>
            <a:r>
              <a:rPr lang="uk-UA" dirty="0" smtClean="0"/>
              <a:t>ДОСВІД КЕРІВНИКІВ</a:t>
            </a:r>
          </a:p>
          <a:p>
            <a:r>
              <a:rPr lang="uk-UA" dirty="0" smtClean="0"/>
              <a:t>МАРКЕТИНГОВІ СТРАТЕГІЇ</a:t>
            </a:r>
          </a:p>
          <a:p>
            <a:r>
              <a:rPr lang="uk-UA" dirty="0" smtClean="0"/>
              <a:t>РІВЕНЬ ОБСЛУГОВУВАННЯ КЛІЄНТІВ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76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МАТРИЦЯ ДОСЛІДЖЕННЯ КОНКУРЕНТІВ АБО «КОНКУРЕНТНА КАРТА РИНКУ»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ЧАСТКА РИНКУ. ЩО ЗАЙМАЄ КОНКУРЕНТ - ВЕРТИКАЛЬ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ЛІДЕРИ РОКУ</a:t>
            </a:r>
          </a:p>
          <a:p>
            <a:r>
              <a:rPr lang="uk-UA" dirty="0" smtClean="0"/>
              <a:t>ФІРМИ З СИЛЬНОЮ КОНКУРЕНТНОЮ ПОЗИЦИЄЮ</a:t>
            </a:r>
          </a:p>
          <a:p>
            <a:r>
              <a:rPr lang="uk-UA" dirty="0" smtClean="0"/>
              <a:t>ФІРМИ ЗІ СЛАБКОЮ КОНКУРЕНТНОЮ ПОЗИЦІЄЮ</a:t>
            </a:r>
          </a:p>
          <a:p>
            <a:r>
              <a:rPr lang="uk-UA" dirty="0" smtClean="0"/>
              <a:t>АУТСАЙДЕРИ РИНКУ</a:t>
            </a:r>
            <a:endParaRPr lang="ru-RU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ДИНАМІКА КОНКУРЕНТНИХ ПОЗИЦІЙ - ГОРИЗОНТАЛЬ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ФІРМИ З КОНКУРЕНТНОЮ ПОЗИЦІЄЮ (КП), ЩО ШВИДКО ПОКРАЩУЄТЬСЯ</a:t>
            </a:r>
          </a:p>
          <a:p>
            <a:r>
              <a:rPr lang="uk-UA" dirty="0" smtClean="0"/>
              <a:t>ФІРМИ З КП , ЩО ПОКРАЩУЄТЬСЯ</a:t>
            </a:r>
          </a:p>
          <a:p>
            <a:r>
              <a:rPr lang="uk-UA" dirty="0" smtClean="0"/>
              <a:t>ФІРМИ З КП. ЩО ПОГІРШУЄТЬСЯ</a:t>
            </a:r>
          </a:p>
          <a:p>
            <a:r>
              <a:rPr lang="uk-UA" dirty="0" smtClean="0"/>
              <a:t>ФІРМИ З КП, ЩО ЩВИДКО ПОГІРШУЄТЬСЯ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236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МАРКЕТИНГОВІ ДОСЛІДЖЕННЯ СПОЖИВАЧІВ ТУРИСТИЧНИХ ПОСЛУГ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ДОСЛІДЖЕННЯ ДАЄ ВІДПОВІДІ НА КЛЮЧОВІ ПИТАННЯ:</a:t>
            </a:r>
          </a:p>
          <a:p>
            <a:endParaRPr lang="uk-UA" dirty="0"/>
          </a:p>
          <a:p>
            <a:r>
              <a:rPr lang="uk-UA" dirty="0" smtClean="0"/>
              <a:t>ХТО Є КЛІЄНТАМИ </a:t>
            </a:r>
            <a:r>
              <a:rPr lang="en-US" dirty="0" smtClean="0"/>
              <a:t>?</a:t>
            </a:r>
            <a:r>
              <a:rPr lang="uk-UA" dirty="0" smtClean="0"/>
              <a:t>  (КЛІЄНТСЬКА БАЗА)</a:t>
            </a:r>
          </a:p>
          <a:p>
            <a:r>
              <a:rPr lang="uk-UA" dirty="0" smtClean="0"/>
              <a:t>ЯКІ ПОТРЕБИ І ПОБАЖАННЯ</a:t>
            </a:r>
            <a:r>
              <a:rPr lang="en-US" dirty="0" smtClean="0"/>
              <a:t> </a:t>
            </a:r>
            <a:r>
              <a:rPr lang="uk-UA" dirty="0" smtClean="0"/>
              <a:t>У СПОЖИВАЧА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ФАКТОРИ ВПЛИВУ НА ЦІ ПОТРЕБИ</a:t>
            </a:r>
          </a:p>
          <a:p>
            <a:r>
              <a:rPr lang="uk-UA" dirty="0" smtClean="0"/>
              <a:t>МОТИВИ ВИБОРУ ПЕВНИХ ТУРИСТИЧНИХ ПОСЛУГ</a:t>
            </a:r>
          </a:p>
          <a:p>
            <a:r>
              <a:rPr lang="uk-UA" dirty="0" smtClean="0"/>
              <a:t>ЧИ НАЯВНІ НЕЗАДОВОЛЕНІ ПОТРЕБИ У СПОЖИВАЧІВ</a:t>
            </a:r>
            <a:r>
              <a:rPr lang="en-US" dirty="0" smtClean="0"/>
              <a:t> ?</a:t>
            </a:r>
            <a:endParaRPr lang="uk-UA" dirty="0" smtClean="0"/>
          </a:p>
          <a:p>
            <a:r>
              <a:rPr lang="uk-UA" dirty="0" smtClean="0"/>
              <a:t>ЯК СПОЖИВАЧ ВИРІШУЄ, ЯКУ ТУРИСТИЧНУ ФІРМУ ОБРАТИ</a:t>
            </a:r>
            <a:r>
              <a:rPr lang="en-US" dirty="0" smtClean="0"/>
              <a:t> 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9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КОМПЛЕКСНА ХАРАКТЕРИСТИКА ТУРИСТИЧНОГО РИНКУ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   ДОСЛІДЖЕННЯ            ВИВЧЕННЯ          </a:t>
            </a:r>
            <a:r>
              <a:rPr lang="uk-UA" dirty="0" err="1" smtClean="0"/>
              <a:t>ВИВЧЕННЯ</a:t>
            </a:r>
            <a:r>
              <a:rPr lang="uk-UA" dirty="0" smtClean="0"/>
              <a:t>                 </a:t>
            </a:r>
            <a:r>
              <a:rPr lang="uk-UA" dirty="0" err="1" smtClean="0"/>
              <a:t>ВИВЧЕННЯ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  РИНКУ ЯК ТАКОГО       ПОКУПЦІВ          ТОВАРІВ                    КОНКУРЕНТІВ</a:t>
            </a:r>
          </a:p>
          <a:p>
            <a:endParaRPr lang="uk-UA" dirty="0"/>
          </a:p>
          <a:p>
            <a:r>
              <a:rPr lang="uk-UA" dirty="0" smtClean="0"/>
              <a:t>ЄМНІСТЬ                  ХТО ПОТЕНЦІІЙНІ    ЧИ КОНКУРЕНТО      ХТО ОСНОВНІ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МІСТКІСТЬ                ПОКУПЦІ </a:t>
            </a:r>
            <a:r>
              <a:rPr lang="en-US" dirty="0" smtClean="0"/>
              <a:t>?</a:t>
            </a:r>
            <a:r>
              <a:rPr lang="uk-UA" dirty="0" smtClean="0"/>
              <a:t>              ЗДАТНИЙ ТП</a:t>
            </a:r>
            <a:r>
              <a:rPr lang="en-US" dirty="0" smtClean="0"/>
              <a:t>?</a:t>
            </a:r>
            <a:r>
              <a:rPr lang="uk-UA" dirty="0" smtClean="0"/>
              <a:t>             ЇХ ЦІНОВА</a:t>
            </a:r>
          </a:p>
          <a:p>
            <a:r>
              <a:rPr lang="uk-UA" dirty="0" smtClean="0"/>
              <a:t>ЧАСТКА СВОГО       ЧИСЕЛЬНІСТЬ         ЯКІ ПОТРІБНІ              СТРАТЕГІЯ</a:t>
            </a:r>
            <a:r>
              <a:rPr lang="en-US" dirty="0" smtClean="0"/>
              <a:t>?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  ТП                               СЕГМЕНТІВ</a:t>
            </a:r>
            <a:r>
              <a:rPr lang="en-US" dirty="0" smtClean="0"/>
              <a:t>?</a:t>
            </a:r>
            <a:r>
              <a:rPr lang="uk-UA" dirty="0" smtClean="0"/>
              <a:t>            МОДИФІКАЦІЇ </a:t>
            </a:r>
            <a:r>
              <a:rPr lang="en-US" dirty="0" smtClean="0"/>
              <a:t>?</a:t>
            </a:r>
            <a:r>
              <a:rPr lang="uk-UA" dirty="0" smtClean="0"/>
              <a:t>        КАНАЛИ ТОВА</a:t>
            </a:r>
          </a:p>
          <a:p>
            <a:r>
              <a:rPr lang="uk-UA" dirty="0" smtClean="0"/>
              <a:t>ПРОГНОЗИ               МОТИВИ ПОКУПЦІВ</a:t>
            </a:r>
            <a:r>
              <a:rPr lang="en-US" dirty="0" smtClean="0"/>
              <a:t>?</a:t>
            </a:r>
            <a:r>
              <a:rPr lang="uk-UA" dirty="0" smtClean="0"/>
              <a:t>                                </a:t>
            </a:r>
            <a:r>
              <a:rPr lang="en-US" dirty="0" smtClean="0"/>
              <a:t> </a:t>
            </a:r>
            <a:r>
              <a:rPr lang="uk-UA" dirty="0" smtClean="0"/>
              <a:t>РОРУХУ</a:t>
            </a:r>
            <a:r>
              <a:rPr lang="en-US" dirty="0" smtClean="0"/>
              <a:t>?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  6  -18 МІС.                 ПОТРЕБИ </a:t>
            </a:r>
            <a:r>
              <a:rPr lang="en-US" dirty="0" smtClean="0"/>
              <a:t>?</a:t>
            </a:r>
            <a:r>
              <a:rPr lang="uk-UA" smtClean="0"/>
              <a:t>                                                  НАУКОВІ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  5 Р. І БІЛЬШЕ                                                                                  РОЗРОБКИ</a:t>
            </a:r>
            <a:r>
              <a:rPr lang="en-US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093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сегментації</a:t>
            </a:r>
            <a:r>
              <a:rPr lang="ru-RU" dirty="0" smtClean="0"/>
              <a:t> ринку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24435" y="2194560"/>
            <a:ext cx="10981765" cy="466344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СЕГМЕНТ РИНКУ – ЦЕ ГРУПА СПОЖИВАЧІВ, ЩО ШУКАЮТЬ ОДНОТИПНІ ТУРИСТИЧНІ ПОСЛУГИ ТА ЗГОДНІ ЇХ КУПУВАТИ</a:t>
            </a:r>
          </a:p>
          <a:p>
            <a:r>
              <a:rPr lang="uk-UA" dirty="0" smtClean="0"/>
              <a:t>СЕГМЕНТАЦІЯ РИНКУ – ЦЕ ПРОЦЕС РОЗПОДІЛЕННЯ ВСІХ ПОТЕНЦІЙНИХ СПОЖИВАЧІВ НА ВЕЛИКІ ГРУПИ, ЩО МАЮТЬ ОСОБЛИВІ ВИМОГИ ДО ТП</a:t>
            </a:r>
          </a:p>
          <a:p>
            <a:pPr marL="0" indent="0">
              <a:buNone/>
            </a:pPr>
            <a:r>
              <a:rPr lang="uk-UA" dirty="0" smtClean="0"/>
              <a:t>               ЗА ХАРАКТЕРОМ СЕРЕД СЕГМЕНТАЦІЙ ВИОКРЕМЛЮЮТЬ:</a:t>
            </a:r>
          </a:p>
          <a:p>
            <a:r>
              <a:rPr lang="uk-UA" dirty="0" smtClean="0"/>
              <a:t>МАКРО ТА МІКРОСЕГМЕНТАЦІЯ – РОЗПОДІЛ РИНКІВ ЗА РЕГІОНАМИ, КРАЇНАМИ, АБО В КРАЇНІ, ЗА РЕГІОНАМИ</a:t>
            </a:r>
          </a:p>
          <a:p>
            <a:r>
              <a:rPr lang="uk-UA" dirty="0" smtClean="0"/>
              <a:t>СЕГМЕНТАЦІЯ «ВГЛИБИНУ» ОБО «ВШИРИНУ» - ГРУПИ ФОРМУВАННЯ ПОПИТУ АБО ЗВУЖУЮТЬ, АБО РОЗШИРУЮТЬ</a:t>
            </a:r>
          </a:p>
          <a:p>
            <a:r>
              <a:rPr lang="uk-UA" dirty="0" smtClean="0"/>
              <a:t>ПОПЕРЕДНЯ СЕГМЕНТАЦІЯ – ВИВЧЕННЯ МАКСИМАЛЬНО МОЖЛИВИХ РИНКОВИХ СЕГМЕНТІВ</a:t>
            </a:r>
          </a:p>
          <a:p>
            <a:r>
              <a:rPr lang="uk-UA" dirty="0" smtClean="0"/>
              <a:t>КІНЦЕВА СЕГМЕНТАЦІЯ- ВИЗНАЧЕННЯ НАЙОПТИМАЛЬНІШОГО ДЛЯ БІЗНЕСУ СЕГМЕНТУ РИНКУ, НА ЯКИЙ БУДЕ РОЗРОБЛЯТИСЯ РИНКОВА СТРАТЕГІЯ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037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ТИПИ СТРАТЕГІЙ ДЛЯ СЕГМЕНТОВАНИХ РИНКІВ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СТРАТЕГІЯ НЕДИФЕРЕНЦІЙОВАНОГО МАРКЕТИНГУ – ОРІЄНТОВАНА НА СПІЛЬНІСТЬ ІНТЕРЕСІВ ТА ПЕРЕВАГ </a:t>
            </a:r>
            <a:r>
              <a:rPr lang="uk-UA" dirty="0" smtClean="0"/>
              <a:t>ПОКУПЦІВ</a:t>
            </a:r>
            <a:r>
              <a:rPr lang="uk-UA" dirty="0" smtClean="0"/>
              <a:t>, МЕТА – ЗАДОВОЛЕННЯ </a:t>
            </a:r>
            <a:r>
              <a:rPr lang="en-US" dirty="0" smtClean="0"/>
              <a:t>MAX</a:t>
            </a:r>
            <a:r>
              <a:rPr lang="uk-UA" dirty="0" smtClean="0"/>
              <a:t> МОЖЛИВОЇ КІЛЬКОСТІ ПОКУПЦІВ</a:t>
            </a:r>
          </a:p>
          <a:p>
            <a:r>
              <a:rPr lang="uk-UA" dirty="0" smtClean="0"/>
              <a:t>СТРАТЕГІЯ ДИФЕРЕНЦІЙОВАНОГО МАРКЕТИНГУ – ОРІЄНТОВАНА ОДНОЧАСНО НА КІЛЬКА СКГМЕНТІВ РИНКУ З РОЗРОБКОЮ ОКРЕМИХ ПРОПОЗИЦІЙ, </a:t>
            </a:r>
            <a:r>
              <a:rPr lang="uk-UA" dirty="0" smtClean="0"/>
              <a:t>ХАРАКТЕРНА </a:t>
            </a:r>
            <a:r>
              <a:rPr lang="uk-UA" dirty="0" smtClean="0"/>
              <a:t>ДЛЯ ВЕЛИКИХ КОМПАНІЙ ТА ЗАБЕЗПЕЧУЄ ЗРОСТАННЯ ПРИБУТКІВ І НІВЕЛЮВАННЯ РИЗИКІВ</a:t>
            </a:r>
          </a:p>
          <a:p>
            <a:r>
              <a:rPr lang="uk-UA" dirty="0" smtClean="0"/>
              <a:t>СТРАТЕГІЯ КОНЦЕНТРОВАНОГО МАРКЕТИНГУ – ЗОСЕРЕДЖЕННЯ ЗУСИЛЬ НА ОДНОМУ АБО ДЕКІЛЬКОХ ПРИБУТКОВИХ СЕГМЕНТАХ , ВИКОРИСТОВУЮТЬ В СЕРЕДНЬОМУ ТА МАЛОМУ БІЗНЕСІ, ПРОПОНУЮТЬ ОДНУ АБО ДЕКІЛЬКА ТУРИСТИЧНИХ ПОСЛУГ . ЯКІ СУПРОВОДЖУЮТЬ ЦІЛЬОВИМИ МАРКЕТИНГОВИМИ ПРОГРАМАМИ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15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66482" y="2675965"/>
            <a:ext cx="10739718" cy="3542720"/>
          </a:xfrm>
        </p:spPr>
        <p:txBody>
          <a:bodyPr/>
          <a:lstStyle/>
          <a:p>
            <a:r>
              <a:rPr lang="uk-UA" dirty="0" smtClean="0"/>
              <a:t>1. ФУНКЦІЇ МАРКЕТИНГУ В ДІЯЛЬНОСТІ ТУРИСТИЧНИХ ПІДПРИЄМСТВ</a:t>
            </a:r>
          </a:p>
          <a:p>
            <a:r>
              <a:rPr lang="uk-UA" dirty="0" smtClean="0"/>
              <a:t>2. ПЛАНУВАННЯ СЕГМЕНТАЦІЇ РИНКУ</a:t>
            </a:r>
          </a:p>
          <a:p>
            <a:r>
              <a:rPr lang="uk-UA" dirty="0" smtClean="0"/>
              <a:t>3. ДОСЛІДЖЕННЯ ЗОВНІШНЬОГО СЕРЕДОВИЩА</a:t>
            </a:r>
          </a:p>
          <a:p>
            <a:r>
              <a:rPr lang="uk-UA" dirty="0" smtClean="0"/>
              <a:t>4. ПЛАНУВАННЯ ВНУТРІШНЬОГО СЕРЕДОВИЩА</a:t>
            </a:r>
          </a:p>
          <a:p>
            <a:r>
              <a:rPr lang="uk-UA" dirty="0" smtClean="0"/>
              <a:t>5. СИТУАЦІЙНИЙ АНАЛІЗ – </a:t>
            </a:r>
            <a:r>
              <a:rPr lang="en-US" dirty="0" smtClean="0"/>
              <a:t>SWOT-</a:t>
            </a:r>
            <a:r>
              <a:rPr lang="uk-UA" dirty="0" smtClean="0"/>
              <a:t>АНАЛІЗ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986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СЕГМЕНТАЦІЇ ТУРИСТИЧНОГО РИНКУ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1. ЗАБЕЗПЕЧЕННЯ КРАЩОГО РОЗУМІННЯ  ПОТРЕБ СПОЖИВАЧІВ ТА «ОБЛИЧЧЯ    СПОЖИВАЧА»</a:t>
            </a:r>
          </a:p>
          <a:p>
            <a:pPr marL="0" indent="0">
              <a:buNone/>
            </a:pPr>
            <a:r>
              <a:rPr lang="uk-UA" dirty="0" smtClean="0"/>
              <a:t> 2. КРАЩЕ РОЗУМІННЯ КОНКУРЕНЦІЇ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3. МОЖЛИВІСТЬ КОНЦЕНТРАЦІЇ ОБМЕЖЕНИХ РЕСУРСІВ НА </a:t>
            </a:r>
            <a:r>
              <a:rPr lang="uk-UA" dirty="0" smtClean="0"/>
              <a:t>ВИГІДНИХ НАПРЯМАХ </a:t>
            </a:r>
            <a:r>
              <a:rPr lang="uk-UA" dirty="0" smtClean="0"/>
              <a:t>ЇХ ВИКОРИСТАННЯ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4. ВИВЧЕННЯ НАЙПЕРСПЕКТИВНІШИХ ПОКУПЦІВ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5. МОЖЛИВІСТЬ ВРАХУВАННЯ РІЗНИХ РИНКОВИХ СЕГМЕНТІВ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ПРИНЦИП «ПАРЕТТО»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20% СЕГМЕНТУ ПЕВНОГО РИНКУ ЗАБЕЗПЕЧУЄ 80% ДОХОДІВ ТА ПРИБУТКУ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643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ГЕОГРАФІЧНИЙ ПРИНЦИП СЕГМЕНТАЦІЇ ТУРИСТИЧНОГО РИНКУ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32012" y="2366682"/>
            <a:ext cx="10874188" cy="3852003"/>
          </a:xfrm>
        </p:spPr>
        <p:txBody>
          <a:bodyPr/>
          <a:lstStyle/>
          <a:p>
            <a:r>
              <a:rPr lang="uk-UA" dirty="0" smtClean="0"/>
              <a:t>РИНКИ РОЗБИВАЮТЬ З УРАХУВАННЯМ ТЕРИТОРІАЛЬНИИХ ВІДМІННОСТЕЙ – КРАЇНА, РЕГІОН, ОБЛАСТЬ, МІСТО, А САМЕ:</a:t>
            </a:r>
          </a:p>
          <a:p>
            <a:r>
              <a:rPr lang="uk-UA" dirty="0" smtClean="0"/>
              <a:t>ЗОВНІШНІЙ ТА ВНУТРІШНІЙ</a:t>
            </a:r>
          </a:p>
          <a:p>
            <a:r>
              <a:rPr lang="uk-UA" dirty="0" smtClean="0"/>
              <a:t>РЕГІОНАЛЬНІ РИНКИ</a:t>
            </a:r>
          </a:p>
          <a:p>
            <a:r>
              <a:rPr lang="uk-UA" dirty="0" smtClean="0"/>
              <a:t>РИНКИ ОКРЕМИХ КРАЇН</a:t>
            </a:r>
          </a:p>
          <a:p>
            <a:r>
              <a:rPr lang="uk-UA" dirty="0" smtClean="0"/>
              <a:t>ВНУТРІШНІ РЕГІОНАЛЬНІ РИНКИ</a:t>
            </a:r>
          </a:p>
          <a:p>
            <a:r>
              <a:rPr lang="uk-UA" dirty="0" smtClean="0"/>
              <a:t>ПОДІЛ ЗА ЧИСЕЛЬНІСТЮ НАСЕЛЕННЯ</a:t>
            </a:r>
          </a:p>
          <a:p>
            <a:r>
              <a:rPr lang="uk-UA" dirty="0" smtClean="0"/>
              <a:t>ПОДІЛ ЗА КЛІМАТИЧНИМИ ХАРАКТЕРИСТИКАМИ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96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ПСИХОЛОГІЧНИЙ ПРИНЦИП СЕГМЕНТАЦІЇ ТУРИСТИЧНОГО РИНКУ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78224" y="2057401"/>
            <a:ext cx="10927976" cy="4639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           ПЕРЕДБАЧАЄ РОЗПОДІЛ ПОКУПЦІВ ЗА ТАКИМИ КРИТЕРІЯМИ:</a:t>
            </a:r>
          </a:p>
          <a:p>
            <a:r>
              <a:rPr lang="uk-UA" dirty="0" smtClean="0"/>
              <a:t>ЗА НАЛЕЖНІСТЮ ДО СУСПІЛЬНОГО КЛАСУ  (СЕРЕДНІЙ КЛАС, ВИСОКОГО ДОСТАТКУ)</a:t>
            </a:r>
          </a:p>
          <a:p>
            <a:r>
              <a:rPr lang="uk-UA" dirty="0" smtClean="0"/>
              <a:t>ЗА СПОСОБОМ ЖИТТЯ (БОГЕМНИЙ, ЄЛІТАРНИЙ, МОЛОДІЖНИЙ)</a:t>
            </a:r>
          </a:p>
          <a:p>
            <a:r>
              <a:rPr lang="uk-UA" dirty="0" smtClean="0"/>
              <a:t>ЗА ТИПАМИ ОСОБИСТОСТІ (АМБІЦІЙНИЙ. ІМПУЛЬСИВНИЙ, АВТОРИТАРНИЙ)</a:t>
            </a:r>
          </a:p>
          <a:p>
            <a:r>
              <a:rPr lang="uk-UA" dirty="0" smtClean="0"/>
              <a:t>ЗА АДАПТИВНІСТЮ СПОЖИВАЧІВ ДО ПЕВНОГО ТОВАРУ (СУПЕРНОВАТОРИ, НОВАТОРИ. ПОМІРНІ НОВАТОРИ, ПОМІРНІ, СУПЕРКОНСЕРВАТОРИ)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ПОВЕДІНКОВИЙ ПРИНЦИП СЕГМЕНТАЦІЇ ТУРИСТИЧНИХ РИНКІВ ПЕРЕДБАЧАЄ СЕГМЕНТУВАННЯ ЗАЛЕЖНО ВІД РІВНЯ ЗНАНЬ, ВЗАЄМИН, РЕАКЦІЇ НА ТП ТА СПОСОБІВ ЙОГО ВИКОРИСТАННЯ СЕРЕД СПОЖИВАЧІВ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637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ДЕМОГРАФІЧНИЙ ПРИНЦИП СЕГМЕНТАЦІЇ </a:t>
            </a:r>
            <a:br>
              <a:rPr lang="uk-UA" dirty="0" smtClean="0"/>
            </a:br>
            <a:r>
              <a:rPr lang="uk-UA" dirty="0" smtClean="0"/>
              <a:t>ТУРИСТИЧНОГО РИНКУ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                                   ПЕРЕДБАЧАЄ ГРУПУВАННЯ ЗА:</a:t>
            </a:r>
          </a:p>
          <a:p>
            <a:r>
              <a:rPr lang="uk-UA" dirty="0" smtClean="0"/>
              <a:t>ВІКОМ – 6-11; 12-19; 20-34; 35-49; 50-64; СТАРШІ</a:t>
            </a:r>
          </a:p>
          <a:p>
            <a:r>
              <a:rPr lang="uk-UA" dirty="0" smtClean="0"/>
              <a:t>СТАТТЮ ; ТАКОЖ  РАСОЮ,  НАЦІОНАЛЬНІСТЮ</a:t>
            </a:r>
          </a:p>
          <a:p>
            <a:r>
              <a:rPr lang="uk-UA" dirty="0" smtClean="0"/>
              <a:t>ЕТАПАМИ ЖИТТЄВОГО ЦИКЛУ – МОЛОДІ ОДИНАКИ, МОЛОДА СІМ’Я, МОЛОДА СІМ’Я З ДИТИНОЮ АБО ДІТЬМИ, ПОДРУЖЖЯ ПОХИЛОГО ВІКУ З ДІТЬМИ, ОДИНАКИ СЕРЕДНЬОГО І ПОХИЛОГО ВІКУ…</a:t>
            </a:r>
          </a:p>
          <a:p>
            <a:r>
              <a:rPr lang="uk-UA" dirty="0" smtClean="0"/>
              <a:t>РІВНЕМ ДОХОДІВ</a:t>
            </a:r>
          </a:p>
          <a:p>
            <a:r>
              <a:rPr lang="uk-UA" dirty="0" smtClean="0"/>
              <a:t>ОСВІТОЮ</a:t>
            </a:r>
          </a:p>
          <a:p>
            <a:r>
              <a:rPr lang="uk-UA" dirty="0" smtClean="0"/>
              <a:t>РЕЛІГІЄЮ</a:t>
            </a:r>
          </a:p>
          <a:p>
            <a:r>
              <a:rPr lang="uk-UA" dirty="0" smtClean="0"/>
              <a:t>ПРОФЕСІЄЮ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889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ЗОВНІШНЄ СЕРЕДОВИЩЕ МАРКЕТИНГУ ТУРИСТИЧНОЇ ФІРМИ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СПОЖИВАЧІ            КОНКУРЕНТИ            КОНТАКТНІ                 ПАРТНЕРИ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                          АУДИТОРІЇ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ЗМІНА                      СТРАТЕГІЇ,                  ФІНАНСОВА               ТРАНСПОРТ,</a:t>
            </a:r>
          </a:p>
          <a:p>
            <a:pPr marL="0" indent="0">
              <a:buNone/>
            </a:pPr>
            <a:r>
              <a:rPr lang="uk-UA" dirty="0" smtClean="0"/>
              <a:t>   ПОВЕДІНКИ,             ПЕРЕВАГИ                 СФЕРА,                       ГРБ,</a:t>
            </a:r>
          </a:p>
          <a:p>
            <a:r>
              <a:rPr lang="uk-UA" dirty="0" smtClean="0"/>
              <a:t>ПРИЧИНИ,                                                   ЗМІ ,                             ЕКСКУРСІЙНІ</a:t>
            </a:r>
          </a:p>
          <a:p>
            <a:r>
              <a:rPr lang="uk-UA" dirty="0" smtClean="0"/>
              <a:t>ЧИ ПОТРЕБУЄ                                             ГРОМАДСЬКІСТЬ,      БЮРО,</a:t>
            </a:r>
          </a:p>
          <a:p>
            <a:pPr marL="0" indent="0">
              <a:buNone/>
            </a:pPr>
            <a:r>
              <a:rPr lang="uk-UA" dirty="0" smtClean="0"/>
              <a:t>   КОРИГУВАННЯ                                           ПЕРСОНАЛ                 ТОРГІВЛЯ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                         ФІРМИ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615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АНАЛІЗ ЗОВНІШНЬОГО СЕРЕДОВИЩА ТУРИСТИЧНОЇ ФІРМИ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ЦЕ ОБ’ЄКТИВНА ОЦІНКА ЗМІН. ЩО ВІДБУВАЮТЬСЯ В СВІТІ , ДЕ ФІРМА ЗДІЙСНЮЄ СВОЮ ДІЯЛЬНІСТЬ; ЦЕ СИСТЕМА «РАННЬОГО ПОПЕРЕДЖЕННЯ». ЩО ДОЗВОЛЯЄ ЗАЗДАЛЕГІДЬ ПЕРЕДБАЧИТИ ПОТЕНЦІЙНІ ЗАГРОЗИ</a:t>
            </a:r>
            <a:r>
              <a:rPr lang="en-US" dirty="0" smtClean="0"/>
              <a:t> </a:t>
            </a:r>
            <a:r>
              <a:rPr lang="uk-UA" dirty="0" smtClean="0"/>
              <a:t>І ВИЯВИТИ МОЖЛИВОСТІ ЇХ ПОДОЛАННЯ, ДЛЯ ЧОГО ВИКОРИСТОВУЮТЬ 8 КАТЕГОРІЙ ЧИННИКІВ </a:t>
            </a:r>
            <a:r>
              <a:rPr lang="en-US" dirty="0" smtClean="0"/>
              <a:t>  </a:t>
            </a:r>
            <a:r>
              <a:rPr lang="uk-UA" dirty="0" smtClean="0"/>
              <a:t>- </a:t>
            </a:r>
            <a:r>
              <a:rPr lang="en-US" dirty="0" smtClean="0"/>
              <a:t>   ICEDRIPS</a:t>
            </a:r>
            <a:r>
              <a:rPr lang="uk-UA" dirty="0" smtClean="0"/>
              <a:t>:</a:t>
            </a:r>
          </a:p>
          <a:p>
            <a:r>
              <a:rPr lang="uk-UA" dirty="0" smtClean="0"/>
              <a:t>ІННОВАЦІЇ  -   </a:t>
            </a:r>
            <a:r>
              <a:rPr lang="en-US" dirty="0" smtClean="0"/>
              <a:t>I</a:t>
            </a:r>
            <a:r>
              <a:rPr lang="uk-UA" dirty="0" smtClean="0"/>
              <a:t>               КОКУРЕНТИ </a:t>
            </a:r>
            <a:r>
              <a:rPr lang="en-US" dirty="0" smtClean="0"/>
              <a:t>- C</a:t>
            </a:r>
            <a:r>
              <a:rPr lang="uk-UA" dirty="0" smtClean="0"/>
              <a:t>            ЕКОНОМІЧНІ ЧИННИКИ</a:t>
            </a:r>
            <a:r>
              <a:rPr lang="en-US" dirty="0" smtClean="0"/>
              <a:t> - E</a:t>
            </a:r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ДЕМОГРАФІЯ </a:t>
            </a:r>
            <a:r>
              <a:rPr lang="en-US" dirty="0" smtClean="0"/>
              <a:t>- D</a:t>
            </a:r>
            <a:r>
              <a:rPr lang="uk-UA" dirty="0" smtClean="0"/>
              <a:t>              НОРМАТИВНО-ПРАВОВЕ СЕРЕДОВИЩЕ</a:t>
            </a:r>
            <a:r>
              <a:rPr lang="en-US" dirty="0" smtClean="0"/>
              <a:t> -  R</a:t>
            </a:r>
            <a:endParaRPr lang="uk-UA" dirty="0" smtClean="0"/>
          </a:p>
          <a:p>
            <a:endParaRPr lang="uk-UA" dirty="0"/>
          </a:p>
          <a:p>
            <a:r>
              <a:rPr lang="uk-UA" dirty="0" smtClean="0"/>
              <a:t>ІНФРАСТРУКТУРА </a:t>
            </a:r>
            <a:r>
              <a:rPr lang="en-US" dirty="0" smtClean="0"/>
              <a:t>- I</a:t>
            </a:r>
            <a:r>
              <a:rPr lang="uk-UA" dirty="0" smtClean="0"/>
              <a:t>          ПАРТНЕРИ </a:t>
            </a:r>
            <a:r>
              <a:rPr lang="en-US" dirty="0" smtClean="0"/>
              <a:t>-P</a:t>
            </a:r>
            <a:r>
              <a:rPr lang="uk-UA" dirty="0" smtClean="0"/>
              <a:t>            СОЦІАЛЬНІ ТЕНДЕНЦІЇ</a:t>
            </a:r>
            <a:r>
              <a:rPr lang="en-US" dirty="0" smtClean="0"/>
              <a:t> - 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0782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ПЛАНУВАННЯ ВНУТРІШНЬОГО СЕРЕДОВИЩА ТУРИСТИЧНОЇ ФІРМИ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                             ОХОПЛЮЄ ТАКІ СФЕРИ ДІЯЛЬНОСТІ ФІРМИ:</a:t>
            </a:r>
          </a:p>
          <a:p>
            <a:endParaRPr lang="uk-UA" dirty="0"/>
          </a:p>
          <a:p>
            <a:r>
              <a:rPr lang="uk-UA" dirty="0" smtClean="0"/>
              <a:t>ВИРОБНИЧІ КАДРИ – РОЗПОДІЛ ФІНКЦІОНАЛЬНИХ ОБОВ’ЯЗКІВ;</a:t>
            </a:r>
          </a:p>
          <a:p>
            <a:r>
              <a:rPr lang="uk-UA" dirty="0" smtClean="0"/>
              <a:t>ФІНАНСИ – ПЛАНУВАННЯ ВИТРАТ / ПРИБУТКУ, РУХУ ГОТІВКИ. ФІНАНСОВОЇ СТАБІЛЬНОСТІ</a:t>
            </a:r>
          </a:p>
          <a:p>
            <a:r>
              <a:rPr lang="uk-UA" dirty="0" smtClean="0"/>
              <a:t>МАРКЕТИНГ – РЕПУТАЦІЯ, ЧАСТКА РИНКУ, ЯКІСТЬ ТУРИСТИЧНИХ ПОСЛУГ, ЦІНИ, ЕФЕКТИВНІСТЬ РЕКЛАМИ, ЗБУТУ ТА ЗАСОБІВ ПРОСУВАННЯ</a:t>
            </a:r>
          </a:p>
          <a:p>
            <a:r>
              <a:rPr lang="uk-UA" dirty="0" smtClean="0"/>
              <a:t>ВИРОБНИЦТВО ТУРИСТИЧНОЇ ПОСЛУГИ – ОБЛАДНАННЯ, ЕКОНОМІЯ НА МАСШТАБАХ, ВЧАСНІСТЬ НАДАННЯ ПОСЛУГИ. ТЕХНІЧНИЙ РІВЕНЬ ОБСЛУГОВУВАННЯ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8145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СИТУАЦІЙНИЙ АНАЛІЗ – </a:t>
            </a:r>
            <a:r>
              <a:rPr lang="en-US" dirty="0" smtClean="0"/>
              <a:t>SWOT -</a:t>
            </a:r>
            <a:r>
              <a:rPr lang="uk-UA" dirty="0" smtClean="0"/>
              <a:t>АНАЛІЗ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ЗДІЙСНЮЮТЬ НА ПОЧАТКОВОМУ ЕТАПІ МАРКЕТИНГОВОГО ПЛАНУВАННЯ ДЛЯ ВИЯВЛЕННЯ МАРКЕТИНГОВИХ МОЖЛИВОСТЕЙ ФІРМИ ДЛЯ ОТРИМАННЯ КОНКУРЕНТНИХ ПЕРЕВАГ </a:t>
            </a:r>
          </a:p>
          <a:p>
            <a:pPr marL="0" indent="0">
              <a:buNone/>
            </a:pPr>
            <a:r>
              <a:rPr lang="uk-UA" dirty="0" smtClean="0"/>
              <a:t>                        СИТУАЦІЇ ЗАСТОСУВАННЯ </a:t>
            </a:r>
            <a:r>
              <a:rPr lang="en-US" dirty="0" smtClean="0"/>
              <a:t>SWOT – </a:t>
            </a:r>
            <a:r>
              <a:rPr lang="uk-UA" dirty="0" smtClean="0"/>
              <a:t>АНАЛІЗУ:</a:t>
            </a:r>
          </a:p>
          <a:p>
            <a:r>
              <a:rPr lang="uk-UA" dirty="0" smtClean="0"/>
              <a:t>ЗАПУСК СТАРТАПІВ, НОВИХ ТУРИСТИЧНИХ ПРОДУКТІВ</a:t>
            </a:r>
          </a:p>
          <a:p>
            <a:r>
              <a:rPr lang="uk-UA" dirty="0" smtClean="0"/>
              <a:t>ПЕРЕГЛЯД ВНУТРІШНЬОЇ ПОЛІТИКИ ФІРМИ</a:t>
            </a:r>
          </a:p>
          <a:p>
            <a:r>
              <a:rPr lang="uk-UA" dirty="0" smtClean="0"/>
              <a:t>РОЗГЛЯД ВАРІАНТІВ ПЕРЕБУДОВИ БІЗНЕСУ</a:t>
            </a:r>
          </a:p>
          <a:p>
            <a:r>
              <a:rPr lang="uk-UA" dirty="0" smtClean="0"/>
              <a:t>ПЕРЕВІРКА ПРАВИЛЬНОСТІ ЗАДАНОГО КУРСУ</a:t>
            </a:r>
          </a:p>
          <a:p>
            <a:r>
              <a:rPr lang="uk-UA" dirty="0" smtClean="0"/>
              <a:t>ПОКРАЩЕННЯ БІЗНЕС ПРОЦЕСІВ</a:t>
            </a:r>
          </a:p>
          <a:p>
            <a:r>
              <a:rPr lang="uk-UA" dirty="0" smtClean="0"/>
              <a:t>ДЛЯ ЗАГАЛЬНОГО РОЗУМІННЯ СИТУАЦІЇ. ЩО СКЛАЛАСЯ НА РИНКУ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3382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РЕЗУЛЬТАТИ </a:t>
            </a:r>
            <a:r>
              <a:rPr lang="en-US" dirty="0" smtClean="0"/>
              <a:t>SWOT</a:t>
            </a:r>
            <a:r>
              <a:rPr lang="uk-UA" dirty="0" smtClean="0"/>
              <a:t>- АНАЛІЗУ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5424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              ВИЗНАЧЕННЯ КОНКУРЕНТНИХ ПЕРЕВАГ ТУРИСТИЧНОЇ ФІРМИ:</a:t>
            </a:r>
          </a:p>
          <a:p>
            <a:r>
              <a:rPr lang="uk-UA" dirty="0" smtClean="0"/>
              <a:t>1. ВІДОМЕ ІМ’Я ;       2. ВИСОКА ЯКІСТЬ ПОСЛУГ;   </a:t>
            </a:r>
          </a:p>
          <a:p>
            <a:r>
              <a:rPr lang="uk-UA" dirty="0" smtClean="0"/>
              <a:t>3. ІНДИВІДУАЛЬНИЙ КОНТАКТ З КЛІЄНТАМИ;</a:t>
            </a:r>
          </a:p>
          <a:p>
            <a:r>
              <a:rPr lang="uk-UA" dirty="0" smtClean="0"/>
              <a:t>4. ОРІЄНТАЦІЯ НА СПОЖИВАЧІВ. ЇХ ПОБАЖАННЯ ТА ЗАПИТИ</a:t>
            </a:r>
          </a:p>
          <a:p>
            <a:r>
              <a:rPr lang="uk-UA" dirty="0" smtClean="0"/>
              <a:t>5. СТІЙКА КЛІЄНТУРА; 6. ДІЮЧА РЕКЛАМА; 7. КВАЛІФІКАЦІЯ ПЕРСОНАЛУ;</a:t>
            </a:r>
          </a:p>
          <a:p>
            <a:r>
              <a:rPr lang="uk-UA" dirty="0" smtClean="0"/>
              <a:t>8. СПРИЯТЛИВІ УМОВИ ДЛЯ ПРОДАЖІВ; 9. ДОСВІД КОЛЕКТИВУ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МОЖЛИВІСТЬ ЗНАЙТИ ВІДПОВІДЬ НА СТРАТЕГІЧНІ ПИТАННЯ:</a:t>
            </a:r>
          </a:p>
          <a:p>
            <a:r>
              <a:rPr lang="uk-UA" dirty="0" smtClean="0"/>
              <a:t>ЯКИЙ ТЕПЕРІШНІЙ СТАН ФІРМИ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В ЯКОМУ НАПРЯМІ ФІРМА ПОВИННА РОЗВИВАТИСЯ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НА ЩО КОНКРЕТНО ПОВИННА БУТИ НАЦІЛЕНА ДІЯЛЬНІСТЬ ФІРМИ В МАЙБУТНЬОМУ</a:t>
            </a:r>
            <a:r>
              <a:rPr lang="en-US" dirty="0" smtClean="0"/>
              <a:t>?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0851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 БІЗНЕС-ПЛАНУ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99246" y="1721224"/>
            <a:ext cx="10806953" cy="4935070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ТИТУЛ З ПРЕДСТАВНИЦЬКИМИ ДАНИМИ ПРО ФІРМУ</a:t>
            </a:r>
          </a:p>
          <a:p>
            <a:r>
              <a:rPr lang="uk-UA" dirty="0" smtClean="0"/>
              <a:t>РЕЗЮМЕ – 3-4 СТОР. ПРО ОСНОВНИЙ ЗМІСТ БІЗНЕС-ІДЕЇ ТА ОЧІКУВАНІ РЕЗУЛЬТАТИ ЇЇ РЕАЛІЗАЦІЇ</a:t>
            </a:r>
          </a:p>
          <a:p>
            <a:r>
              <a:rPr lang="uk-UA" dirty="0" smtClean="0"/>
              <a:t>ОПИС БІЗНЕСУ – ПРИНЦИПИ ОРГАНІЗАЦІЇ, ПЕРЕВАГИ БІЗНЕС-ІДЕЇ, ТЕХНОЛОГІЧНІ ПОДРОБИЦІ, ЧИ Є ДОСВІД У ФІРМИ ВПРОВАДЖЕННЯ ІННОВАЦІІЙ</a:t>
            </a:r>
          </a:p>
          <a:p>
            <a:r>
              <a:rPr lang="uk-UA" dirty="0" smtClean="0"/>
              <a:t>ТОВАР (ПОСЛУГА) - ОПИС ЯКОСТЕЙ, ТЕНДЕНЦІЙ ПОПИТУ</a:t>
            </a:r>
          </a:p>
          <a:p>
            <a:r>
              <a:rPr lang="uk-UA" dirty="0" smtClean="0"/>
              <a:t>РИНОК ЗБУТУ – </a:t>
            </a:r>
            <a:r>
              <a:rPr lang="uk-UA" smtClean="0"/>
              <a:t>ХТО СПОЖИВАЧ, </a:t>
            </a:r>
            <a:r>
              <a:rPr lang="uk-UA" dirty="0" smtClean="0"/>
              <a:t>МОЖЛИВОСТІ ЗМІН ПОТРЕБ. ТЕНДЕНЦІЇ РИНКУ</a:t>
            </a:r>
          </a:p>
          <a:p>
            <a:r>
              <a:rPr lang="uk-UA" dirty="0" smtClean="0"/>
              <a:t>КОНКУРЕНЦІЯ – ХТО, ЯКІ КОНКУРЕНТНІ ПЕРЕВАГИ В НИХ, ЯКІ СЛАБКІ СТОРОНИ У ФІРМИ</a:t>
            </a:r>
          </a:p>
          <a:p>
            <a:r>
              <a:rPr lang="uk-UA" dirty="0" smtClean="0"/>
              <a:t>МІСЦЕ РОЗТАШУВАННЯ – СТУПІНЬ ПРИСТОСУВАННЯ</a:t>
            </a:r>
          </a:p>
          <a:p>
            <a:r>
              <a:rPr lang="uk-UA" dirty="0" smtClean="0"/>
              <a:t>ПЛАН ВИРОБНИЦТВА</a:t>
            </a:r>
          </a:p>
          <a:p>
            <a:r>
              <a:rPr lang="uk-UA" dirty="0" smtClean="0"/>
              <a:t>КАДРИ ТА УПРАВЛІННЯ</a:t>
            </a:r>
          </a:p>
          <a:p>
            <a:r>
              <a:rPr lang="uk-UA" dirty="0" smtClean="0"/>
              <a:t>ФІНАНСОВИЙ ПЛАН;    ОЦІНКА РИЗИКІВ ТА СТРАХУВАННЯ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282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СУТЬ МАРКЕТИНГУ                         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28600" y="2263833"/>
            <a:ext cx="10820400" cy="4024125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«МЕТА МАРКЕТИНГУ – ЗРОБИТИ ПРОДАЖІ ПОСТІЙНИМИ, … ЗНАТИ Й 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РОЗУМІТИ КЛІЄНТІВ НАСТІЛЬКИ ДОБРЕ, ЩОБ ПРОДУКТИ І ПОСЛУГИ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ПІДХОДИЛИ ЇМ І «ПРОДАВАЛИ САМІ СЕБЕ»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       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              ПІТЕР ДРУКЕР ( 1909 – 2005 )</a:t>
            </a:r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4583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mtClean="0"/>
              <a:t>                              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ДЯКУЮ ЗА УВАГУ!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</a:t>
            </a:r>
            <a:r>
              <a:rPr lang="en-US" dirty="0" smtClean="0"/>
              <a:t>ANTONINAKRTV@GMAIL.COM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653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СІМ «Р»  В ДІЯЛЬНОСТІ ТУРИСТИЧНОЇ ФІРМИ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05118" y="2581835"/>
            <a:ext cx="10901082" cy="3636850"/>
          </a:xfrm>
        </p:spPr>
        <p:txBody>
          <a:bodyPr/>
          <a:lstStyle/>
          <a:p>
            <a:r>
              <a:rPr lang="uk-UA" dirty="0" smtClean="0"/>
              <a:t>ПРОДУКТ                (</a:t>
            </a:r>
            <a:r>
              <a:rPr lang="en-US" dirty="0" smtClean="0"/>
              <a:t>PRODUCT</a:t>
            </a:r>
            <a:r>
              <a:rPr lang="uk-UA" dirty="0" smtClean="0"/>
              <a:t>)</a:t>
            </a:r>
            <a:r>
              <a:rPr lang="en-US" dirty="0" smtClean="0"/>
              <a:t>                    </a:t>
            </a:r>
            <a:r>
              <a:rPr lang="uk-UA" dirty="0" smtClean="0"/>
              <a:t>ЯК ВИВЧЕННЯ ПОПИТУ</a:t>
            </a:r>
          </a:p>
          <a:p>
            <a:r>
              <a:rPr lang="uk-UA" dirty="0" smtClean="0"/>
              <a:t>ПЛАНУВАННЯ        (</a:t>
            </a:r>
            <a:r>
              <a:rPr lang="en-US" dirty="0" smtClean="0"/>
              <a:t>PLANNING</a:t>
            </a:r>
            <a:r>
              <a:rPr lang="uk-UA" dirty="0" smtClean="0"/>
              <a:t>)                   ЯК ВСАНОВЛЕННЯ ЦІЛЕЙ</a:t>
            </a:r>
          </a:p>
          <a:p>
            <a:r>
              <a:rPr lang="uk-UA" dirty="0" smtClean="0"/>
              <a:t>МІСЦЕ                     (</a:t>
            </a:r>
            <a:r>
              <a:rPr lang="en-US" dirty="0" smtClean="0"/>
              <a:t>PLACE</a:t>
            </a:r>
            <a:r>
              <a:rPr lang="uk-UA" dirty="0" smtClean="0"/>
              <a:t>)</a:t>
            </a:r>
            <a:r>
              <a:rPr lang="en-US" dirty="0" smtClean="0"/>
              <a:t>                          </a:t>
            </a:r>
            <a:r>
              <a:rPr lang="uk-UA" dirty="0" smtClean="0"/>
              <a:t>ПОТРІБНЕ МІСЦЕ</a:t>
            </a:r>
          </a:p>
          <a:p>
            <a:r>
              <a:rPr lang="uk-UA" dirty="0" smtClean="0"/>
              <a:t>ЛЮДИ                     (</a:t>
            </a:r>
            <a:r>
              <a:rPr lang="en-US" dirty="0" smtClean="0"/>
              <a:t>PEOPLE</a:t>
            </a:r>
            <a:r>
              <a:rPr lang="uk-UA" dirty="0" smtClean="0"/>
              <a:t>)</a:t>
            </a:r>
            <a:r>
              <a:rPr lang="en-US" dirty="0" smtClean="0"/>
              <a:t>                        </a:t>
            </a:r>
            <a:r>
              <a:rPr lang="uk-UA" dirty="0" smtClean="0"/>
              <a:t>АДРЕСНО ДЛЯ СЕГМЕНТУ </a:t>
            </a:r>
          </a:p>
          <a:p>
            <a:r>
              <a:rPr lang="uk-UA" dirty="0" smtClean="0"/>
              <a:t>ЦІНИ                         (</a:t>
            </a:r>
            <a:r>
              <a:rPr lang="en-US" dirty="0" smtClean="0"/>
              <a:t>PRICES</a:t>
            </a:r>
            <a:r>
              <a:rPr lang="uk-UA" dirty="0" smtClean="0"/>
              <a:t>)                         ПРИВАБЛИВІ, ДОСТУПНІ ЦІНИ</a:t>
            </a:r>
          </a:p>
          <a:p>
            <a:r>
              <a:rPr lang="uk-UA" dirty="0" smtClean="0"/>
              <a:t>ПРОСУВАННЯ         </a:t>
            </a:r>
            <a:r>
              <a:rPr lang="en-US" dirty="0" smtClean="0"/>
              <a:t>(PROMOTION)</a:t>
            </a:r>
            <a:r>
              <a:rPr lang="uk-UA" dirty="0" smtClean="0"/>
              <a:t>               ГРАМОТНО ПРЕДСТАВИТИ</a:t>
            </a:r>
          </a:p>
          <a:p>
            <a:r>
              <a:rPr lang="uk-UA" dirty="0" smtClean="0"/>
              <a:t>ПРОЦЕС                  </a:t>
            </a:r>
            <a:r>
              <a:rPr lang="en-US" dirty="0" smtClean="0"/>
              <a:t> (PROCESS)</a:t>
            </a:r>
            <a:r>
              <a:rPr lang="uk-UA" dirty="0" smtClean="0"/>
              <a:t>                     РЕАЛІЗАЦІЯ З ЯКІСНИМ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                      ОБСЛУГОВУВАННЯМ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821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ТИПИ МАРКЕТИНГОВИХ ДОСЛІДЖЕНЬ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МАРКЕТИНГОВІ ДОСЛІДЖЕННЯ РИНКУ ТУРИСТИЧНИХ ПОСЛУГ – ЦЕ ПРОЦЕС ЗБОРУ, ОБРОБКИ ТА АНАЛІЗУ ДАНИХ З МЕТОЮ ЗМЕНШЕННЯ НЕВИЗНАЧЕННОСТІ ПРИ ПРИЙНЯТТІ МАРКЕТИНГОВИХ РІШЕНЬ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ТИПИ МАРКЕТИНГОВИХ ДОСЛІДЖЕНЬ:</a:t>
            </a:r>
          </a:p>
          <a:p>
            <a:endParaRPr lang="uk-UA" dirty="0"/>
          </a:p>
          <a:p>
            <a:r>
              <a:rPr lang="uk-UA" dirty="0" smtClean="0"/>
              <a:t>ПОПЕРЕДНІ – ЗБІР ІНФОРМАЦІЇ, НА ОСНОВІ ЯКОЇ ФОРМУЄТЬСЯ ГІПОТЕЗА – НАУКОВЕ ПРИПУЩЕННЯ</a:t>
            </a:r>
          </a:p>
          <a:p>
            <a:r>
              <a:rPr lang="uk-UA" dirty="0" smtClean="0"/>
              <a:t>ОПИСОВІ – НАДАЄТЬСЯ КОНСТАТАЦІЯ ПЕВНИХ ФАКТІВ</a:t>
            </a:r>
          </a:p>
          <a:p>
            <a:r>
              <a:rPr lang="uk-UA" dirty="0" smtClean="0"/>
              <a:t>АНАЛІТИЧНІ – ПЕРЕВІРКА ГІПОТЕЗИ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261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НАПРЯМИ МАРКЕТИНГОВИХ ДОСЛІДЖЕНЬ В ТУРИЗМІ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32012" y="2194560"/>
            <a:ext cx="10874188" cy="4663440"/>
          </a:xfrm>
        </p:spPr>
        <p:txBody>
          <a:bodyPr/>
          <a:lstStyle/>
          <a:p>
            <a:r>
              <a:rPr lang="uk-UA" dirty="0" smtClean="0"/>
              <a:t>ДОСЛІДЖЕННЯ ВНУТРІШНЬОГО ПОТЕНЦІАЛУ ФІРМИ</a:t>
            </a:r>
          </a:p>
          <a:p>
            <a:r>
              <a:rPr lang="uk-UA" dirty="0" smtClean="0"/>
              <a:t>ВИВЧЕННЯ ХАРАКТЕРИСТИК РИНКУ</a:t>
            </a:r>
          </a:p>
          <a:p>
            <a:r>
              <a:rPr lang="uk-UA" dirty="0" smtClean="0"/>
              <a:t>АНАЛІЗ ЧАСТКИ РИНКУ</a:t>
            </a:r>
          </a:p>
          <a:p>
            <a:r>
              <a:rPr lang="uk-UA" dirty="0" smtClean="0"/>
              <a:t>АНАЛІЗ ПРОДАЖ</a:t>
            </a:r>
          </a:p>
          <a:p>
            <a:r>
              <a:rPr lang="uk-UA" dirty="0" smtClean="0"/>
              <a:t>ВИВЧЕННЯ ТЕНДЕНЦІЙ ДІЛОВОЇ АКТИВНОСТІ</a:t>
            </a:r>
          </a:p>
          <a:p>
            <a:r>
              <a:rPr lang="uk-UA" dirty="0" smtClean="0"/>
              <a:t>ПОШУК ПОТЕНЦІЙНИХ ПОКУПЦІВ</a:t>
            </a:r>
          </a:p>
          <a:p>
            <a:r>
              <a:rPr lang="uk-UA" dirty="0" smtClean="0"/>
              <a:t>ПРОГНОЗИ ДОВГОСТРОКОВИХ ТЕНДЕНЦІЙ РОЗВИТКУ РИНКУ</a:t>
            </a:r>
          </a:p>
          <a:p>
            <a:r>
              <a:rPr lang="uk-UA" dirty="0" smtClean="0"/>
              <a:t>ВИВЧЕННЯ ДІЯЛЬНОСТІ КОНКУРЕНТІВ</a:t>
            </a:r>
          </a:p>
          <a:p>
            <a:r>
              <a:rPr lang="uk-UA" dirty="0" smtClean="0"/>
              <a:t>ВИВЧЕННЯ ТУРИСТИЧНИХ ПРОДУКТІВ</a:t>
            </a:r>
          </a:p>
          <a:p>
            <a:r>
              <a:rPr lang="uk-UA" dirty="0" smtClean="0"/>
              <a:t>АНАЛІЗ СТУПЕНЮ ЗАДОВОЛЕННОСТІ СПОЖИВАЧІВ ПОСЛУГАМИ ФІРМИ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449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МАРКЕТИНГОВИХ ДОСЛІДЖЕНЬ В ТУРИЗМІ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48287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ВИЯВЛЕННЯ ПРОБЛЕМ І ФОРМУВАННЯ ЦІЛЕЙ ДОСЛІДЖЕННЯ : 1. АНАЛІЗ РЕЗУЛЬТАТІВ ГОСПОДАРСЬКОЇ ДІЯЛЬНОСТІ; 2. ЕКСПЕРТНЕ ОПИТУВАННЯ КЕРІВНИКІВ ТА СПІВРОБІТНИКІВ; 3. СПОСТЕРЕЖЕННЯ ЗА ВИКОНАННЯМ МАРКЕТИНГОВИХ ФУНКЦІЙ</a:t>
            </a:r>
          </a:p>
          <a:p>
            <a:r>
              <a:rPr lang="uk-UA" dirty="0" smtClean="0"/>
              <a:t>ДОБІР ДЖЕРЕЛ ІНФОРМАЦІЇ – ПЕРВИННИХ ДАНИХ ТА ВТОРИННИХ ДАНИХ, ЯКІ ВЖЕ ІСНУЮТЬ І ЗБИРАЛИСЯ РАНІШЕ (НАПРИКЛАД, ІНФЛЯЦІЯ);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МАРКЕТИНГОВОЇ ІНФОРМАЦІЇ ДЛЯ ДОСЛІДЖЕННЯ ЗОВНІШНЬОГО ТА</a:t>
            </a:r>
          </a:p>
          <a:p>
            <a:pPr marL="0" indent="0">
              <a:buNone/>
            </a:pPr>
            <a:r>
              <a:rPr lang="uk-UA" dirty="0" smtClean="0"/>
              <a:t>   ВНУТРІШНЬОГО СЕРЕДОВИЩА</a:t>
            </a:r>
          </a:p>
          <a:p>
            <a:r>
              <a:rPr lang="uk-UA" dirty="0" smtClean="0"/>
              <a:t>ЗБІР ІНФОРМАЦІЇ – ПЕРВИННОЇ, ЩО ЗДІЙСНЮЮТЬ АГЕНТИ ЗІ ЗБУТУ (СПОСТЕРЕЖЕННЯ, ОПИТУВАННЯ, ЕКСПЕРИМЕНТИ), ТА ЗАГАЛЬНОДОСТУПНОЇ ВТОРИННОЇ ІНФОРМАЦІЇ</a:t>
            </a:r>
          </a:p>
          <a:p>
            <a:r>
              <a:rPr lang="uk-UA" dirty="0" smtClean="0"/>
              <a:t>АНАЛІЗ ЗІБРАНИХ ДАНИХ – ПРЕДСТАВЛЕННЯ ЧІТКИХ РЕЗУЛЬТАТІВ</a:t>
            </a:r>
          </a:p>
          <a:p>
            <a:r>
              <a:rPr lang="uk-UA" dirty="0" smtClean="0"/>
              <a:t>АНАЛІЗ ВИКОРИСТАННЯ РЕЗУЛЬТАТІВ ДОСЛІДЖЕННЯ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80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КІЛЬКІСНІ МЕТОДИ АНАЛІЗУ МАРКЕТИНГОВОЇ ІНФОРМАЦІЇ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49624" y="2194560"/>
            <a:ext cx="11156576" cy="466344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ЕКСТРАПОЛЯЦІЯ ТРЕНДА РОЗВИТКУ – ПРОЕКЦІЯ У МАЙБУТНЄ</a:t>
            </a:r>
          </a:p>
          <a:p>
            <a:r>
              <a:rPr lang="uk-UA" dirty="0" smtClean="0"/>
              <a:t>РЕГРЕСИВНИЙ АНАЛІЗ -  ВИЗНАЧЕННЯ СИЛИ ЗВ’ЯЗКУ МІЖ ЗМІННИМИ</a:t>
            </a:r>
          </a:p>
          <a:p>
            <a:r>
              <a:rPr lang="uk-UA" dirty="0" smtClean="0"/>
              <a:t>ДИСПЕРСІЙНИЙ АНАЛІЗ – ВИКОРИСТОВУЮТЬ ДЛЯ ВИЯВЛЕННЯ ВПЛИВУ ФАКТОРІВ НА ПЕВНІ ПАРАМЕТРИ ПРОЦЕСУ ОБСЛУГОВУВАННЯ</a:t>
            </a:r>
          </a:p>
          <a:p>
            <a:r>
              <a:rPr lang="uk-UA" dirty="0" smtClean="0"/>
              <a:t>ВАРІАЦІЙНИЙ АНАЛІЗ – ПЕРЕВІРКА СУТТЄВОСТІ ВПЛИВУ ЗМІНИ ФАКТОРА НА ДОСЛІДЖУВАНИЙ ОБ’ЕКТ</a:t>
            </a:r>
          </a:p>
          <a:p>
            <a:r>
              <a:rPr lang="uk-UA" dirty="0" smtClean="0"/>
              <a:t>ДИСКРИМІНАНТНИЙ АНАЛІЗ – ЦЕ АНАЛІЗ ВІДМІННОСТЕЙ МІЖ ГРУПАМИ ДАНИХ , ОБ’ЄКТІВ</a:t>
            </a:r>
          </a:p>
          <a:p>
            <a:r>
              <a:rPr lang="uk-UA" dirty="0" smtClean="0"/>
              <a:t>ФАКТОРНИЙ АНАЛІЗ – ВИДІЛЕННЯ НАЙСУТТЄВІШИХ ФАКТОРІВ, ЩО ВПЛИВАЮТЬ НА ОБ’ЄКТ</a:t>
            </a:r>
          </a:p>
          <a:p>
            <a:r>
              <a:rPr lang="uk-UA" dirty="0" smtClean="0"/>
              <a:t>КЛАСТЕРНИЙ АНАЛІЗ – СЕГМЕНТАЦІЯ ДОСЛІДЖУВАНИХ ГРУП</a:t>
            </a:r>
          </a:p>
          <a:p>
            <a:r>
              <a:rPr lang="uk-UA" dirty="0" smtClean="0"/>
              <a:t>БАГАТОМІРНЕ ШКАЛЮВАННЯ – АНАЛІЗ РІЗНОМАНІТНИХ ЗАЛЕЖНОСТЕЙ МІЖ ОБ’ЄКТАМИ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161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ЯКІСНІ МЕТОДИ АНАЛІЗУ МАРКЕТИНГОВОЇ ІНФОРМАЦІЇ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32012" y="2194560"/>
            <a:ext cx="10874188" cy="4663440"/>
          </a:xfrm>
        </p:spPr>
        <p:txBody>
          <a:bodyPr/>
          <a:lstStyle/>
          <a:p>
            <a:r>
              <a:rPr lang="uk-UA" dirty="0" smtClean="0"/>
              <a:t>МЕТОД МОЗКОВОЇ АТАКИ – НЕКОНТРОЛЬОВАНА ГЕНЕРАЦІЯ ІДЕЙ(7-12ОСІБ)</a:t>
            </a:r>
          </a:p>
          <a:p>
            <a:r>
              <a:rPr lang="uk-UA" dirty="0" smtClean="0"/>
              <a:t>МЕТОД ДЕЛФІ – РЕЗУЛЬТАТИ РОБОТИ ЕКСПЕРТІВ ОБГОВОРЮЮТЬ В ГРУПІ</a:t>
            </a:r>
          </a:p>
          <a:p>
            <a:r>
              <a:rPr lang="uk-UA" dirty="0" smtClean="0"/>
              <a:t>МЕТОД БРЕЙНСТОРМІНГУ – 2 КОМАНДИ З 15 ОСІБ, СПИРАЮЧИСЬ НА НАЯВНУ ІНФОРМАЦІЮ, ВИЯВЛЯЮТЬ ЗАУВАЖЕННЯ І ПРОГНОЗИ ТА СУМНІВИ І ЗАПЕРЕЧЕННЯ</a:t>
            </a:r>
          </a:p>
          <a:p>
            <a:r>
              <a:rPr lang="uk-UA" dirty="0" smtClean="0"/>
              <a:t>МЕТОД ГОРДОНА  - ОБГОВОРЕННЯ ПРОБЛЕМ БЕЗ ВВОДНИХ ДАНИХ, А РЕЗУЛЬТАТИ ЗАСТОСОВУЮТЬ ДЛЯ РІШЕННЯ КОНКРЕТНОЇ ПРОБЛЕМИ</a:t>
            </a:r>
          </a:p>
          <a:p>
            <a:r>
              <a:rPr lang="uk-UA" dirty="0" smtClean="0"/>
              <a:t>МЕТОД ГРУПОВОЇ ДИСКУСІЇ – В ГРУПИ ЗБИРАЮТЬ НЕКОМПЕТЕНТНИХ ЛЮДЕЙ ДЛЯ ГЕНЕРАЦІЇ НЕСТАНДАРТНИХ ІДЕЙ, ПОТІМ СПЕЦІАЛІСТИ МОЖУТЬ ВІДХИЛИТИ 90% РЕКОМЕНДАЦІЙ</a:t>
            </a:r>
          </a:p>
          <a:p>
            <a:r>
              <a:rPr lang="uk-UA" dirty="0" smtClean="0"/>
              <a:t>СІНЕКТИКА – ЯК ПРЯМА АНАЛОГІЯ АБО ПОРІВНЯННЯ ДОСЛІДЖУВАНИХ ФАКТІВ ЗІ СХОЖИМИ ФАКТАМИ З ІНШИХ ОБЛАСТЕЙ НАУКИ, ПРАКТИКИ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733589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TM04033937[[fn=Туман]]</Template>
  <TotalTime>613</TotalTime>
  <Words>1841</Words>
  <Application>Microsoft Office PowerPoint</Application>
  <PresentationFormat>Широкий екран</PresentationFormat>
  <Paragraphs>266</Paragraphs>
  <Slides>30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30</vt:i4>
      </vt:variant>
    </vt:vector>
  </HeadingPairs>
  <TitlesOfParts>
    <vt:vector size="33" baseType="lpstr">
      <vt:lpstr>Arial</vt:lpstr>
      <vt:lpstr>Century Gothic</vt:lpstr>
      <vt:lpstr>Туман</vt:lpstr>
      <vt:lpstr> МАРКЕТИНГОВИЙ ПЛАН    ДІЯЛЬНОСТІ В ТУРИЗМІ</vt:lpstr>
      <vt:lpstr>ПРОБЛЕМИ ДО ОБГОВОРЕННЯ </vt:lpstr>
      <vt:lpstr>СУТЬ МАРКЕТИНГУ                          </vt:lpstr>
      <vt:lpstr>СІМ «Р»  В ДІЯЛЬНОСТІ ТУРИСТИЧНОЇ ФІРМИ</vt:lpstr>
      <vt:lpstr>ТИПИ МАРКЕТИНГОВИХ ДОСЛІДЖЕНЬ</vt:lpstr>
      <vt:lpstr>НАПРЯМИ МАРКЕТИНГОВИХ ДОСЛІДЖЕНЬ В ТУРИЗМІ</vt:lpstr>
      <vt:lpstr>ЕТАПИ МАРКЕТИНГОВИХ ДОСЛІДЖЕНЬ В ТУРИЗМІ</vt:lpstr>
      <vt:lpstr>КІЛЬКІСНІ МЕТОДИ АНАЛІЗУ МАРКЕТИНГОВОЇ ІНФОРМАЦІЇ</vt:lpstr>
      <vt:lpstr>ЯКІСНІ МЕТОДИ АНАЛІЗУ МАРКЕТИНГОВОЇ ІНФОРМАЦІЇ</vt:lpstr>
      <vt:lpstr>ДОСЛІДЖЕННЯ ВНУТРІШНЬОГО СЕРЕДОВИЩА ТУРИСТИЧНОЇ ФІРМИ</vt:lpstr>
      <vt:lpstr>ДОСЛІДЖЕННЯ ЗОВНІШНЬОГО СЕРЕДОВИЩА ТУРИСТИЧНОЇ ФІРМИ</vt:lpstr>
      <vt:lpstr>МАРКЕТИНГОВІ ДОСЛІДЖЕННЯ РИНКУ ТУРИСТИЧНИХ ПОСЛУГ</vt:lpstr>
      <vt:lpstr>МАНКЕТИНГОВІ ДОСЛІДЖЕННЯ КОНКУРЕНТІВ</vt:lpstr>
      <vt:lpstr>ІНФОРМАЦІЯ ПРО КОНКУРЕНТІВ</vt:lpstr>
      <vt:lpstr>МАТРИЦЯ ДОСЛІДЖЕННЯ КОНКУРЕНТІВ АБО «КОНКУРЕНТНА КАРТА РИНКУ»</vt:lpstr>
      <vt:lpstr>МАРКЕТИНГОВІ ДОСЛІДЖЕННЯ СПОЖИВАЧІВ ТУРИСТИЧНИХ ПОСЛУГ</vt:lpstr>
      <vt:lpstr>КОМПЛЕКСНА ХАРАКТЕРИСТИКА ТУРИСТИЧНОГО РИНКУ</vt:lpstr>
      <vt:lpstr>Планування сегментації ринку туристичних послуг</vt:lpstr>
      <vt:lpstr>ТИПИ СТРАТЕГІЙ ДЛЯ СЕГМЕНТОВАНИХ РИНКІВ</vt:lpstr>
      <vt:lpstr>МЕТА СЕГМЕНТАЦІЇ ТУРИСТИЧНОГО РИНКУ</vt:lpstr>
      <vt:lpstr>ГЕОГРАФІЧНИЙ ПРИНЦИП СЕГМЕНТАЦІЇ ТУРИСТИЧНОГО РИНКУ</vt:lpstr>
      <vt:lpstr>ПСИХОЛОГІЧНИЙ ПРИНЦИП СЕГМЕНТАЦІЇ ТУРИСТИЧНОГО РИНКУ</vt:lpstr>
      <vt:lpstr>ДЕМОГРАФІЧНИЙ ПРИНЦИП СЕГМЕНТАЦІЇ  ТУРИСТИЧНОГО РИНКУ</vt:lpstr>
      <vt:lpstr>ЗОВНІШНЄ СЕРЕДОВИЩЕ МАРКЕТИНГУ ТУРИСТИЧНОЇ ФІРМИ</vt:lpstr>
      <vt:lpstr>АНАЛІЗ ЗОВНІШНЬОГО СЕРЕДОВИЩА ТУРИСТИЧНОЇ ФІРМИ</vt:lpstr>
      <vt:lpstr>ПЛАНУВАННЯ ВНУТРІШНЬОГО СЕРЕДОВИЩА ТУРИСТИЧНОЇ ФІРМИ</vt:lpstr>
      <vt:lpstr>СИТУАЦІЙНИЙ АНАЛІЗ – SWOT -АНАЛІЗ</vt:lpstr>
      <vt:lpstr>РЕЗУЛЬТАТИ SWOT- АНАЛІЗУ</vt:lpstr>
      <vt:lpstr>СТРУКТУРА БІЗНЕС-ПЛАНУ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МАРКЕТИНГОВИЙ ПЛАН    ДІЯЛЬНОСТІ В ТУРИЗМІ</dc:title>
  <dc:creator>Пользователь</dc:creator>
  <cp:lastModifiedBy>Пользователь</cp:lastModifiedBy>
  <cp:revision>52</cp:revision>
  <dcterms:created xsi:type="dcterms:W3CDTF">2021-01-04T09:08:25Z</dcterms:created>
  <dcterms:modified xsi:type="dcterms:W3CDTF">2021-01-07T11:40:01Z</dcterms:modified>
</cp:coreProperties>
</file>