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0" r:id="rId3"/>
    <p:sldId id="297" r:id="rId4"/>
    <p:sldId id="313" r:id="rId5"/>
    <p:sldId id="293" r:id="rId6"/>
    <p:sldId id="278" r:id="rId7"/>
    <p:sldId id="279" r:id="rId8"/>
    <p:sldId id="282" r:id="rId9"/>
    <p:sldId id="283" r:id="rId10"/>
    <p:sldId id="284" r:id="rId11"/>
    <p:sldId id="285" r:id="rId12"/>
    <p:sldId id="280" r:id="rId13"/>
    <p:sldId id="287" r:id="rId14"/>
    <p:sldId id="298" r:id="rId15"/>
    <p:sldId id="281" r:id="rId16"/>
    <p:sldId id="288" r:id="rId17"/>
    <p:sldId id="299" r:id="rId18"/>
    <p:sldId id="262" r:id="rId19"/>
    <p:sldId id="263" r:id="rId20"/>
    <p:sldId id="264" r:id="rId21"/>
    <p:sldId id="304" r:id="rId22"/>
    <p:sldId id="306" r:id="rId23"/>
    <p:sldId id="305" r:id="rId24"/>
    <p:sldId id="270" r:id="rId25"/>
    <p:sldId id="294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9" autoAdjust="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8DB5F-3689-4C5E-B58B-065303E9E9D5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B36CE-6009-4C27-8B6E-338F4DA157C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6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3F0B7-05B1-474C-BD37-2D8697D2CAEE}" type="datetimeFigureOut">
              <a:rPr lang="ru-RU" smtClean="0"/>
              <a:pPr/>
              <a:t>04.02.2023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93BA-3555-4658-BD06-8A0F8187D6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5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1F025-D0A6-431A-A4B0-26F3B74E521A}" type="slidenum">
              <a:rPr lang="ru-RU"/>
              <a:pPr/>
              <a:t>1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193BA-3555-4658-BD06-8A0F8187D6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08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402000"/>
                </a:solidFill>
              </a:endParaRPr>
            </a:p>
          </p:txBody>
        </p:sp>
        <p:pic>
          <p:nvPicPr>
            <p:cNvPr id="3076" name="Picture 4" descr="A:\minispir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962025" y="1925638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/>
            <a:r>
              <a:rPr lang="ru-RU" noProof="0"/>
              <a:t>Щелчок правит образец 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47825" y="3738563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Щелчок правит образец подзаголовка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35F7E79E-75F5-42B7-9FAB-62F2F27BAF73}" type="datetime1">
              <a:rPr lang="ru-RU"/>
              <a:pPr/>
              <a:t>04.02.2023</a:t>
            </a:fld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4D8B69B2-64DD-4775-BD8E-F843B9596E59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07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AD3D0-987A-4B27-965E-BFB3923C91A8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259A3-1BD7-44CD-965A-3163B305FAF8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8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10D9B8-5A4D-47ED-A715-E2E1B5F36AA4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FB6D-8F21-438C-B834-E3FD8D283E2F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5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7CAEC0-D1AA-42F3-A882-2D8729FD7A63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0803E-9358-48EB-A72A-F8B20A033D95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0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7F807-EE32-47BC-8933-FC3A2F389F31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B35BF-FA82-48FE-AD27-BD27F0102D7E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0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607229-1569-4CBD-9F7F-1D9BC3D656BC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EEFB9-1C31-4466-9A3F-F3E2AEF12181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22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5A280-E7A5-4E0C-903B-2B7196C948BF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7831E-D964-41E4-8823-7283DEDC345F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1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AEA17F-B66D-4FB8-A489-F27A49CE9AB6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3661-65FD-4639-A82B-F71FAEFF8C60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13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E265F1-D1A9-4160-AD70-F4189D33D509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234AF-6C63-40E6-B8A7-549B5ED81583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759AE-4018-4C7F-A31D-6A3C153D39E6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5E258-6227-4A8D-99D2-2E620C2B198A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AB88E-1B6D-49DE-92C0-B1FF2BF2C1DB}" type="datetime1">
              <a:rPr lang="ru-RU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39393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AAAC2-B6DE-4C87-8226-B30288B39274}" type="slidenum">
              <a:rPr lang="ru-RU">
                <a:solidFill>
                  <a:srgbClr val="393939"/>
                </a:solidFill>
              </a:rPr>
              <a:pPr/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pic>
          <p:nvPicPr>
            <p:cNvPr id="2052" name="Picture 4" descr="A:\minispir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2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A86E5C31-F916-4834-A2CF-0E977299539F}" type="datetime1">
              <a:rPr lang="ru-RU" smtClean="0">
                <a:solidFill>
                  <a:srgbClr val="393939"/>
                </a:solidFill>
              </a:rPr>
              <a:pPr eaLnBrk="0" fontAlgn="base" hangingPunct="0">
                <a:spcAft>
                  <a:spcPct val="0"/>
                </a:spcAft>
              </a:pPr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ru-RU">
              <a:solidFill>
                <a:srgbClr val="393939"/>
              </a:solidFill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AD7DFDCC-C91E-41B5-95DC-18D2B57A792A}" type="slidenum">
              <a:rPr lang="ru-RU" smtClean="0">
                <a:solidFill>
                  <a:srgbClr val="393939"/>
                </a:solidFill>
              </a:rPr>
              <a:pPr eaLnBrk="0" fontAlgn="base" hangingPunct="0">
                <a:spcAft>
                  <a:spcPct val="0"/>
                </a:spcAft>
              </a:pPr>
              <a:t>‹№›</a:t>
            </a:fld>
            <a:endParaRPr lang="ru-RU">
              <a:solidFill>
                <a:srgbClr val="3939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NATA\Desktop\&#1060;&#1072;&#1073;&#1088;&#1080;&#1082;&#1072;%20&#1060;&#1086;&#1088;&#1084;&#1072;&#1090;&#1086;&#1074;&#1060;&#1072;&#1073;&#1088;&#1080;&#1082;&#1072;%20&#1060;&#1086;&#1088;&#1084;&#1072;&#1090;&#1086;&#1074;VTS_11_1.avi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&#1042;&#1030;&#1044;&#1050;&#1056;&#1048;&#1058;&#1045;%20&#1050;&#1054;&#1053;&#1059;&#1057;%20&#1053;&#1040;&#1042;&#1050;&#1054;&#1051;&#1054;%20&#1053;&#1040;&#1057;.pptx" TargetMode="Externa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74771" y="6021288"/>
            <a:ext cx="1905000" cy="457200"/>
          </a:xfrm>
        </p:spPr>
        <p:txBody>
          <a:bodyPr/>
          <a:lstStyle/>
          <a:p>
            <a:fld id="{27AC57CA-AC55-4282-800A-A796AABF5F47}" type="slidenum">
              <a:rPr lang="ru-RU"/>
              <a:pPr/>
              <a:t>1</a:t>
            </a:fld>
            <a:endParaRPr lang="ru-RU" dirty="0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755576" y="3357438"/>
            <a:ext cx="4608512" cy="3167906"/>
            <a:chOff x="2925" y="73"/>
            <a:chExt cx="2948" cy="1996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2925" y="1389"/>
              <a:ext cx="2948" cy="680"/>
            </a:xfrm>
            <a:prstGeom prst="parallelogram">
              <a:avLst>
                <a:gd name="adj" fmla="val 108382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3F2D9"/>
                </a:gs>
              </a:gsLst>
              <a:lin ang="5400000" scaled="1"/>
            </a:gra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4241" y="73"/>
              <a:ext cx="1086" cy="1607"/>
            </a:xfrm>
            <a:custGeom>
              <a:avLst/>
              <a:gdLst/>
              <a:ahLst/>
              <a:cxnLst>
                <a:cxn ang="0">
                  <a:pos x="0" y="1374"/>
                </a:cxn>
                <a:cxn ang="0">
                  <a:pos x="462" y="0"/>
                </a:cxn>
                <a:cxn ang="0">
                  <a:pos x="1086" y="1378"/>
                </a:cxn>
                <a:cxn ang="0">
                  <a:pos x="0" y="1374"/>
                </a:cxn>
              </a:cxnLst>
              <a:rect l="0" t="0" r="r" b="b"/>
              <a:pathLst>
                <a:path w="1086" h="1607">
                  <a:moveTo>
                    <a:pt x="0" y="1374"/>
                  </a:moveTo>
                  <a:cubicBezTo>
                    <a:pt x="79" y="1148"/>
                    <a:pt x="377" y="211"/>
                    <a:pt x="462" y="0"/>
                  </a:cubicBezTo>
                  <a:cubicBezTo>
                    <a:pt x="557" y="228"/>
                    <a:pt x="943" y="1026"/>
                    <a:pt x="1086" y="1378"/>
                  </a:cubicBezTo>
                  <a:cubicBezTo>
                    <a:pt x="1009" y="1607"/>
                    <a:pt x="104" y="1604"/>
                    <a:pt x="0" y="137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9525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4377" y="1163"/>
              <a:ext cx="1086" cy="747"/>
            </a:xfrm>
            <a:custGeom>
              <a:avLst/>
              <a:gdLst/>
              <a:ahLst/>
              <a:cxnLst>
                <a:cxn ang="0">
                  <a:pos x="0" y="557"/>
                </a:cxn>
                <a:cxn ang="0">
                  <a:pos x="519" y="0"/>
                </a:cxn>
                <a:cxn ang="0">
                  <a:pos x="1086" y="559"/>
                </a:cxn>
                <a:cxn ang="0">
                  <a:pos x="0" y="557"/>
                </a:cxn>
              </a:cxnLst>
              <a:rect l="0" t="0" r="r" b="b"/>
              <a:pathLst>
                <a:path w="1086" h="747">
                  <a:moveTo>
                    <a:pt x="0" y="557"/>
                  </a:moveTo>
                  <a:cubicBezTo>
                    <a:pt x="76" y="462"/>
                    <a:pt x="434" y="86"/>
                    <a:pt x="519" y="0"/>
                  </a:cubicBezTo>
                  <a:cubicBezTo>
                    <a:pt x="614" y="93"/>
                    <a:pt x="943" y="416"/>
                    <a:pt x="1086" y="559"/>
                  </a:cubicBezTo>
                  <a:cubicBezTo>
                    <a:pt x="912" y="747"/>
                    <a:pt x="82" y="728"/>
                    <a:pt x="0" y="55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>
                    <a:alpha val="88000"/>
                  </a:srgbClr>
                </a:gs>
                <a:gs pos="50000">
                  <a:srgbClr val="FF9999">
                    <a:alpha val="81000"/>
                  </a:srgbClr>
                </a:gs>
                <a:gs pos="100000">
                  <a:srgbClr val="CC0000">
                    <a:alpha val="88000"/>
                  </a:srgbClr>
                </a:gs>
              </a:gsLst>
              <a:lin ang="0" scaled="1"/>
            </a:gradFill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470" y="1072"/>
              <a:ext cx="1086" cy="976"/>
              <a:chOff x="1791" y="2160"/>
              <a:chExt cx="1086" cy="976"/>
            </a:xfrm>
          </p:grpSpPr>
          <p:sp>
            <p:nvSpPr>
              <p:cNvPr id="12" name="Freeform 16"/>
              <p:cNvSpPr>
                <a:spLocks/>
              </p:cNvSpPr>
              <p:nvPr/>
            </p:nvSpPr>
            <p:spPr bwMode="auto">
              <a:xfrm>
                <a:off x="1791" y="2160"/>
                <a:ext cx="1086" cy="976"/>
              </a:xfrm>
              <a:custGeom>
                <a:avLst/>
                <a:gdLst/>
                <a:ahLst/>
                <a:cxnLst>
                  <a:cxn ang="0">
                    <a:pos x="0" y="743"/>
                  </a:cxn>
                  <a:cxn ang="0">
                    <a:pos x="225" y="84"/>
                  </a:cxn>
                  <a:cxn ang="0">
                    <a:pos x="769" y="76"/>
                  </a:cxn>
                  <a:cxn ang="0">
                    <a:pos x="1086" y="747"/>
                  </a:cxn>
                  <a:cxn ang="0">
                    <a:pos x="0" y="743"/>
                  </a:cxn>
                </a:cxnLst>
                <a:rect l="0" t="0" r="r" b="b"/>
                <a:pathLst>
                  <a:path w="1086" h="976">
                    <a:moveTo>
                      <a:pt x="0" y="743"/>
                    </a:moveTo>
                    <a:cubicBezTo>
                      <a:pt x="32" y="585"/>
                      <a:pt x="162" y="230"/>
                      <a:pt x="225" y="84"/>
                    </a:cubicBezTo>
                    <a:cubicBezTo>
                      <a:pt x="396" y="15"/>
                      <a:pt x="598" y="0"/>
                      <a:pt x="769" y="76"/>
                    </a:cubicBezTo>
                    <a:cubicBezTo>
                      <a:pt x="838" y="228"/>
                      <a:pt x="1019" y="540"/>
                      <a:pt x="1086" y="747"/>
                    </a:cubicBezTo>
                    <a:cubicBezTo>
                      <a:pt x="1009" y="976"/>
                      <a:pt x="104" y="973"/>
                      <a:pt x="0" y="74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50000">
                    <a:srgbClr val="99CCFF">
                      <a:alpha val="82001"/>
                    </a:srgbClr>
                  </a:gs>
                  <a:gs pos="100000">
                    <a:schemeClr val="accent2"/>
                  </a:gs>
                </a:gsLst>
                <a:lin ang="0" scaled="1"/>
              </a:gradFill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2018" y="2160"/>
                <a:ext cx="544" cy="181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82001"/>
                    </a:srgbClr>
                  </a:gs>
                  <a:gs pos="100000">
                    <a:schemeClr val="accent2"/>
                  </a:gs>
                </a:gsLst>
                <a:lin ang="18900000" scaled="1"/>
              </a:gra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928209" y="1412776"/>
            <a:ext cx="78920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/>
              <a:t>Презентація на тему: </a:t>
            </a:r>
          </a:p>
          <a:p>
            <a:pPr algn="ctr"/>
            <a:r>
              <a:rPr lang="uk-UA" sz="4400" b="1" dirty="0"/>
              <a:t>«Конус, його елементи.</a:t>
            </a:r>
          </a:p>
          <a:p>
            <a:pPr algn="ctr"/>
            <a:r>
              <a:rPr lang="uk-UA" sz="4400" b="1" dirty="0"/>
              <a:t>Бічна і повна поверхня конуса»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7652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5F1-D1A9-4160-AD70-F4189D33D509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805136" y="4581872"/>
            <a:ext cx="5791200" cy="1295400"/>
          </a:xfrm>
          <a:prstGeom prst="parallelogram">
            <a:avLst>
              <a:gd name="adj" fmla="val 111765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83904" y="5383088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α</a:t>
            </a:r>
            <a:endParaRPr lang="ru-RU" dirty="0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481536" y="4886672"/>
            <a:ext cx="2209800" cy="533400"/>
          </a:xfrm>
          <a:prstGeom prst="ellipse">
            <a:avLst/>
          </a:prstGeom>
          <a:solidFill>
            <a:srgbClr val="92D050"/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48336" y="5191472"/>
            <a:ext cx="762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495949" y="5115272"/>
            <a:ext cx="76200" cy="762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56112" y="4997896"/>
            <a:ext cx="457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4548336" y="3286472"/>
            <a:ext cx="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472136" y="2829272"/>
            <a:ext cx="533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</a:t>
            </a:r>
            <a:endParaRPr lang="ru-RU" b="1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572149" y="3334060"/>
            <a:ext cx="11430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548335" y="3296644"/>
            <a:ext cx="76200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554388" y="3276684"/>
            <a:ext cx="30480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4131344" y="3327974"/>
            <a:ext cx="416992" cy="15950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3508598" y="3327974"/>
            <a:ext cx="1039738" cy="177881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4283546" y="3306817"/>
            <a:ext cx="264790" cy="210704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104900" y="817548"/>
            <a:ext cx="7643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 dirty="0"/>
              <a:t>З’єднаємо кожну точку кола О(R ) з точкою S.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04900" y="1273984"/>
            <a:ext cx="7715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Поверхня, утворена відрізками, які з’єднують кожну точку кола з точкою </a:t>
            </a:r>
            <a:r>
              <a:rPr lang="uk-UA" sz="2400" b="1" dirty="0"/>
              <a:t>S </a:t>
            </a:r>
            <a:r>
              <a:rPr lang="uk-UA" sz="2400" dirty="0"/>
              <a:t>на прямій </a:t>
            </a:r>
            <a:r>
              <a:rPr lang="uk-UA" sz="2400" b="1" dirty="0"/>
              <a:t>SO</a:t>
            </a:r>
            <a:r>
              <a:rPr lang="uk-UA" sz="2400" dirty="0"/>
              <a:t>, яка проходить через центр кола і перпендикулярна площині цього кола називається </a:t>
            </a:r>
            <a:r>
              <a:rPr lang="uk-UA" sz="2400" b="1" u="sng" dirty="0">
                <a:solidFill>
                  <a:srgbClr val="FF0000"/>
                </a:solidFill>
              </a:rPr>
              <a:t> конічною поверхнею.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4719786" y="4900960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R</a:t>
            </a:r>
            <a:endParaRPr lang="ru-RU" i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954" y="4941168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34916" y="5157192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66964" y="5229200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43028" y="5229200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75076" y="5157192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70934" y="4941168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28331" y="3122151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H="1">
            <a:off x="3839690" y="3306817"/>
            <a:ext cx="708645" cy="20370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555454" y="4822755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>
            <a:off x="4572149" y="3345906"/>
            <a:ext cx="972294" cy="17006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 flipH="1">
            <a:off x="3671490" y="3327974"/>
            <a:ext cx="876846" cy="17259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4572149" y="3338053"/>
            <a:ext cx="519683" cy="15941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3994943" y="4730720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954847" y="4737452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01766" y="4810472"/>
            <a:ext cx="23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47664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3333FF"/>
                </a:solidFill>
              </a:rPr>
              <a:t>поняття конуса</a:t>
            </a:r>
            <a:endParaRPr lang="ru-RU" sz="2800" b="1" u="sng" cap="all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4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4" grpId="0"/>
      <p:bldP spid="38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5F1-D1A9-4160-AD70-F4189D33D509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6093296"/>
            <a:ext cx="1905000" cy="457200"/>
          </a:xfrm>
        </p:spPr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11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7624" y="1364575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sz="2400" b="1" u="sng" dirty="0">
                <a:solidFill>
                  <a:srgbClr val="3333FF"/>
                </a:solidFill>
              </a:rPr>
              <a:t>КРУГОВИЙ КОНУС </a:t>
            </a:r>
            <a:r>
              <a:rPr lang="ru-RU" sz="2400" b="1" dirty="0"/>
              <a:t>– ТІЛО, ОБМЕЖЕНЕ КОНІЧНОЮ ПОВЕРХНЕЮ (1) ТА КРУГОМ (2).</a:t>
            </a:r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275856" y="2996952"/>
            <a:ext cx="2827387" cy="3312368"/>
            <a:chOff x="330" y="1338"/>
            <a:chExt cx="1146" cy="1674"/>
          </a:xfrm>
        </p:grpSpPr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30" y="1338"/>
              <a:ext cx="1146" cy="1674"/>
            </a:xfrm>
            <a:custGeom>
              <a:avLst/>
              <a:gdLst/>
              <a:ahLst/>
              <a:cxnLst>
                <a:cxn ang="0">
                  <a:pos x="0" y="1386"/>
                </a:cxn>
                <a:cxn ang="0">
                  <a:pos x="558" y="0"/>
                </a:cxn>
                <a:cxn ang="0">
                  <a:pos x="1146" y="1374"/>
                </a:cxn>
                <a:cxn ang="0">
                  <a:pos x="0" y="1386"/>
                </a:cxn>
              </a:cxnLst>
              <a:rect l="0" t="0" r="r" b="b"/>
              <a:pathLst>
                <a:path w="1146" h="1674">
                  <a:moveTo>
                    <a:pt x="0" y="1386"/>
                  </a:moveTo>
                  <a:cubicBezTo>
                    <a:pt x="79" y="1160"/>
                    <a:pt x="473" y="211"/>
                    <a:pt x="558" y="0"/>
                  </a:cubicBezTo>
                  <a:cubicBezTo>
                    <a:pt x="653" y="228"/>
                    <a:pt x="1003" y="1022"/>
                    <a:pt x="1146" y="1374"/>
                  </a:cubicBezTo>
                  <a:cubicBezTo>
                    <a:pt x="1128" y="1656"/>
                    <a:pt x="96" y="1674"/>
                    <a:pt x="0" y="1386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1905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40" y="2523"/>
              <a:ext cx="1134" cy="408"/>
            </a:xfrm>
            <a:prstGeom prst="ellipse">
              <a:avLst/>
            </a:prstGeom>
            <a:noFill/>
            <a:ln w="9525" algn="ctr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7664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3333FF"/>
                </a:solidFill>
              </a:rPr>
              <a:t>поняття конуса</a:t>
            </a:r>
            <a:endParaRPr lang="ru-RU" sz="2800" b="1" u="sng" cap="all" dirty="0">
              <a:solidFill>
                <a:srgbClr val="3333FF"/>
              </a:solidFill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H="1">
            <a:off x="4817343" y="3933056"/>
            <a:ext cx="1008112" cy="5769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2663788" y="5217070"/>
            <a:ext cx="1404156" cy="52831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03354" y="369776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1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6751" y="5079322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2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61308" y="5528853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•</a:t>
            </a: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660772" y="3045718"/>
            <a:ext cx="45719" cy="2664296"/>
          </a:xfrm>
          <a:custGeom>
            <a:avLst/>
            <a:gdLst>
              <a:gd name="T0" fmla="*/ 0 w 8"/>
              <a:gd name="T1" fmla="*/ 0 h 1368"/>
              <a:gd name="T2" fmla="*/ 12700 w 8"/>
              <a:gd name="T3" fmla="*/ 2171700 h 1368"/>
              <a:gd name="T4" fmla="*/ 0 60000 65536"/>
              <a:gd name="T5" fmla="*/ 0 60000 65536"/>
              <a:gd name="T6" fmla="*/ 0 w 8"/>
              <a:gd name="T7" fmla="*/ 0 h 1368"/>
              <a:gd name="T8" fmla="*/ 8 w 8"/>
              <a:gd name="T9" fmla="*/ 1368 h 13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368">
                <a:moveTo>
                  <a:pt x="0" y="0"/>
                </a:moveTo>
                <a:lnTo>
                  <a:pt x="8" y="1368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545681" y="566958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498847" y="2698512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16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4" grpId="0"/>
      <p:bldP spid="13" grpId="0"/>
      <p:bldP spid="5" grpId="0"/>
      <p:bldP spid="18" grpId="0" animBg="1"/>
      <p:bldP spid="19" grpId="0"/>
      <p:bldP spid="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3661-65FD-4639-A82B-F71FAEFF8C60}" type="slidenum">
              <a:rPr lang="ru-RU" smtClean="0">
                <a:solidFill>
                  <a:srgbClr val="393939"/>
                </a:solidFill>
              </a:rPr>
              <a:pPr/>
              <a:t>12</a:t>
            </a:fld>
            <a:endParaRPr lang="ru-RU" dirty="0">
              <a:solidFill>
                <a:srgbClr val="39393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3333FF"/>
                </a:solidFill>
              </a:rPr>
              <a:t>Елементи конуса</a:t>
            </a:r>
            <a:endParaRPr lang="ru-RU" sz="2800" b="1" u="sng" cap="all" dirty="0">
              <a:solidFill>
                <a:srgbClr val="3333FF"/>
              </a:solidFill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2051950" y="4172297"/>
            <a:ext cx="0" cy="720725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259632" y="1722785"/>
            <a:ext cx="1963291" cy="2822029"/>
            <a:chOff x="341" y="1338"/>
            <a:chExt cx="1146" cy="1674"/>
          </a:xfrm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341" y="1338"/>
              <a:ext cx="1146" cy="1674"/>
            </a:xfrm>
            <a:custGeom>
              <a:avLst/>
              <a:gdLst/>
              <a:ahLst/>
              <a:cxnLst>
                <a:cxn ang="0">
                  <a:pos x="0" y="1386"/>
                </a:cxn>
                <a:cxn ang="0">
                  <a:pos x="558" y="0"/>
                </a:cxn>
                <a:cxn ang="0">
                  <a:pos x="1146" y="1374"/>
                </a:cxn>
                <a:cxn ang="0">
                  <a:pos x="0" y="1386"/>
                </a:cxn>
              </a:cxnLst>
              <a:rect l="0" t="0" r="r" b="b"/>
              <a:pathLst>
                <a:path w="1146" h="1674">
                  <a:moveTo>
                    <a:pt x="0" y="1386"/>
                  </a:moveTo>
                  <a:cubicBezTo>
                    <a:pt x="79" y="1160"/>
                    <a:pt x="473" y="211"/>
                    <a:pt x="558" y="0"/>
                  </a:cubicBezTo>
                  <a:cubicBezTo>
                    <a:pt x="653" y="228"/>
                    <a:pt x="1003" y="1022"/>
                    <a:pt x="1146" y="1374"/>
                  </a:cubicBezTo>
                  <a:cubicBezTo>
                    <a:pt x="1128" y="1656"/>
                    <a:pt x="96" y="1674"/>
                    <a:pt x="0" y="1386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1905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350" y="2523"/>
              <a:ext cx="1134" cy="408"/>
            </a:xfrm>
            <a:prstGeom prst="ellipse">
              <a:avLst/>
            </a:prstGeom>
            <a:noFill/>
            <a:ln w="9525" algn="ctr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Freeform 8"/>
          <p:cNvSpPr>
            <a:spLocks/>
          </p:cNvSpPr>
          <p:nvPr/>
        </p:nvSpPr>
        <p:spPr bwMode="auto">
          <a:xfrm>
            <a:off x="2193577" y="1702397"/>
            <a:ext cx="4763" cy="2595563"/>
          </a:xfrm>
          <a:custGeom>
            <a:avLst/>
            <a:gdLst>
              <a:gd name="T0" fmla="*/ 4763 w 3"/>
              <a:gd name="T1" fmla="*/ 0 h 1635"/>
              <a:gd name="T2" fmla="*/ 0 w 3"/>
              <a:gd name="T3" fmla="*/ 2595563 h 1635"/>
              <a:gd name="T4" fmla="*/ 0 60000 65536"/>
              <a:gd name="T5" fmla="*/ 0 60000 65536"/>
              <a:gd name="T6" fmla="*/ 0 w 3"/>
              <a:gd name="T7" fmla="*/ 0 h 1635"/>
              <a:gd name="T8" fmla="*/ 3 w 3"/>
              <a:gd name="T9" fmla="*/ 1635 h 1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635">
                <a:moveTo>
                  <a:pt x="3" y="0"/>
                </a:moveTo>
                <a:lnTo>
                  <a:pt x="0" y="1635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191204" y="4297710"/>
            <a:ext cx="4762" cy="595312"/>
          </a:xfrm>
          <a:custGeom>
            <a:avLst/>
            <a:gdLst>
              <a:gd name="T0" fmla="*/ 4762 w 3"/>
              <a:gd name="T1" fmla="*/ 0 h 375"/>
              <a:gd name="T2" fmla="*/ 0 w 3"/>
              <a:gd name="T3" fmla="*/ 595312 h 375"/>
              <a:gd name="T4" fmla="*/ 0 60000 65536"/>
              <a:gd name="T5" fmla="*/ 0 60000 65536"/>
              <a:gd name="T6" fmla="*/ 0 w 3"/>
              <a:gd name="T7" fmla="*/ 0 h 375"/>
              <a:gd name="T8" fmla="*/ 3 w 3"/>
              <a:gd name="T9" fmla="*/ 375 h 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75">
                <a:moveTo>
                  <a:pt x="3" y="0"/>
                </a:moveTo>
                <a:lnTo>
                  <a:pt x="0" y="37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151961" y="3893944"/>
            <a:ext cx="71437" cy="73025"/>
          </a:xfrm>
          <a:prstGeom prst="ellipse">
            <a:avLst/>
          </a:prstGeom>
          <a:solidFill>
            <a:srgbClr val="336600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2204950" y="1268760"/>
            <a:ext cx="1588" cy="452437"/>
          </a:xfrm>
          <a:custGeom>
            <a:avLst/>
            <a:gdLst>
              <a:gd name="T0" fmla="*/ 0 w 1"/>
              <a:gd name="T1" fmla="*/ 0 h 285"/>
              <a:gd name="T2" fmla="*/ 0 w 1"/>
              <a:gd name="T3" fmla="*/ 452437 h 285"/>
              <a:gd name="T4" fmla="*/ 0 60000 65536"/>
              <a:gd name="T5" fmla="*/ 0 60000 65536"/>
              <a:gd name="T6" fmla="*/ 0 w 1"/>
              <a:gd name="T7" fmla="*/ 0 h 285"/>
              <a:gd name="T8" fmla="*/ 1 w 1"/>
              <a:gd name="T9" fmla="*/ 285 h 2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85">
                <a:moveTo>
                  <a:pt x="0" y="0"/>
                </a:moveTo>
                <a:lnTo>
                  <a:pt x="0" y="28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166138" y="1676747"/>
            <a:ext cx="78581" cy="730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2231093" y="1417278"/>
            <a:ext cx="504825" cy="288925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>
            <a:off x="1424997" y="1749772"/>
            <a:ext cx="752538" cy="2519095"/>
          </a:xfrm>
          <a:custGeom>
            <a:avLst/>
            <a:gdLst>
              <a:gd name="T0" fmla="*/ 742950 w 468"/>
              <a:gd name="T1" fmla="*/ 0 h 1494"/>
              <a:gd name="T2" fmla="*/ 0 w 468"/>
              <a:gd name="T3" fmla="*/ 2371725 h 1494"/>
              <a:gd name="T4" fmla="*/ 0 60000 65536"/>
              <a:gd name="T5" fmla="*/ 0 60000 65536"/>
              <a:gd name="T6" fmla="*/ 0 w 468"/>
              <a:gd name="T7" fmla="*/ 0 h 1494"/>
              <a:gd name="T8" fmla="*/ 468 w 468"/>
              <a:gd name="T9" fmla="*/ 1494 h 14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8" h="1494">
                <a:moveTo>
                  <a:pt x="468" y="0"/>
                </a:moveTo>
                <a:lnTo>
                  <a:pt x="0" y="1494"/>
                </a:ln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1443428" y="3935978"/>
            <a:ext cx="750410" cy="332889"/>
          </a:xfrm>
          <a:custGeom>
            <a:avLst/>
            <a:gdLst>
              <a:gd name="T0" fmla="*/ 0 w 480"/>
              <a:gd name="T1" fmla="*/ 200025 h 126"/>
              <a:gd name="T2" fmla="*/ 762000 w 480"/>
              <a:gd name="T3" fmla="*/ 0 h 126"/>
              <a:gd name="T4" fmla="*/ 0 60000 65536"/>
              <a:gd name="T5" fmla="*/ 0 60000 65536"/>
              <a:gd name="T6" fmla="*/ 0 w 480"/>
              <a:gd name="T7" fmla="*/ 0 h 126"/>
              <a:gd name="T8" fmla="*/ 480 w 480"/>
              <a:gd name="T9" fmla="*/ 126 h 1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26">
                <a:moveTo>
                  <a:pt x="0" y="126"/>
                </a:moveTo>
                <a:lnTo>
                  <a:pt x="480" y="0"/>
                </a:ln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2193838" y="1749215"/>
            <a:ext cx="12700" cy="2171700"/>
          </a:xfrm>
          <a:custGeom>
            <a:avLst/>
            <a:gdLst>
              <a:gd name="T0" fmla="*/ 0 w 8"/>
              <a:gd name="T1" fmla="*/ 0 h 1368"/>
              <a:gd name="T2" fmla="*/ 12700 w 8"/>
              <a:gd name="T3" fmla="*/ 2171700 h 1368"/>
              <a:gd name="T4" fmla="*/ 0 60000 65536"/>
              <a:gd name="T5" fmla="*/ 0 60000 65536"/>
              <a:gd name="T6" fmla="*/ 0 w 8"/>
              <a:gd name="T7" fmla="*/ 0 h 1368"/>
              <a:gd name="T8" fmla="*/ 8 w 8"/>
              <a:gd name="T9" fmla="*/ 1368 h 13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368">
                <a:moveTo>
                  <a:pt x="0" y="0"/>
                </a:moveTo>
                <a:lnTo>
                  <a:pt x="8" y="1368"/>
                </a:lnTo>
              </a:path>
            </a:pathLst>
          </a:custGeom>
          <a:noFill/>
          <a:ln w="38100">
            <a:solidFill>
              <a:srgbClr val="76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203848" y="1171600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0" dirty="0">
                <a:solidFill>
                  <a:srgbClr val="760000"/>
                </a:solidFill>
                <a:latin typeface="Times New Roman" pitchFamily="18" charset="0"/>
              </a:rPr>
              <a:t> </a:t>
            </a: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Основа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конуса –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</a:rPr>
              <a:t>це 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руг .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203848" y="1628800"/>
            <a:ext cx="612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0" dirty="0">
                <a:solidFill>
                  <a:srgbClr val="760000"/>
                </a:solidFill>
                <a:latin typeface="Times New Roman" pitchFamily="18" charset="0"/>
              </a:rPr>
              <a:t>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Вершина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конуса –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точка, яка не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лежить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у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площині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цього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круга.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39516" y="2492896"/>
            <a:ext cx="5903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0" dirty="0">
                <a:solidFill>
                  <a:srgbClr val="9A0000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Вісь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конуса –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пряма, яка проходить через центр круга і вершину конуса.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275905" y="3278261"/>
            <a:ext cx="59044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0" dirty="0">
                <a:solidFill>
                  <a:srgbClr val="B00000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Твірна</a:t>
            </a:r>
            <a:r>
              <a:rPr lang="ru-RU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конуса –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відрізок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сполучає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вершину конуса з точкою кола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основи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275905" y="4364533"/>
            <a:ext cx="60493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b="0" dirty="0">
                <a:solidFill>
                  <a:srgbClr val="C80000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Радіус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конуса –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радіус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основи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2400" b="0" dirty="0">
              <a:solidFill>
                <a:srgbClr val="C80000"/>
              </a:solidFill>
              <a:latin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131840" y="4725144"/>
            <a:ext cx="6265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400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Висота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конуса –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це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перпендикуляр, опущений з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вершини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конуса на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площину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</a:rPr>
              <a:t>основи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899592" y="5868561"/>
            <a:ext cx="7848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uk-UA" sz="1600" u="sng" dirty="0">
                <a:solidFill>
                  <a:schemeClr val="tx1"/>
                </a:solidFill>
                <a:latin typeface="+mn-lt"/>
              </a:rPr>
              <a:t>Зауваження</a:t>
            </a:r>
            <a:r>
              <a:rPr lang="uk-UA" sz="1600" dirty="0">
                <a:solidFill>
                  <a:schemeClr val="tx1"/>
                </a:solidFill>
                <a:latin typeface="+mn-lt"/>
              </a:rPr>
              <a:t>: оскільки вісь перпендикулярна основі та проходить через вершину, 	      то висота конуса лежить на його осі.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 flipH="1">
            <a:off x="2206538" y="2289497"/>
            <a:ext cx="504825" cy="28892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022376" y="1412776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</a:t>
            </a:r>
            <a:endParaRPr lang="ru-RU" b="1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123728" y="37638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187624" y="414908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А</a:t>
            </a:r>
            <a:endParaRPr lang="ru-RU" dirty="0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>
            <a:off x="1443428" y="2776026"/>
            <a:ext cx="300609" cy="448304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V="1">
            <a:off x="1569672" y="4149080"/>
            <a:ext cx="150304" cy="5104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>
            <a:off x="2223398" y="3133799"/>
            <a:ext cx="504825" cy="288925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1"/>
      <p:bldP spid="22" grpId="1"/>
      <p:bldP spid="23" grpId="0"/>
      <p:bldP spid="24" grpId="0"/>
      <p:bldP spid="25" grpId="0"/>
      <p:bldP spid="26" grpId="0"/>
      <p:bldP spid="27" grpId="0" animBg="1"/>
      <p:bldP spid="28" grpId="0" autoUpdateAnimBg="0"/>
      <p:bldP spid="29" grpId="0"/>
      <p:bldP spid="30" grpId="0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3661-65FD-4639-A82B-F71FAEFF8C60}" type="slidenum">
              <a:rPr lang="ru-RU" smtClean="0">
                <a:solidFill>
                  <a:srgbClr val="393939"/>
                </a:solidFill>
              </a:rPr>
              <a:pPr/>
              <a:t>13</a:t>
            </a:fld>
            <a:endParaRPr lang="ru-RU" dirty="0">
              <a:solidFill>
                <a:srgbClr val="39393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3333FF"/>
                </a:solidFill>
              </a:rPr>
              <a:t>Елементи конуса</a:t>
            </a:r>
            <a:endParaRPr lang="ru-RU" sz="2800" b="1" u="sng" cap="all" dirty="0">
              <a:solidFill>
                <a:srgbClr val="3333FF"/>
              </a:solidFill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259632" y="1722785"/>
            <a:ext cx="1963291" cy="2822029"/>
            <a:chOff x="341" y="1338"/>
            <a:chExt cx="1146" cy="1674"/>
          </a:xfrm>
        </p:grpSpPr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341" y="1338"/>
              <a:ext cx="1146" cy="1674"/>
            </a:xfrm>
            <a:custGeom>
              <a:avLst/>
              <a:gdLst/>
              <a:ahLst/>
              <a:cxnLst>
                <a:cxn ang="0">
                  <a:pos x="0" y="1386"/>
                </a:cxn>
                <a:cxn ang="0">
                  <a:pos x="558" y="0"/>
                </a:cxn>
                <a:cxn ang="0">
                  <a:pos x="1146" y="1374"/>
                </a:cxn>
                <a:cxn ang="0">
                  <a:pos x="0" y="1386"/>
                </a:cxn>
              </a:cxnLst>
              <a:rect l="0" t="0" r="r" b="b"/>
              <a:pathLst>
                <a:path w="1146" h="1674">
                  <a:moveTo>
                    <a:pt x="0" y="1386"/>
                  </a:moveTo>
                  <a:cubicBezTo>
                    <a:pt x="79" y="1160"/>
                    <a:pt x="473" y="211"/>
                    <a:pt x="558" y="0"/>
                  </a:cubicBezTo>
                  <a:cubicBezTo>
                    <a:pt x="653" y="228"/>
                    <a:pt x="1003" y="1022"/>
                    <a:pt x="1146" y="1374"/>
                  </a:cubicBezTo>
                  <a:cubicBezTo>
                    <a:pt x="1128" y="1656"/>
                    <a:pt x="96" y="1674"/>
                    <a:pt x="0" y="1386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1905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30"/>
            <p:cNvSpPr>
              <a:spLocks noChangeArrowheads="1"/>
            </p:cNvSpPr>
            <p:nvPr/>
          </p:nvSpPr>
          <p:spPr bwMode="auto">
            <a:xfrm>
              <a:off x="350" y="2523"/>
              <a:ext cx="1134" cy="408"/>
            </a:xfrm>
            <a:prstGeom prst="ellipse">
              <a:avLst/>
            </a:prstGeom>
            <a:noFill/>
            <a:ln w="9525" algn="ctr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Freeform 8"/>
          <p:cNvSpPr>
            <a:spLocks/>
          </p:cNvSpPr>
          <p:nvPr/>
        </p:nvSpPr>
        <p:spPr bwMode="auto">
          <a:xfrm>
            <a:off x="2193577" y="1702397"/>
            <a:ext cx="4763" cy="2595563"/>
          </a:xfrm>
          <a:custGeom>
            <a:avLst/>
            <a:gdLst>
              <a:gd name="T0" fmla="*/ 4763 w 3"/>
              <a:gd name="T1" fmla="*/ 0 h 1635"/>
              <a:gd name="T2" fmla="*/ 0 w 3"/>
              <a:gd name="T3" fmla="*/ 2595563 h 1635"/>
              <a:gd name="T4" fmla="*/ 0 60000 65536"/>
              <a:gd name="T5" fmla="*/ 0 60000 65536"/>
              <a:gd name="T6" fmla="*/ 0 w 3"/>
              <a:gd name="T7" fmla="*/ 0 h 1635"/>
              <a:gd name="T8" fmla="*/ 3 w 3"/>
              <a:gd name="T9" fmla="*/ 1635 h 16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635">
                <a:moveTo>
                  <a:pt x="3" y="0"/>
                </a:moveTo>
                <a:lnTo>
                  <a:pt x="0" y="1635"/>
                </a:lnTo>
              </a:path>
            </a:pathLst>
          </a:cu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191204" y="4297710"/>
            <a:ext cx="4762" cy="595312"/>
          </a:xfrm>
          <a:custGeom>
            <a:avLst/>
            <a:gdLst>
              <a:gd name="T0" fmla="*/ 4762 w 3"/>
              <a:gd name="T1" fmla="*/ 0 h 375"/>
              <a:gd name="T2" fmla="*/ 0 w 3"/>
              <a:gd name="T3" fmla="*/ 595312 h 375"/>
              <a:gd name="T4" fmla="*/ 0 60000 65536"/>
              <a:gd name="T5" fmla="*/ 0 60000 65536"/>
              <a:gd name="T6" fmla="*/ 0 w 3"/>
              <a:gd name="T7" fmla="*/ 0 h 375"/>
              <a:gd name="T8" fmla="*/ 3 w 3"/>
              <a:gd name="T9" fmla="*/ 375 h 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75">
                <a:moveTo>
                  <a:pt x="3" y="0"/>
                </a:moveTo>
                <a:lnTo>
                  <a:pt x="0" y="37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151961" y="3893944"/>
            <a:ext cx="71437" cy="73025"/>
          </a:xfrm>
          <a:prstGeom prst="ellipse">
            <a:avLst/>
          </a:prstGeom>
          <a:solidFill>
            <a:srgbClr val="336600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2204950" y="1268760"/>
            <a:ext cx="1588" cy="452437"/>
          </a:xfrm>
          <a:custGeom>
            <a:avLst/>
            <a:gdLst>
              <a:gd name="T0" fmla="*/ 0 w 1"/>
              <a:gd name="T1" fmla="*/ 0 h 285"/>
              <a:gd name="T2" fmla="*/ 0 w 1"/>
              <a:gd name="T3" fmla="*/ 452437 h 285"/>
              <a:gd name="T4" fmla="*/ 0 60000 65536"/>
              <a:gd name="T5" fmla="*/ 0 60000 65536"/>
              <a:gd name="T6" fmla="*/ 0 w 1"/>
              <a:gd name="T7" fmla="*/ 0 h 285"/>
              <a:gd name="T8" fmla="*/ 1 w 1"/>
              <a:gd name="T9" fmla="*/ 285 h 2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85">
                <a:moveTo>
                  <a:pt x="0" y="0"/>
                </a:moveTo>
                <a:lnTo>
                  <a:pt x="0" y="28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166138" y="1676747"/>
            <a:ext cx="78581" cy="7302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>
            <a:off x="1443428" y="1749772"/>
            <a:ext cx="752538" cy="2519095"/>
          </a:xfrm>
          <a:custGeom>
            <a:avLst/>
            <a:gdLst>
              <a:gd name="T0" fmla="*/ 742950 w 468"/>
              <a:gd name="T1" fmla="*/ 0 h 1494"/>
              <a:gd name="T2" fmla="*/ 0 w 468"/>
              <a:gd name="T3" fmla="*/ 2371725 h 1494"/>
              <a:gd name="T4" fmla="*/ 0 60000 65536"/>
              <a:gd name="T5" fmla="*/ 0 60000 65536"/>
              <a:gd name="T6" fmla="*/ 0 w 468"/>
              <a:gd name="T7" fmla="*/ 0 h 1494"/>
              <a:gd name="T8" fmla="*/ 468 w 468"/>
              <a:gd name="T9" fmla="*/ 1494 h 14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8" h="1494">
                <a:moveTo>
                  <a:pt x="468" y="0"/>
                </a:moveTo>
                <a:lnTo>
                  <a:pt x="0" y="1494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1443428" y="3935978"/>
            <a:ext cx="750410" cy="332889"/>
          </a:xfrm>
          <a:custGeom>
            <a:avLst/>
            <a:gdLst>
              <a:gd name="T0" fmla="*/ 0 w 480"/>
              <a:gd name="T1" fmla="*/ 200025 h 126"/>
              <a:gd name="T2" fmla="*/ 762000 w 480"/>
              <a:gd name="T3" fmla="*/ 0 h 126"/>
              <a:gd name="T4" fmla="*/ 0 60000 65536"/>
              <a:gd name="T5" fmla="*/ 0 60000 65536"/>
              <a:gd name="T6" fmla="*/ 0 w 480"/>
              <a:gd name="T7" fmla="*/ 0 h 126"/>
              <a:gd name="T8" fmla="*/ 480 w 480"/>
              <a:gd name="T9" fmla="*/ 126 h 1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126">
                <a:moveTo>
                  <a:pt x="0" y="126"/>
                </a:moveTo>
                <a:lnTo>
                  <a:pt x="480" y="0"/>
                </a:lnTo>
              </a:path>
            </a:pathLst>
          </a:cu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2193838" y="1749215"/>
            <a:ext cx="12700" cy="2171700"/>
          </a:xfrm>
          <a:custGeom>
            <a:avLst/>
            <a:gdLst>
              <a:gd name="T0" fmla="*/ 0 w 8"/>
              <a:gd name="T1" fmla="*/ 0 h 1368"/>
              <a:gd name="T2" fmla="*/ 12700 w 8"/>
              <a:gd name="T3" fmla="*/ 2171700 h 1368"/>
              <a:gd name="T4" fmla="*/ 0 60000 65536"/>
              <a:gd name="T5" fmla="*/ 0 60000 65536"/>
              <a:gd name="T6" fmla="*/ 0 w 8"/>
              <a:gd name="T7" fmla="*/ 0 h 1368"/>
              <a:gd name="T8" fmla="*/ 8 w 8"/>
              <a:gd name="T9" fmla="*/ 1368 h 13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" h="1368">
                <a:moveTo>
                  <a:pt x="0" y="0"/>
                </a:moveTo>
                <a:lnTo>
                  <a:pt x="8" y="1368"/>
                </a:lnTo>
              </a:path>
            </a:pathLst>
          </a:custGeom>
          <a:noFill/>
          <a:ln w="38100">
            <a:solidFill>
              <a:srgbClr val="76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491496" y="1628800"/>
            <a:ext cx="4320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Точка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S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вершина конуса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419872" y="2132856"/>
            <a:ext cx="3492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2400" b="0" dirty="0">
                <a:solidFill>
                  <a:srgbClr val="9A0000"/>
                </a:solidFill>
                <a:latin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Пряма</a:t>
            </a:r>
            <a:r>
              <a:rPr lang="ru-RU" sz="2400" b="0" dirty="0">
                <a:solidFill>
                  <a:srgbClr val="9A0000"/>
                </a:solidFill>
                <a:latin typeface="Times New Roman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SO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– 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</a:rPr>
              <a:t>вісь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 конуса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3455540" y="2780928"/>
            <a:ext cx="5148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Відрізок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SA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=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l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</a:rPr>
              <a:t>твірна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 конуса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419536" y="3509873"/>
            <a:ext cx="5112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Відрізок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OA=R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</a:rPr>
              <a:t>радіус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 конуса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3478025" y="4281155"/>
            <a:ext cx="4982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Відрізок 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SO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=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H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– 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</a:rPr>
              <a:t>висота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 конуса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056280" y="1393958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</a:t>
            </a:r>
            <a:endParaRPr lang="ru-RU" b="1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026568" y="386104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187624" y="4149080"/>
            <a:ext cx="45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А</a:t>
            </a:r>
            <a:endParaRPr lang="ru-RU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499508" y="5067199"/>
            <a:ext cx="4320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Круг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основа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 конуса 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1978829" y="5733256"/>
            <a:ext cx="6374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Конічна поверхня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uk-UA" sz="2400" i="1" dirty="0">
                <a:solidFill>
                  <a:schemeClr val="tx1"/>
                </a:solidFill>
                <a:latin typeface="Times New Roman" pitchFamily="18" charset="0"/>
              </a:rPr>
              <a:t>бічна поверхня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</a:rPr>
              <a:t> конуса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3095" y="2712495"/>
            <a:ext cx="40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</a:rPr>
              <a:t>l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0373" y="3754594"/>
            <a:ext cx="31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</a:rPr>
              <a:t>R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89144" y="2944808"/>
            <a:ext cx="352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itchFamily="18" charset="0"/>
              </a:rPr>
              <a:t>H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577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8" grpId="0" autoUpdateAnimBg="0"/>
      <p:bldP spid="29" grpId="0"/>
      <p:bldP spid="30" grpId="0"/>
      <p:bldP spid="34" grpId="0"/>
      <p:bldP spid="35" grpId="0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5F1-D1A9-4160-AD70-F4189D33D509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14</a:t>
            </a:fld>
            <a:endParaRPr lang="ru-RU">
              <a:solidFill>
                <a:srgbClr val="393939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32"/>
          <a:stretch>
            <a:fillRect/>
          </a:stretch>
        </p:blipFill>
        <p:spPr bwMode="auto">
          <a:xfrm>
            <a:off x="585834" y="2786236"/>
            <a:ext cx="8692411" cy="34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7423" y="592664"/>
            <a:ext cx="5506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 dirty="0">
                <a:solidFill>
                  <a:srgbClr val="3333FF"/>
                </a:solidFill>
              </a:rPr>
              <a:t>КОНУС ЯК ТІЛО ОБЕРТАННЯ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26876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При обертанні якої плоскої фігури із зображених на рисунках  можна отримати конус?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8596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043608" y="392465"/>
            <a:ext cx="777686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800" u="sng" dirty="0">
                <a:solidFill>
                  <a:srgbClr val="3333FF"/>
                </a:solidFill>
                <a:latin typeface="+mn-lt"/>
              </a:rPr>
              <a:t>КОНУС ЯК ТІЛО ОБЕРТАННЯ</a:t>
            </a:r>
            <a:endParaRPr lang="ru-RU" sz="2800" dirty="0">
              <a:solidFill>
                <a:srgbClr val="3333FF"/>
              </a:solidFill>
              <a:latin typeface="+mn-lt"/>
            </a:endParaRPr>
          </a:p>
          <a:p>
            <a:pPr algn="just">
              <a:spcBef>
                <a:spcPct val="50000"/>
              </a:spcBef>
            </a:pPr>
            <a:r>
              <a:rPr lang="uk-UA" sz="2400" dirty="0">
                <a:solidFill>
                  <a:sysClr val="windowText" lastClr="000000"/>
                </a:solidFill>
                <a:latin typeface="+mn-lt"/>
              </a:rPr>
              <a:t>Конус може бути утворений в результаті обертання </a:t>
            </a:r>
            <a:r>
              <a:rPr lang="uk-UA" sz="2400" u="sng" dirty="0">
                <a:solidFill>
                  <a:srgbClr val="FF0000"/>
                </a:solidFill>
                <a:latin typeface="+mn-lt"/>
              </a:rPr>
              <a:t>прямокутного трикутника </a:t>
            </a:r>
            <a:r>
              <a:rPr lang="uk-UA" sz="2400" dirty="0">
                <a:solidFill>
                  <a:sysClr val="windowText" lastClr="000000"/>
                </a:solidFill>
                <a:latin typeface="+mn-lt"/>
              </a:rPr>
              <a:t>навколо одного з катетів як осі.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2623538" y="2643182"/>
            <a:ext cx="1960477" cy="3220757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2639800" y="2690038"/>
            <a:ext cx="0" cy="32072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>
            <a:off x="2623538" y="5863939"/>
            <a:ext cx="19604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2623538" y="2675974"/>
            <a:ext cx="1960477" cy="3174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1016585" y="5216141"/>
            <a:ext cx="3583915" cy="129587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 rot="16200000">
            <a:off x="216310" y="3440449"/>
            <a:ext cx="3207281" cy="1639699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2327618" y="4567871"/>
            <a:ext cx="672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/>
              <a:t>Н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3279419" y="5910896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R</a:t>
            </a:r>
            <a:endParaRPr lang="ru-RU" i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3639780" y="3631691"/>
            <a:ext cx="4401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l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Shape 202"/>
          <p:cNvSpPr/>
          <p:nvPr/>
        </p:nvSpPr>
        <p:spPr>
          <a:xfrm>
            <a:off x="6000760" y="3571876"/>
            <a:ext cx="2747704" cy="299809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13" name="Фабрика ФорматовФабрика ФорматовVTS_11_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43352" y="1844273"/>
            <a:ext cx="2771788" cy="26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7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64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A17F-B66D-4FB8-A489-F27A49CE9AB6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3661-65FD-4639-A82B-F71FAEFF8C60}" type="slidenum">
              <a:rPr lang="ru-RU" smtClean="0">
                <a:solidFill>
                  <a:srgbClr val="393939"/>
                </a:solidFill>
              </a:rPr>
              <a:pPr/>
              <a:t>16</a:t>
            </a:fld>
            <a:endParaRPr lang="ru-RU">
              <a:solidFill>
                <a:srgbClr val="39393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50" y="1844824"/>
            <a:ext cx="2946675" cy="42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66" y="1825211"/>
            <a:ext cx="2925597" cy="485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153687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38" y="4452158"/>
            <a:ext cx="15430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ANd9GcR3kqQ4_456_lmH1kuQ-Vrk0oMrekszaPIQWLPePpeZNThSmvxz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r="17628"/>
          <a:stretch>
            <a:fillRect/>
          </a:stretch>
        </p:blipFill>
        <p:spPr bwMode="auto">
          <a:xfrm>
            <a:off x="3939554" y="4523596"/>
            <a:ext cx="178117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 descr="ANd9GcQmU8d72BPDqrqrmi4QpdlYb8w0JoteazC3M_wF23lSBiqDdXu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3496"/>
            <a:ext cx="1656332" cy="165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87423" y="331054"/>
            <a:ext cx="5506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u="sng" dirty="0">
                <a:solidFill>
                  <a:srgbClr val="3333FF"/>
                </a:solidFill>
              </a:rPr>
              <a:t>КОНУС ЯК ТІЛО ОБЕРТАННЯ</a:t>
            </a:r>
            <a:endParaRPr lang="ru-RU" sz="2800" b="1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54274"/>
            <a:ext cx="8563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Що отримаємо при обертанні прямокутного трикутника навколо гіпотенузи?</a:t>
            </a:r>
          </a:p>
          <a:p>
            <a:pPr algn="ctr"/>
            <a:r>
              <a:rPr lang="uk-UA" sz="2400" b="1" dirty="0"/>
              <a:t>На які предмети схожа ця фігура?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1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5F1-D1A9-4160-AD70-F4189D33D509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17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16210" y="332656"/>
            <a:ext cx="7848600" cy="720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b="1" u="sng" kern="0" dirty="0">
                <a:solidFill>
                  <a:srgbClr val="3333FF"/>
                </a:solidFill>
              </a:rPr>
              <a:t>ПЛОЩА ПОВЕРХНІ КОНУСА</a:t>
            </a:r>
            <a:br>
              <a:rPr lang="ru-RU" sz="4000" kern="0" dirty="0">
                <a:solidFill>
                  <a:srgbClr val="3333FF"/>
                </a:solidFill>
              </a:rPr>
            </a:br>
            <a:endParaRPr lang="ru-RU" sz="4000" kern="0" dirty="0">
              <a:solidFill>
                <a:srgbClr val="3333FF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71600" y="1012666"/>
            <a:ext cx="7416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</a:rPr>
              <a:t>Повна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</a:rPr>
              <a:t>поверхня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</a:rPr>
              <a:t>складається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 з 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</a:rPr>
              <a:t>основи</a:t>
            </a:r>
            <a:endParaRPr lang="ru-RU" sz="28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6" name="Picture 5" descr="Con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0794"/>
            <a:ext cx="274320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6948264" y="2702520"/>
            <a:ext cx="106680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590551" y="4586957"/>
            <a:ext cx="2743200" cy="871538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27451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4" descr="Con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326" y="2219399"/>
            <a:ext cx="276542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 rot="17040936" flipH="1">
            <a:off x="1447681" y="3833459"/>
            <a:ext cx="106680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34378" y="1628800"/>
            <a:ext cx="71260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</a:rPr>
              <a:t>та </a:t>
            </a:r>
            <a:r>
              <a:rPr lang="ru-RU" sz="2800" b="1" dirty="0" err="1">
                <a:latin typeface="Times New Roman" pitchFamily="18" charset="0"/>
              </a:rPr>
              <a:t>бічної</a:t>
            </a:r>
            <a:r>
              <a:rPr lang="ru-RU" sz="2800" b="1" dirty="0">
                <a:latin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</a:rPr>
              <a:t>поверхні</a:t>
            </a:r>
            <a:r>
              <a:rPr lang="ru-RU" sz="2800" b="1" dirty="0">
                <a:latin typeface="Times New Roman" pitchFamily="18" charset="0"/>
              </a:rPr>
              <a:t>.</a:t>
            </a:r>
            <a:endParaRPr lang="ru-RU" sz="2800" b="1" i="1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3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210" y="332656"/>
            <a:ext cx="7848600" cy="720725"/>
          </a:xfrm>
        </p:spPr>
        <p:txBody>
          <a:bodyPr/>
          <a:lstStyle/>
          <a:p>
            <a:pPr algn="ctr"/>
            <a:r>
              <a:rPr lang="ru-RU" sz="2800" b="1" u="sng" dirty="0">
                <a:solidFill>
                  <a:srgbClr val="3333FF"/>
                </a:solidFill>
              </a:rPr>
              <a:t>ПЛОЩА ПОВЕРХНІ КОНУСА</a:t>
            </a:r>
            <a:br>
              <a:rPr lang="ru-RU" sz="4000" dirty="0">
                <a:solidFill>
                  <a:srgbClr val="3333FF"/>
                </a:solidFill>
              </a:rPr>
            </a:br>
            <a:endParaRPr lang="ru-RU" sz="4000" dirty="0">
              <a:solidFill>
                <a:srgbClr val="3333FF"/>
              </a:solidFill>
            </a:endParaRP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2053109" y="1485280"/>
            <a:ext cx="935037" cy="863600"/>
          </a:xfrm>
          <a:prstGeom prst="ellipse">
            <a:avLst/>
          </a:prstGeom>
          <a:gradFill rotWithShape="1">
            <a:gsLst>
              <a:gs pos="0">
                <a:srgbClr val="336600">
                  <a:alpha val="73000"/>
                </a:srgbClr>
              </a:gs>
              <a:gs pos="100000">
                <a:srgbClr val="99FF33">
                  <a:alpha val="76999"/>
                </a:srgbClr>
              </a:gs>
            </a:gsLst>
            <a:lin ang="2700000" scaled="1"/>
          </a:gradFill>
          <a:ln w="9525" algn="ctr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20220" y="980728"/>
            <a:ext cx="2253444" cy="40011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uk-UA" sz="2000" i="1" baseline="-25000" dirty="0" err="1">
                <a:solidFill>
                  <a:srgbClr val="FF0000"/>
                </a:solidFill>
                <a:latin typeface="Times New Roman" pitchFamily="18" charset="0"/>
              </a:rPr>
              <a:t>осн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= S</a:t>
            </a:r>
            <a:r>
              <a:rPr lang="uk-UA" sz="2000" i="1" baseline="-25000" dirty="0">
                <a:solidFill>
                  <a:srgbClr val="FF0000"/>
                </a:solidFill>
                <a:latin typeface="Times New Roman" pitchFamily="18" charset="0"/>
              </a:rPr>
              <a:t>круга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2000" i="1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R</a:t>
            </a:r>
            <a:r>
              <a:rPr lang="en-US" sz="2000" i="1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29631" y="5513357"/>
            <a:ext cx="4690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Площа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повної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поверхні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конуса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дорівнює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:</a:t>
            </a:r>
            <a:endParaRPr lang="ru-RU" sz="20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39676" y="5949280"/>
            <a:ext cx="4608587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ru-RU" sz="2800" i="1" baseline="-25000" dirty="0" err="1">
                <a:solidFill>
                  <a:schemeClr val="tx1"/>
                </a:solidFill>
                <a:latin typeface="+mn-lt"/>
              </a:rPr>
              <a:t>ппк</a:t>
            </a:r>
            <a:r>
              <a:rPr lang="ru-RU" sz="2800" i="1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=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ru-RU" sz="2800" i="1" baseline="-25000" dirty="0" err="1">
                <a:solidFill>
                  <a:schemeClr val="tx1"/>
                </a:solidFill>
                <a:latin typeface="+mn-lt"/>
              </a:rPr>
              <a:t>осн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 +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S</a:t>
            </a:r>
            <a:r>
              <a:rPr lang="ru-RU" sz="2800" i="1" baseline="-25000" dirty="0" err="1">
                <a:solidFill>
                  <a:schemeClr val="tx1"/>
                </a:solidFill>
                <a:latin typeface="+mn-lt"/>
              </a:rPr>
              <a:t>бпк</a:t>
            </a:r>
            <a:r>
              <a:rPr lang="ru-RU" sz="2800" i="1" baseline="-250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i="1" dirty="0">
                <a:solidFill>
                  <a:schemeClr val="tx1"/>
                </a:solidFill>
                <a:latin typeface="+mn-lt"/>
              </a:rPr>
              <a:t>=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+mn-lt"/>
                <a:sym typeface="Symbol" pitchFamily="18" charset="2"/>
              </a:rPr>
              <a:t>R</a:t>
            </a:r>
            <a:r>
              <a:rPr lang="uk-UA" sz="2800" i="1" dirty="0">
                <a:solidFill>
                  <a:schemeClr val="tx1"/>
                </a:solidFill>
                <a:latin typeface="+mn-lt"/>
                <a:sym typeface="Symbol" pitchFamily="18" charset="2"/>
              </a:rPr>
              <a:t> </a:t>
            </a:r>
            <a:r>
              <a:rPr lang="en-US" sz="2800" i="1" baseline="30000" dirty="0">
                <a:solidFill>
                  <a:schemeClr val="tx1"/>
                </a:solidFill>
                <a:latin typeface="+mn-lt"/>
                <a:sym typeface="Symbol" pitchFamily="18" charset="2"/>
              </a:rPr>
              <a:t>2</a:t>
            </a:r>
            <a:r>
              <a:rPr lang="ru-RU" sz="2800" i="1" dirty="0">
                <a:solidFill>
                  <a:schemeClr val="tx1"/>
                </a:solidFill>
                <a:latin typeface="+mn-lt"/>
                <a:sym typeface="Symbol" pitchFamily="18" charset="2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+mn-lt"/>
                <a:sym typeface="Symbol" pitchFamily="18" charset="2"/>
              </a:rPr>
              <a:t>+</a:t>
            </a:r>
            <a:r>
              <a:rPr lang="en-US" sz="2800" i="1" dirty="0" err="1">
                <a:solidFill>
                  <a:schemeClr val="tx1"/>
                </a:solidFill>
                <a:latin typeface="+mn-lt"/>
                <a:sym typeface="Symbol" pitchFamily="18" charset="2"/>
              </a:rPr>
              <a:t>Rl</a:t>
            </a:r>
            <a:r>
              <a:rPr lang="en-US" sz="2800" i="1" dirty="0">
                <a:solidFill>
                  <a:schemeClr val="tx1"/>
                </a:solidFill>
                <a:latin typeface="+mn-lt"/>
                <a:sym typeface="Symbol" pitchFamily="18" charset="2"/>
              </a:rPr>
              <a:t> </a:t>
            </a:r>
            <a:endParaRPr lang="ru-RU" sz="2800" i="1" dirty="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63516" name="Freeform 28"/>
          <p:cNvSpPr>
            <a:spLocks/>
          </p:cNvSpPr>
          <p:nvPr/>
        </p:nvSpPr>
        <p:spPr bwMode="auto">
          <a:xfrm>
            <a:off x="899840" y="2470200"/>
            <a:ext cx="3248025" cy="1966912"/>
          </a:xfrm>
          <a:custGeom>
            <a:avLst/>
            <a:gdLst>
              <a:gd name="T0" fmla="*/ 0 w 2046"/>
              <a:gd name="T1" fmla="*/ 1266825 h 1239"/>
              <a:gd name="T2" fmla="*/ 1609725 w 2046"/>
              <a:gd name="T3" fmla="*/ 0 h 1239"/>
              <a:gd name="T4" fmla="*/ 3248025 w 2046"/>
              <a:gd name="T5" fmla="*/ 1276350 h 1239"/>
              <a:gd name="T6" fmla="*/ 0 w 2046"/>
              <a:gd name="T7" fmla="*/ 1266825 h 1239"/>
              <a:gd name="T8" fmla="*/ 0 60000 65536"/>
              <a:gd name="T9" fmla="*/ 0 60000 65536"/>
              <a:gd name="T10" fmla="*/ 0 60000 65536"/>
              <a:gd name="T11" fmla="*/ 0 60000 65536"/>
              <a:gd name="T12" fmla="*/ 0 w 2046"/>
              <a:gd name="T13" fmla="*/ 0 h 1239"/>
              <a:gd name="T14" fmla="*/ 2046 w 2046"/>
              <a:gd name="T15" fmla="*/ 1239 h 12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6" h="1239">
                <a:moveTo>
                  <a:pt x="0" y="798"/>
                </a:moveTo>
                <a:cubicBezTo>
                  <a:pt x="507" y="399"/>
                  <a:pt x="1014" y="0"/>
                  <a:pt x="1014" y="0"/>
                </a:cubicBezTo>
                <a:cubicBezTo>
                  <a:pt x="1014" y="0"/>
                  <a:pt x="1572" y="438"/>
                  <a:pt x="2046" y="804"/>
                </a:cubicBezTo>
                <a:cubicBezTo>
                  <a:pt x="1486" y="1233"/>
                  <a:pt x="718" y="1239"/>
                  <a:pt x="0" y="798"/>
                </a:cubicBezTo>
                <a:close/>
              </a:path>
            </a:pathLst>
          </a:custGeom>
          <a:gradFill rotWithShape="1">
            <a:gsLst>
              <a:gs pos="0">
                <a:srgbClr val="336600">
                  <a:alpha val="71999"/>
                </a:srgbClr>
              </a:gs>
              <a:gs pos="100000">
                <a:srgbClr val="99FF33">
                  <a:alpha val="68999"/>
                </a:srgbClr>
              </a:gs>
            </a:gsLst>
            <a:lin ang="18900000" scaled="1"/>
          </a:gradFill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1404839" y="2902099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</a:rPr>
              <a:t>l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3519" name="Text Box 31"/>
          <p:cNvSpPr txBox="1">
            <a:spLocks noChangeArrowheads="1"/>
          </p:cNvSpPr>
          <p:nvPr/>
        </p:nvSpPr>
        <p:spPr bwMode="auto">
          <a:xfrm>
            <a:off x="2051720" y="1767086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R</a:t>
            </a:r>
            <a:endParaRPr lang="ru-RU" i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3520" name="Freeform 32"/>
          <p:cNvSpPr>
            <a:spLocks/>
          </p:cNvSpPr>
          <p:nvPr/>
        </p:nvSpPr>
        <p:spPr bwMode="auto">
          <a:xfrm>
            <a:off x="2198340" y="1966292"/>
            <a:ext cx="285750" cy="285750"/>
          </a:xfrm>
          <a:custGeom>
            <a:avLst/>
            <a:gdLst>
              <a:gd name="T0" fmla="*/ 285750 w 180"/>
              <a:gd name="T1" fmla="*/ 0 h 180"/>
              <a:gd name="T2" fmla="*/ 0 w 180"/>
              <a:gd name="T3" fmla="*/ 285750 h 180"/>
              <a:gd name="T4" fmla="*/ 0 60000 65536"/>
              <a:gd name="T5" fmla="*/ 0 60000 65536"/>
              <a:gd name="T6" fmla="*/ 0 w 180"/>
              <a:gd name="T7" fmla="*/ 0 h 180"/>
              <a:gd name="T8" fmla="*/ 180 w 180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0" h="180">
                <a:moveTo>
                  <a:pt x="180" y="0"/>
                </a:moveTo>
                <a:lnTo>
                  <a:pt x="0" y="18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522" name="Text Box 34"/>
          <p:cNvSpPr txBox="1">
            <a:spLocks noChangeArrowheads="1"/>
          </p:cNvSpPr>
          <p:nvPr/>
        </p:nvSpPr>
        <p:spPr bwMode="auto">
          <a:xfrm>
            <a:off x="2123455" y="3838352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</a:rPr>
              <a:t>2</a:t>
            </a: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R</a:t>
            </a:r>
            <a:endParaRPr lang="ru-RU" i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489" y="3118148"/>
            <a:ext cx="5004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latin typeface="Times New Roman" pitchFamily="18" charset="0"/>
              </a:rPr>
              <a:t>де радіус сектора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</a:rPr>
              <a:t>дорівнює довжині твірної конуса 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</a:rPr>
              <a:t>=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</a:rPr>
              <a:t> l</a:t>
            </a:r>
            <a:r>
              <a:rPr lang="uk-UA" sz="2000" b="1" i="1" dirty="0">
                <a:latin typeface="Times New Roman" pitchFamily="18" charset="0"/>
              </a:rPr>
              <a:t>,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uk-UA" sz="2000" dirty="0">
                <a:solidFill>
                  <a:sysClr val="windowText" lastClr="000000"/>
                </a:solidFill>
                <a:latin typeface="Times New Roman" pitchFamily="18" charset="0"/>
              </a:rPr>
              <a:t>а</a:t>
            </a:r>
            <a:r>
              <a:rPr lang="uk-UA" sz="2000" b="1" i="1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</a:rPr>
              <a:t>дуга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L </a:t>
            </a:r>
            <a:r>
              <a:rPr lang="uk-UA" sz="2000" dirty="0">
                <a:latin typeface="Times New Roman" pitchFamily="18" charset="0"/>
              </a:rPr>
              <a:t>дорівнює довжині кола основи 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R</a:t>
            </a:r>
            <a:r>
              <a:rPr lang="uk-UA" sz="2000" dirty="0"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</a:rPr>
              <a:t>= 2</a:t>
            </a:r>
            <a:r>
              <a:rPr lang="uk-UA" sz="2000" b="1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R</a:t>
            </a:r>
            <a:r>
              <a:rPr lang="uk-UA" sz="2000" dirty="0">
                <a:latin typeface="Times New Roman" pitchFamily="18" charset="0"/>
                <a:sym typeface="Symbol" pitchFamily="18" charset="2"/>
              </a:rPr>
              <a:t>  </a:t>
            </a:r>
            <a:endParaRPr lang="uk-UA" sz="2000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280404" y="2898864"/>
            <a:ext cx="2434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uk-UA" sz="2000" i="1" baseline="-25000" dirty="0">
                <a:solidFill>
                  <a:srgbClr val="FF0000"/>
                </a:solidFill>
                <a:latin typeface="Times New Roman" pitchFamily="18" charset="0"/>
              </a:rPr>
              <a:t>сектора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uk-UA" sz="2000" i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/2∙L∙r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</a:rPr>
              <a:t>,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820516" y="5164752"/>
            <a:ext cx="1702818" cy="40011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uk-UA" sz="2000" i="1" baseline="-25000" dirty="0" err="1">
                <a:solidFill>
                  <a:srgbClr val="FF0000"/>
                </a:solidFill>
                <a:latin typeface="Times New Roman" pitchFamily="18" charset="0"/>
              </a:rPr>
              <a:t>бпк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uk-UA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R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l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759011" y="4729281"/>
            <a:ext cx="5497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Тоді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,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площа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бічної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поверхні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конуса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дорівнює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:</a:t>
            </a:r>
            <a:endParaRPr lang="ru-RU" sz="20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139577" y="980728"/>
            <a:ext cx="5016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Площу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основи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знаходимо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як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площу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круга :</a:t>
            </a:r>
            <a:endParaRPr lang="ru-RU" sz="20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574653" y="2521366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Площа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 кругового сектора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дорівнює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:</a:t>
            </a:r>
            <a:endParaRPr lang="ru-RU" sz="2000" i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397552" y="1950442"/>
            <a:ext cx="1824485" cy="40011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uk-UA" sz="2000" i="1" baseline="-25000" dirty="0" err="1">
                <a:solidFill>
                  <a:srgbClr val="FF0000"/>
                </a:solidFill>
                <a:latin typeface="Times New Roman" pitchFamily="18" charset="0"/>
              </a:rPr>
              <a:t>бпк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= S</a:t>
            </a:r>
            <a:r>
              <a:rPr lang="uk-UA" sz="2000" i="1" baseline="-25000" dirty="0">
                <a:solidFill>
                  <a:srgbClr val="FF0000"/>
                </a:solidFill>
                <a:latin typeface="Times New Roman" pitchFamily="18" charset="0"/>
              </a:rPr>
              <a:t>сектора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473878" y="1485280"/>
            <a:ext cx="53645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Площу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бічної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поверхні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конуса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знаходимо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як </a:t>
            </a:r>
          </a:p>
          <a:p>
            <a:pPr>
              <a:spcBef>
                <a:spcPct val="50000"/>
              </a:spcBef>
            </a:pP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площу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сектора: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4" grpId="0" animBg="1"/>
      <p:bldP spid="5" grpId="0" animBg="1" autoUpdateAnimBg="0"/>
      <p:bldP spid="7" grpId="0" autoUpdateAnimBg="0"/>
      <p:bldP spid="8" grpId="0" animBg="1" autoUpdateAnimBg="0"/>
      <p:bldP spid="63516" grpId="0" animBg="1"/>
      <p:bldP spid="63518" grpId="0"/>
      <p:bldP spid="63519" grpId="0"/>
      <p:bldP spid="63520" grpId="0" animBg="1"/>
      <p:bldP spid="63522" grpId="0"/>
      <p:bldP spid="27" grpId="0" autoUpdateAnimBg="0"/>
      <p:bldP spid="29" grpId="0" animBg="1" autoUpdateAnimBg="0"/>
      <p:bldP spid="31" grpId="0" autoUpdateAnimBg="0"/>
      <p:bldP spid="32" grpId="0" autoUpdateAnimBg="0"/>
      <p:bldP spid="33" grpId="0" autoUpdateAnimBg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1258094" y="2132459"/>
            <a:ext cx="935037" cy="1152525"/>
            <a:chOff x="330" y="1338"/>
            <a:chExt cx="1146" cy="1674"/>
          </a:xfrm>
        </p:grpSpPr>
        <p:sp>
          <p:nvSpPr>
            <p:cNvPr id="65588" name="Freeform 52"/>
            <p:cNvSpPr>
              <a:spLocks/>
            </p:cNvSpPr>
            <p:nvPr/>
          </p:nvSpPr>
          <p:spPr bwMode="auto">
            <a:xfrm>
              <a:off x="330" y="1338"/>
              <a:ext cx="1146" cy="1674"/>
            </a:xfrm>
            <a:custGeom>
              <a:avLst/>
              <a:gdLst/>
              <a:ahLst/>
              <a:cxnLst>
                <a:cxn ang="0">
                  <a:pos x="0" y="1386"/>
                </a:cxn>
                <a:cxn ang="0">
                  <a:pos x="558" y="0"/>
                </a:cxn>
                <a:cxn ang="0">
                  <a:pos x="1146" y="1374"/>
                </a:cxn>
                <a:cxn ang="0">
                  <a:pos x="0" y="1386"/>
                </a:cxn>
              </a:cxnLst>
              <a:rect l="0" t="0" r="r" b="b"/>
              <a:pathLst>
                <a:path w="1146" h="1674">
                  <a:moveTo>
                    <a:pt x="0" y="1386"/>
                  </a:moveTo>
                  <a:cubicBezTo>
                    <a:pt x="79" y="1160"/>
                    <a:pt x="473" y="211"/>
                    <a:pt x="558" y="0"/>
                  </a:cubicBezTo>
                  <a:cubicBezTo>
                    <a:pt x="653" y="228"/>
                    <a:pt x="1003" y="1022"/>
                    <a:pt x="1146" y="1374"/>
                  </a:cubicBezTo>
                  <a:cubicBezTo>
                    <a:pt x="1128" y="1656"/>
                    <a:pt x="96" y="1674"/>
                    <a:pt x="0" y="1386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1905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17" name="Oval 53"/>
            <p:cNvSpPr>
              <a:spLocks noChangeArrowheads="1"/>
            </p:cNvSpPr>
            <p:nvPr/>
          </p:nvSpPr>
          <p:spPr bwMode="auto">
            <a:xfrm>
              <a:off x="340" y="2523"/>
              <a:ext cx="1134" cy="408"/>
            </a:xfrm>
            <a:prstGeom prst="ellipse">
              <a:avLst/>
            </a:prstGeom>
            <a:noFill/>
            <a:ln w="9525" algn="ctr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2011"/>
            <a:ext cx="7632848" cy="720725"/>
          </a:xfrm>
        </p:spPr>
        <p:txBody>
          <a:bodyPr/>
          <a:lstStyle/>
          <a:p>
            <a:pPr algn="ctr"/>
            <a:r>
              <a:rPr lang="ru-RU" sz="2800" b="1" cap="all" dirty="0" err="1">
                <a:solidFill>
                  <a:srgbClr val="3333FF"/>
                </a:solidFill>
              </a:rPr>
              <a:t>Розв</a:t>
            </a:r>
            <a:r>
              <a:rPr lang="en-US" sz="2800" b="1" cap="all" dirty="0">
                <a:solidFill>
                  <a:srgbClr val="3333FF"/>
                </a:solidFill>
              </a:rPr>
              <a:t>’</a:t>
            </a:r>
            <a:r>
              <a:rPr lang="ru-RU" sz="2800" b="1" cap="all" dirty="0" err="1">
                <a:solidFill>
                  <a:srgbClr val="3333FF"/>
                </a:solidFill>
              </a:rPr>
              <a:t>язування</a:t>
            </a:r>
            <a:r>
              <a:rPr lang="ru-RU" sz="2800" b="1" cap="all" dirty="0">
                <a:solidFill>
                  <a:srgbClr val="3333FF"/>
                </a:solidFill>
              </a:rPr>
              <a:t> задач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71550" y="838349"/>
            <a:ext cx="7993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</a:rPr>
              <a:t>1) 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</a:rPr>
              <a:t>У скільки  раз збільшиться бічна поверхня конуса, якщо його твірна збільшиться вдвічі, а радіус основи  збільшиться у 3 рази?</a:t>
            </a:r>
            <a:r>
              <a:rPr lang="uk-UA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uk-UA" sz="20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8" name="Rectangle 12"/>
          <p:cNvSpPr>
            <a:spLocks noChangeArrowheads="1"/>
          </p:cNvSpPr>
          <p:nvPr/>
        </p:nvSpPr>
        <p:spPr bwMode="auto">
          <a:xfrm>
            <a:off x="2051050" y="4437063"/>
            <a:ext cx="33845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148064" y="2937138"/>
            <a:ext cx="38877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Відповідь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площа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бічної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поверхні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0" dirty="0" err="1">
                <a:solidFill>
                  <a:schemeClr val="tx1"/>
                </a:solidFill>
                <a:latin typeface="Times New Roman" pitchFamily="18" charset="0"/>
              </a:rPr>
              <a:t>збільшиться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3333FF"/>
                </a:solidFill>
                <a:latin typeface="Times New Roman" pitchFamily="18" charset="0"/>
              </a:rPr>
              <a:t>у 6 раз.</a:t>
            </a:r>
            <a:endParaRPr lang="ru-RU" sz="2000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98873" y="3320157"/>
            <a:ext cx="1512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3333FF"/>
                </a:solidFill>
                <a:latin typeface="+mn-lt"/>
              </a:rPr>
              <a:t>S</a:t>
            </a:r>
            <a:r>
              <a:rPr lang="ru-RU" sz="2000" i="1" dirty="0" err="1">
                <a:solidFill>
                  <a:srgbClr val="3333FF"/>
                </a:solidFill>
                <a:latin typeface="+mn-lt"/>
              </a:rPr>
              <a:t>бпк</a:t>
            </a:r>
            <a:r>
              <a:rPr lang="ru-RU" sz="2000" dirty="0">
                <a:solidFill>
                  <a:srgbClr val="3333FF"/>
                </a:solidFill>
                <a:latin typeface="+mn-lt"/>
              </a:rPr>
              <a:t> =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</a:t>
            </a:r>
            <a:r>
              <a:rPr lang="en-US" sz="2000" i="1" dirty="0" err="1">
                <a:solidFill>
                  <a:srgbClr val="3333FF"/>
                </a:solidFill>
                <a:latin typeface="+mn-lt"/>
                <a:sym typeface="Symbol" pitchFamily="18" charset="2"/>
              </a:rPr>
              <a:t>R</a:t>
            </a:r>
            <a:r>
              <a:rPr lang="en-US" sz="2000" i="1" dirty="0" err="1">
                <a:solidFill>
                  <a:srgbClr val="3333FF"/>
                </a:solidFill>
                <a:latin typeface="+mn-lt"/>
              </a:rPr>
              <a:t>l</a:t>
            </a:r>
            <a:endParaRPr lang="ru-RU" sz="2000" b="0" dirty="0">
              <a:solidFill>
                <a:srgbClr val="3333FF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65560" name="Freeform 24"/>
          <p:cNvSpPr>
            <a:spLocks/>
          </p:cNvSpPr>
          <p:nvPr/>
        </p:nvSpPr>
        <p:spPr bwMode="auto">
          <a:xfrm>
            <a:off x="1767681" y="3080196"/>
            <a:ext cx="317500" cy="88900"/>
          </a:xfrm>
          <a:custGeom>
            <a:avLst/>
            <a:gdLst>
              <a:gd name="T0" fmla="*/ 0 w 200"/>
              <a:gd name="T1" fmla="*/ 0 h 56"/>
              <a:gd name="T2" fmla="*/ 317500 w 200"/>
              <a:gd name="T3" fmla="*/ 88900 h 56"/>
              <a:gd name="T4" fmla="*/ 0 60000 65536"/>
              <a:gd name="T5" fmla="*/ 0 60000 65536"/>
              <a:gd name="T6" fmla="*/ 0 w 200"/>
              <a:gd name="T7" fmla="*/ 0 h 56"/>
              <a:gd name="T8" fmla="*/ 200 w 200"/>
              <a:gd name="T9" fmla="*/ 56 h 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0" h="56">
                <a:moveTo>
                  <a:pt x="0" y="0"/>
                </a:moveTo>
                <a:lnTo>
                  <a:pt x="200" y="56"/>
                </a:lnTo>
              </a:path>
            </a:pathLst>
          </a:custGeom>
          <a:noFill/>
          <a:ln w="12700">
            <a:solidFill>
              <a:srgbClr val="F6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61" name="Freeform 25"/>
          <p:cNvSpPr>
            <a:spLocks/>
          </p:cNvSpPr>
          <p:nvPr/>
        </p:nvSpPr>
        <p:spPr bwMode="auto">
          <a:xfrm>
            <a:off x="1710531" y="2132459"/>
            <a:ext cx="366713" cy="1038225"/>
          </a:xfrm>
          <a:custGeom>
            <a:avLst/>
            <a:gdLst>
              <a:gd name="T0" fmla="*/ 0 w 231"/>
              <a:gd name="T1" fmla="*/ 0 h 654"/>
              <a:gd name="T2" fmla="*/ 366713 w 231"/>
              <a:gd name="T3" fmla="*/ 1038225 h 654"/>
              <a:gd name="T4" fmla="*/ 0 60000 65536"/>
              <a:gd name="T5" fmla="*/ 0 60000 65536"/>
              <a:gd name="T6" fmla="*/ 0 w 231"/>
              <a:gd name="T7" fmla="*/ 0 h 654"/>
              <a:gd name="T8" fmla="*/ 231 w 231"/>
              <a:gd name="T9" fmla="*/ 654 h 6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1" h="654">
                <a:moveTo>
                  <a:pt x="0" y="0"/>
                </a:moveTo>
                <a:lnTo>
                  <a:pt x="231" y="654"/>
                </a:lnTo>
              </a:path>
            </a:pathLst>
          </a:custGeom>
          <a:noFill/>
          <a:ln w="12700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1662212" y="3020442"/>
            <a:ext cx="288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R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1835696" y="2421384"/>
            <a:ext cx="288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l</a:t>
            </a:r>
            <a:endParaRPr lang="ru-RU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454945" y="3320157"/>
            <a:ext cx="280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3333FF"/>
                </a:solidFill>
                <a:latin typeface="+mn-lt"/>
              </a:rPr>
              <a:t>S</a:t>
            </a:r>
            <a:r>
              <a:rPr lang="ru-RU" sz="2000" i="1" dirty="0" err="1">
                <a:solidFill>
                  <a:srgbClr val="3333FF"/>
                </a:solidFill>
                <a:latin typeface="+mn-lt"/>
              </a:rPr>
              <a:t>бпк</a:t>
            </a:r>
            <a:r>
              <a:rPr lang="ru-RU" sz="2000" dirty="0">
                <a:solidFill>
                  <a:srgbClr val="3333FF"/>
                </a:solidFill>
                <a:latin typeface="+mn-lt"/>
              </a:rPr>
              <a:t> = 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</a:t>
            </a:r>
            <a:r>
              <a:rPr lang="ru-RU" sz="20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rgbClr val="3333FF"/>
                </a:solidFill>
                <a:latin typeface="+mn-lt"/>
              </a:rPr>
              <a:t>3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R2</a:t>
            </a:r>
            <a:r>
              <a:rPr lang="en-US" sz="2000" i="1" dirty="0">
                <a:solidFill>
                  <a:srgbClr val="3333FF"/>
                </a:solidFill>
                <a:latin typeface="+mn-lt"/>
              </a:rPr>
              <a:t>l</a:t>
            </a:r>
            <a:r>
              <a:rPr lang="ru-RU" sz="2000" i="1" dirty="0">
                <a:solidFill>
                  <a:srgbClr val="3333FF"/>
                </a:solidFill>
                <a:latin typeface="+mn-lt"/>
              </a:rPr>
              <a:t> = </a:t>
            </a:r>
            <a:r>
              <a:rPr lang="en-US" sz="2000" i="1" dirty="0">
                <a:solidFill>
                  <a:srgbClr val="3333FF"/>
                </a:solidFill>
                <a:latin typeface="+mn-lt"/>
              </a:rPr>
              <a:t>6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R</a:t>
            </a:r>
            <a:r>
              <a:rPr lang="en-US" sz="2000" i="1" dirty="0">
                <a:solidFill>
                  <a:srgbClr val="3333FF"/>
                </a:solidFill>
                <a:latin typeface="+mn-lt"/>
              </a:rPr>
              <a:t>l</a:t>
            </a:r>
            <a:endParaRPr lang="ru-RU" sz="20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99541" y="3735437"/>
            <a:ext cx="77769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</a:rPr>
              <a:t>2) 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</a:rPr>
              <a:t>Обчисліть площу повної поверхні конуса, довжина твірної якого дорівнює 10 см, а радіус основи 3 см.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76056" y="4544293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sz="2000" i="1" dirty="0">
                <a:solidFill>
                  <a:srgbClr val="3333FF"/>
                </a:solidFill>
                <a:latin typeface="+mn-lt"/>
              </a:rPr>
              <a:t>S</a:t>
            </a:r>
            <a:r>
              <a:rPr lang="ru-RU" sz="2000" i="1" dirty="0" err="1">
                <a:solidFill>
                  <a:srgbClr val="3333FF"/>
                </a:solidFill>
                <a:latin typeface="+mn-lt"/>
              </a:rPr>
              <a:t>осн</a:t>
            </a:r>
            <a:r>
              <a:rPr lang="ru-RU" sz="2000" dirty="0">
                <a:solidFill>
                  <a:srgbClr val="3333FF"/>
                </a:solidFill>
                <a:latin typeface="+mn-lt"/>
              </a:rPr>
              <a:t> =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R</a:t>
            </a:r>
            <a:r>
              <a:rPr lang="ru-RU" sz="2000" i="1" baseline="30000" dirty="0">
                <a:solidFill>
                  <a:srgbClr val="3333FF"/>
                </a:solidFill>
                <a:latin typeface="+mn-lt"/>
                <a:sym typeface="Symbol" pitchFamily="18" charset="2"/>
              </a:rPr>
              <a:t>2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 = 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 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·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 3</a:t>
            </a:r>
            <a:r>
              <a:rPr lang="ru-RU" sz="2000" i="1" baseline="30000" dirty="0">
                <a:solidFill>
                  <a:srgbClr val="3333FF"/>
                </a:solidFill>
                <a:latin typeface="+mn-lt"/>
                <a:sym typeface="Symbol" pitchFamily="18" charset="2"/>
              </a:rPr>
              <a:t>2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 = 9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  (см</a:t>
            </a:r>
            <a:r>
              <a:rPr lang="ru-RU" sz="2000" i="1" baseline="30000" dirty="0">
                <a:solidFill>
                  <a:srgbClr val="3333FF"/>
                </a:solidFill>
                <a:latin typeface="+mn-lt"/>
                <a:sym typeface="Symbol" pitchFamily="18" charset="2"/>
              </a:rPr>
              <a:t>2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48089" y="5552405"/>
            <a:ext cx="367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3333FF"/>
                </a:solidFill>
                <a:latin typeface="Times New Roman" pitchFamily="18" charset="0"/>
              </a:rPr>
              <a:t>S</a:t>
            </a:r>
            <a:r>
              <a:rPr lang="ru-RU" sz="2000" i="1" dirty="0" err="1">
                <a:solidFill>
                  <a:srgbClr val="3333FF"/>
                </a:solidFill>
                <a:latin typeface="Times New Roman" pitchFamily="18" charset="0"/>
              </a:rPr>
              <a:t>ппк</a:t>
            </a:r>
            <a:r>
              <a:rPr lang="ru-RU" sz="2000" i="1" dirty="0">
                <a:solidFill>
                  <a:srgbClr val="3333FF"/>
                </a:solidFill>
                <a:latin typeface="Times New Roman" pitchFamily="18" charset="0"/>
              </a:rPr>
              <a:t> = </a:t>
            </a:r>
            <a:r>
              <a:rPr lang="en-US" sz="2000" i="1" dirty="0">
                <a:solidFill>
                  <a:srgbClr val="3333FF"/>
                </a:solidFill>
                <a:latin typeface="+mn-lt"/>
              </a:rPr>
              <a:t>S</a:t>
            </a:r>
            <a:r>
              <a:rPr lang="ru-RU" sz="2000" i="1" dirty="0" err="1">
                <a:solidFill>
                  <a:srgbClr val="3333FF"/>
                </a:solidFill>
                <a:latin typeface="+mn-lt"/>
              </a:rPr>
              <a:t>осн</a:t>
            </a:r>
            <a:r>
              <a:rPr lang="ru-RU" sz="2000" i="1" dirty="0">
                <a:solidFill>
                  <a:srgbClr val="3333FF"/>
                </a:solidFill>
                <a:latin typeface="+mn-lt"/>
              </a:rPr>
              <a:t>+</a:t>
            </a:r>
            <a:r>
              <a:rPr lang="ru-RU" sz="20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rgbClr val="3333FF"/>
                </a:solidFill>
                <a:latin typeface="+mn-lt"/>
              </a:rPr>
              <a:t>S</a:t>
            </a:r>
            <a:r>
              <a:rPr lang="ru-RU" sz="2000" i="1" dirty="0" err="1">
                <a:solidFill>
                  <a:srgbClr val="3333FF"/>
                </a:solidFill>
                <a:latin typeface="+mn-lt"/>
              </a:rPr>
              <a:t>бпк</a:t>
            </a:r>
            <a:r>
              <a:rPr lang="ru-RU" sz="2000" dirty="0">
                <a:solidFill>
                  <a:srgbClr val="3333FF"/>
                </a:solidFill>
                <a:latin typeface="+mn-lt"/>
              </a:rPr>
              <a:t> =</a:t>
            </a:r>
            <a:r>
              <a:rPr lang="ru-RU" sz="2000" i="1" dirty="0">
                <a:solidFill>
                  <a:srgbClr val="3333FF"/>
                </a:solidFill>
                <a:latin typeface="Times New Roman" pitchFamily="18" charset="0"/>
              </a:rPr>
              <a:t>39</a:t>
            </a:r>
            <a:r>
              <a:rPr lang="ru-RU" sz="2000" i="1" dirty="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 (см</a:t>
            </a:r>
            <a:r>
              <a:rPr lang="ru-RU" sz="2000" i="1" baseline="30000" dirty="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ru-RU" sz="2000" i="1" dirty="0">
                <a:solidFill>
                  <a:srgbClr val="3333FF"/>
                </a:solidFill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04048" y="5984453"/>
            <a:ext cx="3960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ru-RU" sz="2000" b="0" dirty="0" err="1">
                <a:solidFill>
                  <a:schemeClr val="tx1"/>
                </a:solidFill>
                <a:latin typeface="+mn-lt"/>
              </a:rPr>
              <a:t>Відповідь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 </a:t>
            </a:r>
            <a:r>
              <a:rPr lang="ru-RU" sz="2000" i="1" dirty="0">
                <a:solidFill>
                  <a:srgbClr val="3333FF"/>
                </a:solidFill>
                <a:latin typeface="+mn-lt"/>
              </a:rPr>
              <a:t>39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 см</a:t>
            </a:r>
            <a:r>
              <a:rPr lang="ru-RU" sz="2000" i="1" baseline="30000" dirty="0">
                <a:solidFill>
                  <a:srgbClr val="3333FF"/>
                </a:solidFill>
                <a:latin typeface="+mn-lt"/>
                <a:sym typeface="Symbol" pitchFamily="18" charset="2"/>
              </a:rPr>
              <a:t>2</a:t>
            </a:r>
            <a:endParaRPr lang="ru-RU" sz="20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2627189" y="1701229"/>
            <a:ext cx="1728787" cy="1655763"/>
            <a:chOff x="330" y="1338"/>
            <a:chExt cx="1146" cy="1674"/>
          </a:xfrm>
        </p:grpSpPr>
        <p:sp>
          <p:nvSpPr>
            <p:cNvPr id="65591" name="Freeform 55"/>
            <p:cNvSpPr>
              <a:spLocks/>
            </p:cNvSpPr>
            <p:nvPr/>
          </p:nvSpPr>
          <p:spPr bwMode="auto">
            <a:xfrm>
              <a:off x="330" y="1338"/>
              <a:ext cx="1146" cy="1674"/>
            </a:xfrm>
            <a:custGeom>
              <a:avLst/>
              <a:gdLst/>
              <a:ahLst/>
              <a:cxnLst>
                <a:cxn ang="0">
                  <a:pos x="0" y="1386"/>
                </a:cxn>
                <a:cxn ang="0">
                  <a:pos x="558" y="0"/>
                </a:cxn>
                <a:cxn ang="0">
                  <a:pos x="1146" y="1374"/>
                </a:cxn>
                <a:cxn ang="0">
                  <a:pos x="0" y="1386"/>
                </a:cxn>
              </a:cxnLst>
              <a:rect l="0" t="0" r="r" b="b"/>
              <a:pathLst>
                <a:path w="1146" h="1674">
                  <a:moveTo>
                    <a:pt x="0" y="1386"/>
                  </a:moveTo>
                  <a:cubicBezTo>
                    <a:pt x="79" y="1160"/>
                    <a:pt x="473" y="211"/>
                    <a:pt x="558" y="0"/>
                  </a:cubicBezTo>
                  <a:cubicBezTo>
                    <a:pt x="653" y="228"/>
                    <a:pt x="1003" y="1022"/>
                    <a:pt x="1146" y="1374"/>
                  </a:cubicBezTo>
                  <a:cubicBezTo>
                    <a:pt x="1128" y="1656"/>
                    <a:pt x="96" y="1674"/>
                    <a:pt x="0" y="1386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1905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11" name="Oval 56"/>
            <p:cNvSpPr>
              <a:spLocks noChangeArrowheads="1"/>
            </p:cNvSpPr>
            <p:nvPr/>
          </p:nvSpPr>
          <p:spPr bwMode="auto">
            <a:xfrm>
              <a:off x="340" y="2523"/>
              <a:ext cx="1134" cy="408"/>
            </a:xfrm>
            <a:prstGeom prst="ellipse">
              <a:avLst/>
            </a:prstGeom>
            <a:noFill/>
            <a:ln w="9525" algn="ctr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593" name="Freeform 57"/>
          <p:cNvSpPr>
            <a:spLocks/>
          </p:cNvSpPr>
          <p:nvPr/>
        </p:nvSpPr>
        <p:spPr bwMode="auto">
          <a:xfrm>
            <a:off x="3570486" y="3031554"/>
            <a:ext cx="425450" cy="223838"/>
          </a:xfrm>
          <a:custGeom>
            <a:avLst/>
            <a:gdLst>
              <a:gd name="T0" fmla="*/ 0 w 268"/>
              <a:gd name="T1" fmla="*/ 0 h 141"/>
              <a:gd name="T2" fmla="*/ 425450 w 268"/>
              <a:gd name="T3" fmla="*/ 223838 h 141"/>
              <a:gd name="T4" fmla="*/ 0 60000 65536"/>
              <a:gd name="T5" fmla="*/ 0 60000 65536"/>
              <a:gd name="T6" fmla="*/ 0 w 268"/>
              <a:gd name="T7" fmla="*/ 0 h 141"/>
              <a:gd name="T8" fmla="*/ 268 w 268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8" h="141">
                <a:moveTo>
                  <a:pt x="0" y="0"/>
                </a:moveTo>
                <a:lnTo>
                  <a:pt x="268" y="141"/>
                </a:lnTo>
              </a:path>
            </a:pathLst>
          </a:custGeom>
          <a:noFill/>
          <a:ln w="12700">
            <a:solidFill>
              <a:srgbClr val="F6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94" name="Freeform 58"/>
          <p:cNvSpPr>
            <a:spLocks/>
          </p:cNvSpPr>
          <p:nvPr/>
        </p:nvSpPr>
        <p:spPr bwMode="auto">
          <a:xfrm>
            <a:off x="3495874" y="1701229"/>
            <a:ext cx="500062" cy="1538288"/>
          </a:xfrm>
          <a:custGeom>
            <a:avLst/>
            <a:gdLst>
              <a:gd name="T0" fmla="*/ 0 w 315"/>
              <a:gd name="T1" fmla="*/ 0 h 969"/>
              <a:gd name="T2" fmla="*/ 500062 w 315"/>
              <a:gd name="T3" fmla="*/ 1538288 h 969"/>
              <a:gd name="T4" fmla="*/ 0 60000 65536"/>
              <a:gd name="T5" fmla="*/ 0 60000 65536"/>
              <a:gd name="T6" fmla="*/ 0 w 315"/>
              <a:gd name="T7" fmla="*/ 0 h 969"/>
              <a:gd name="T8" fmla="*/ 315 w 315"/>
              <a:gd name="T9" fmla="*/ 969 h 9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969">
                <a:moveTo>
                  <a:pt x="0" y="0"/>
                </a:moveTo>
                <a:lnTo>
                  <a:pt x="315" y="969"/>
                </a:lnTo>
              </a:path>
            </a:pathLst>
          </a:custGeom>
          <a:noFill/>
          <a:ln w="12700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95" name="Text Box 59"/>
          <p:cNvSpPr txBox="1">
            <a:spLocks noChangeArrowheads="1"/>
          </p:cNvSpPr>
          <p:nvPr/>
        </p:nvSpPr>
        <p:spPr bwMode="auto">
          <a:xfrm>
            <a:off x="3347864" y="3020442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3R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3709293" y="2388617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2l</a:t>
            </a:r>
            <a:endParaRPr lang="ru-RU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48088" y="5022170"/>
            <a:ext cx="3672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3333FF"/>
                </a:solidFill>
                <a:latin typeface="+mn-lt"/>
              </a:rPr>
              <a:t>S</a:t>
            </a:r>
            <a:r>
              <a:rPr lang="ru-RU" sz="2000" i="1" dirty="0" err="1">
                <a:solidFill>
                  <a:srgbClr val="3333FF"/>
                </a:solidFill>
                <a:latin typeface="+mn-lt"/>
              </a:rPr>
              <a:t>бпк</a:t>
            </a:r>
            <a:r>
              <a:rPr lang="ru-RU" sz="2000" dirty="0">
                <a:solidFill>
                  <a:srgbClr val="3333FF"/>
                </a:solidFill>
                <a:latin typeface="+mn-lt"/>
              </a:rPr>
              <a:t> = 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</a:t>
            </a:r>
            <a:r>
              <a:rPr lang="en-US" sz="2000" i="1" dirty="0" err="1">
                <a:solidFill>
                  <a:srgbClr val="3333FF"/>
                </a:solidFill>
                <a:latin typeface="+mn-lt"/>
                <a:sym typeface="Symbol" pitchFamily="18" charset="2"/>
              </a:rPr>
              <a:t>R</a:t>
            </a:r>
            <a:r>
              <a:rPr lang="en-US" sz="2000" i="1" dirty="0" err="1">
                <a:solidFill>
                  <a:srgbClr val="3333FF"/>
                </a:solidFill>
                <a:latin typeface="+mn-lt"/>
              </a:rPr>
              <a:t>l</a:t>
            </a:r>
            <a:r>
              <a:rPr lang="ru-RU" sz="2000" dirty="0">
                <a:solidFill>
                  <a:srgbClr val="3333FF"/>
                </a:solidFill>
                <a:latin typeface="+mn-lt"/>
                <a:sym typeface="Symbol" pitchFamily="18" charset="2"/>
              </a:rPr>
              <a:t>=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</a:t>
            </a:r>
            <a:r>
              <a:rPr lang="ru-RU" sz="20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000" i="1" dirty="0">
                <a:solidFill>
                  <a:srgbClr val="3333FF"/>
                </a:solidFill>
                <a:latin typeface="+mn-lt"/>
              </a:rPr>
              <a:t>3·</a:t>
            </a:r>
            <a:r>
              <a:rPr lang="ru-RU" sz="2000" i="1" dirty="0">
                <a:solidFill>
                  <a:srgbClr val="3333FF"/>
                </a:solidFill>
                <a:latin typeface="+mn-lt"/>
              </a:rPr>
              <a:t>10 = 30</a:t>
            </a:r>
            <a:r>
              <a:rPr lang="en-US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</a:t>
            </a:r>
            <a:r>
              <a:rPr lang="uk-UA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 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(см</a:t>
            </a:r>
            <a:r>
              <a:rPr lang="ru-RU" sz="2000" i="1" baseline="30000" dirty="0">
                <a:solidFill>
                  <a:srgbClr val="3333FF"/>
                </a:solidFill>
                <a:latin typeface="+mn-lt"/>
                <a:sym typeface="Symbol" pitchFamily="18" charset="2"/>
              </a:rPr>
              <a:t>2</a:t>
            </a:r>
            <a:r>
              <a:rPr lang="ru-RU" sz="2000" i="1" dirty="0">
                <a:solidFill>
                  <a:srgbClr val="3333FF"/>
                </a:solidFill>
                <a:latin typeface="+mn-lt"/>
                <a:sym typeface="Symbol" pitchFamily="18" charset="2"/>
              </a:rPr>
              <a:t>)</a:t>
            </a:r>
            <a:endParaRPr lang="ru-RU" sz="2000" i="1" dirty="0">
              <a:solidFill>
                <a:srgbClr val="3333FF"/>
              </a:solidFill>
              <a:latin typeface="+mn-lt"/>
            </a:endParaRPr>
          </a:p>
        </p:txBody>
      </p: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1907704" y="4653136"/>
            <a:ext cx="1728787" cy="1655763"/>
            <a:chOff x="330" y="1338"/>
            <a:chExt cx="1146" cy="1674"/>
          </a:xfrm>
        </p:grpSpPr>
        <p:sp>
          <p:nvSpPr>
            <p:cNvPr id="65599" name="Freeform 63"/>
            <p:cNvSpPr>
              <a:spLocks/>
            </p:cNvSpPr>
            <p:nvPr/>
          </p:nvSpPr>
          <p:spPr bwMode="auto">
            <a:xfrm>
              <a:off x="330" y="1338"/>
              <a:ext cx="1146" cy="1674"/>
            </a:xfrm>
            <a:custGeom>
              <a:avLst/>
              <a:gdLst/>
              <a:ahLst/>
              <a:cxnLst>
                <a:cxn ang="0">
                  <a:pos x="0" y="1386"/>
                </a:cxn>
                <a:cxn ang="0">
                  <a:pos x="558" y="0"/>
                </a:cxn>
                <a:cxn ang="0">
                  <a:pos x="1146" y="1374"/>
                </a:cxn>
                <a:cxn ang="0">
                  <a:pos x="0" y="1386"/>
                </a:cxn>
              </a:cxnLst>
              <a:rect l="0" t="0" r="r" b="b"/>
              <a:pathLst>
                <a:path w="1146" h="1674">
                  <a:moveTo>
                    <a:pt x="0" y="1386"/>
                  </a:moveTo>
                  <a:cubicBezTo>
                    <a:pt x="79" y="1160"/>
                    <a:pt x="473" y="211"/>
                    <a:pt x="558" y="0"/>
                  </a:cubicBezTo>
                  <a:cubicBezTo>
                    <a:pt x="653" y="228"/>
                    <a:pt x="1003" y="1022"/>
                    <a:pt x="1146" y="1374"/>
                  </a:cubicBezTo>
                  <a:cubicBezTo>
                    <a:pt x="1128" y="1656"/>
                    <a:pt x="96" y="1674"/>
                    <a:pt x="0" y="1386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1905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707" name="Oval 64"/>
            <p:cNvSpPr>
              <a:spLocks noChangeArrowheads="1"/>
            </p:cNvSpPr>
            <p:nvPr/>
          </p:nvSpPr>
          <p:spPr bwMode="auto">
            <a:xfrm>
              <a:off x="340" y="2523"/>
              <a:ext cx="1134" cy="408"/>
            </a:xfrm>
            <a:prstGeom prst="ellipse">
              <a:avLst/>
            </a:prstGeom>
            <a:noFill/>
            <a:ln w="9525" algn="ctr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601" name="Freeform 65"/>
          <p:cNvSpPr>
            <a:spLocks/>
          </p:cNvSpPr>
          <p:nvPr/>
        </p:nvSpPr>
        <p:spPr bwMode="auto">
          <a:xfrm>
            <a:off x="2791941" y="6015211"/>
            <a:ext cx="466725" cy="180975"/>
          </a:xfrm>
          <a:custGeom>
            <a:avLst/>
            <a:gdLst>
              <a:gd name="T0" fmla="*/ 0 w 294"/>
              <a:gd name="T1" fmla="*/ 0 h 114"/>
              <a:gd name="T2" fmla="*/ 466725 w 294"/>
              <a:gd name="T3" fmla="*/ 180975 h 114"/>
              <a:gd name="T4" fmla="*/ 0 60000 65536"/>
              <a:gd name="T5" fmla="*/ 0 60000 65536"/>
              <a:gd name="T6" fmla="*/ 0 w 294"/>
              <a:gd name="T7" fmla="*/ 0 h 114"/>
              <a:gd name="T8" fmla="*/ 294 w 294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14">
                <a:moveTo>
                  <a:pt x="0" y="0"/>
                </a:moveTo>
                <a:lnTo>
                  <a:pt x="294" y="114"/>
                </a:lnTo>
              </a:path>
            </a:pathLst>
          </a:custGeom>
          <a:noFill/>
          <a:ln w="12700">
            <a:solidFill>
              <a:srgbClr val="F6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602" name="Freeform 66"/>
          <p:cNvSpPr>
            <a:spLocks/>
          </p:cNvSpPr>
          <p:nvPr/>
        </p:nvSpPr>
        <p:spPr bwMode="auto">
          <a:xfrm>
            <a:off x="2761779" y="4653136"/>
            <a:ext cx="500062" cy="1538288"/>
          </a:xfrm>
          <a:custGeom>
            <a:avLst/>
            <a:gdLst>
              <a:gd name="T0" fmla="*/ 0 w 315"/>
              <a:gd name="T1" fmla="*/ 0 h 969"/>
              <a:gd name="T2" fmla="*/ 500062 w 315"/>
              <a:gd name="T3" fmla="*/ 1538288 h 969"/>
              <a:gd name="T4" fmla="*/ 0 60000 65536"/>
              <a:gd name="T5" fmla="*/ 0 60000 65536"/>
              <a:gd name="T6" fmla="*/ 0 w 315"/>
              <a:gd name="T7" fmla="*/ 0 h 969"/>
              <a:gd name="T8" fmla="*/ 315 w 315"/>
              <a:gd name="T9" fmla="*/ 969 h 9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5" h="969">
                <a:moveTo>
                  <a:pt x="0" y="0"/>
                </a:moveTo>
                <a:lnTo>
                  <a:pt x="315" y="969"/>
                </a:lnTo>
              </a:path>
            </a:pathLst>
          </a:custGeom>
          <a:noFill/>
          <a:ln w="12700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2699594" y="5972770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3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2917205" y="5156374"/>
            <a:ext cx="574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5605" name="Freeform 69"/>
          <p:cNvSpPr>
            <a:spLocks/>
          </p:cNvSpPr>
          <p:nvPr/>
        </p:nvSpPr>
        <p:spPr bwMode="auto">
          <a:xfrm>
            <a:off x="1708944" y="2119759"/>
            <a:ext cx="23812" cy="947737"/>
          </a:xfrm>
          <a:custGeom>
            <a:avLst/>
            <a:gdLst>
              <a:gd name="T0" fmla="*/ 0 w 15"/>
              <a:gd name="T1" fmla="*/ 0 h 597"/>
              <a:gd name="T2" fmla="*/ 23812 w 15"/>
              <a:gd name="T3" fmla="*/ 947737 h 597"/>
              <a:gd name="T4" fmla="*/ 0 60000 65536"/>
              <a:gd name="T5" fmla="*/ 0 60000 65536"/>
              <a:gd name="T6" fmla="*/ 0 w 15"/>
              <a:gd name="T7" fmla="*/ 0 h 597"/>
              <a:gd name="T8" fmla="*/ 15 w 15"/>
              <a:gd name="T9" fmla="*/ 597 h 59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597">
                <a:moveTo>
                  <a:pt x="0" y="0"/>
                </a:moveTo>
                <a:lnTo>
                  <a:pt x="15" y="597"/>
                </a:lnTo>
              </a:path>
            </a:pathLst>
          </a:custGeom>
          <a:noFill/>
          <a:ln w="9525">
            <a:solidFill>
              <a:srgbClr val="33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606" name="Freeform 70"/>
          <p:cNvSpPr>
            <a:spLocks/>
          </p:cNvSpPr>
          <p:nvPr/>
        </p:nvSpPr>
        <p:spPr bwMode="auto">
          <a:xfrm>
            <a:off x="3491880" y="1702817"/>
            <a:ext cx="71437" cy="1319212"/>
          </a:xfrm>
          <a:custGeom>
            <a:avLst/>
            <a:gdLst>
              <a:gd name="T0" fmla="*/ 0 w 45"/>
              <a:gd name="T1" fmla="*/ 0 h 831"/>
              <a:gd name="T2" fmla="*/ 71437 w 45"/>
              <a:gd name="T3" fmla="*/ 1319212 h 831"/>
              <a:gd name="T4" fmla="*/ 0 60000 65536"/>
              <a:gd name="T5" fmla="*/ 0 60000 65536"/>
              <a:gd name="T6" fmla="*/ 0 w 45"/>
              <a:gd name="T7" fmla="*/ 0 h 831"/>
              <a:gd name="T8" fmla="*/ 45 w 45"/>
              <a:gd name="T9" fmla="*/ 831 h 8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831">
                <a:moveTo>
                  <a:pt x="0" y="0"/>
                </a:moveTo>
                <a:lnTo>
                  <a:pt x="45" y="831"/>
                </a:lnTo>
              </a:path>
            </a:pathLst>
          </a:custGeom>
          <a:noFill/>
          <a:ln w="9525">
            <a:solidFill>
              <a:srgbClr val="33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607" name="Freeform 71"/>
          <p:cNvSpPr>
            <a:spLocks/>
          </p:cNvSpPr>
          <p:nvPr/>
        </p:nvSpPr>
        <p:spPr bwMode="auto">
          <a:xfrm>
            <a:off x="2753841" y="4653136"/>
            <a:ext cx="23813" cy="1338263"/>
          </a:xfrm>
          <a:custGeom>
            <a:avLst/>
            <a:gdLst>
              <a:gd name="T0" fmla="*/ 0 w 15"/>
              <a:gd name="T1" fmla="*/ 0 h 843"/>
              <a:gd name="T2" fmla="*/ 23813 w 15"/>
              <a:gd name="T3" fmla="*/ 1338263 h 843"/>
              <a:gd name="T4" fmla="*/ 0 60000 65536"/>
              <a:gd name="T5" fmla="*/ 0 60000 65536"/>
              <a:gd name="T6" fmla="*/ 0 w 15"/>
              <a:gd name="T7" fmla="*/ 0 h 843"/>
              <a:gd name="T8" fmla="*/ 15 w 15"/>
              <a:gd name="T9" fmla="*/ 843 h 8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" h="843">
                <a:moveTo>
                  <a:pt x="0" y="0"/>
                </a:moveTo>
                <a:lnTo>
                  <a:pt x="15" y="843"/>
                </a:lnTo>
              </a:path>
            </a:pathLst>
          </a:custGeom>
          <a:noFill/>
          <a:ln w="9525">
            <a:solidFill>
              <a:srgbClr val="33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27784" y="4365104"/>
            <a:ext cx="2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2495401" y="5771713"/>
            <a:ext cx="2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220220" y="6096684"/>
            <a:ext cx="2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4102" grpId="0" autoUpdateAnimBg="0"/>
      <p:bldP spid="2" grpId="0" autoUpdateAnimBg="0"/>
      <p:bldP spid="3" grpId="0" autoUpdateAnimBg="0"/>
      <p:bldP spid="65560" grpId="0" animBg="1"/>
      <p:bldP spid="65561" grpId="0" animBg="1"/>
      <p:bldP spid="65562" grpId="0"/>
      <p:bldP spid="65563" grpId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65593" grpId="0" animBg="1"/>
      <p:bldP spid="65594" grpId="0" animBg="1"/>
      <p:bldP spid="65595" grpId="0"/>
      <p:bldP spid="65596" grpId="0"/>
      <p:bldP spid="9" grpId="0" autoUpdateAnimBg="0"/>
      <p:bldP spid="65601" grpId="0" animBg="1"/>
      <p:bldP spid="65602" grpId="0" animBg="1"/>
      <p:bldP spid="65603" grpId="0"/>
      <p:bldP spid="65604" grpId="0"/>
      <p:bldP spid="65605" grpId="0" animBg="1"/>
      <p:bldP spid="65606" grpId="0" animBg="1"/>
      <p:bldP spid="65607" grpId="0" animBg="1"/>
      <p:bldP spid="11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2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08720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atin typeface="Gabriola" pitchFamily="82" charset="0"/>
              </a:rPr>
              <a:t>Епіграф заняття:</a:t>
            </a:r>
          </a:p>
          <a:p>
            <a:pPr algn="ctr"/>
            <a:endParaRPr lang="ru-RU" sz="4400" b="1" dirty="0">
              <a:latin typeface="Gabriola" pitchFamily="82" charset="0"/>
            </a:endParaRPr>
          </a:p>
          <a:p>
            <a:pPr marL="273050"/>
            <a:r>
              <a:rPr lang="ru-RU" sz="4400" b="1" dirty="0">
                <a:solidFill>
                  <a:srgbClr val="3333FF"/>
                </a:solidFill>
                <a:latin typeface="Gabriola" pitchFamily="82" charset="0"/>
              </a:rPr>
              <a:t>«</a:t>
            </a:r>
            <a:r>
              <a:rPr lang="uk-UA" sz="4400" b="1" dirty="0">
                <a:solidFill>
                  <a:srgbClr val="3333FF"/>
                </a:solidFill>
                <a:latin typeface="Gabriola" pitchFamily="82" charset="0"/>
              </a:rPr>
              <a:t>Вважай нещасливим той день чи той час, в який ти не засвоїв нічого нового </a:t>
            </a:r>
            <a:br>
              <a:rPr lang="en-US" sz="4400" b="1" dirty="0">
                <a:solidFill>
                  <a:srgbClr val="3333FF"/>
                </a:solidFill>
                <a:latin typeface="Gabriola" pitchFamily="82" charset="0"/>
              </a:rPr>
            </a:br>
            <a:r>
              <a:rPr lang="uk-UA" sz="4400" b="1" dirty="0">
                <a:solidFill>
                  <a:srgbClr val="3333FF"/>
                </a:solidFill>
                <a:latin typeface="Gabriola" pitchFamily="82" charset="0"/>
              </a:rPr>
              <a:t>і нічого не добавив до своєї освіти</a:t>
            </a:r>
            <a:r>
              <a:rPr lang="ru-RU" sz="4400" b="1" dirty="0">
                <a:solidFill>
                  <a:srgbClr val="3333FF"/>
                </a:solidFill>
                <a:latin typeface="Gabriola" pitchFamily="82" charset="0"/>
              </a:rPr>
              <a:t>»</a:t>
            </a:r>
          </a:p>
          <a:p>
            <a:endParaRPr lang="ru-RU" sz="4400" b="1" dirty="0">
              <a:solidFill>
                <a:schemeClr val="accent1"/>
              </a:solidFill>
              <a:latin typeface="Gabriola" pitchFamily="82" charset="0"/>
            </a:endParaRPr>
          </a:p>
          <a:p>
            <a:pPr algn="r"/>
            <a:r>
              <a:rPr lang="ru-RU" sz="4400" b="1" dirty="0">
                <a:latin typeface="Gabriola" pitchFamily="82" charset="0"/>
              </a:rPr>
              <a:t>Ян  </a:t>
            </a:r>
            <a:r>
              <a:rPr lang="ru-RU" sz="4400" b="1" dirty="0" err="1">
                <a:latin typeface="Gabriola" pitchFamily="82" charset="0"/>
              </a:rPr>
              <a:t>Коменс</a:t>
            </a:r>
            <a:r>
              <a:rPr lang="uk-UA" sz="4400" b="1" dirty="0">
                <a:latin typeface="Gabriola" pitchFamily="82" charset="0"/>
              </a:rPr>
              <a:t>ь</a:t>
            </a:r>
            <a:r>
              <a:rPr lang="ru-RU" sz="4400" b="1" dirty="0">
                <a:latin typeface="Gabriola" pitchFamily="82" charset="0"/>
              </a:rPr>
              <a:t>кий</a:t>
            </a:r>
          </a:p>
        </p:txBody>
      </p:sp>
    </p:spTree>
    <p:extLst>
      <p:ext uri="{BB962C8B-B14F-4D97-AF65-F5344CB8AC3E}">
        <p14:creationId xmlns:p14="http://schemas.microsoft.com/office/powerpoint/2010/main" val="35048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4" descr="roof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11890" b="9222"/>
          <a:stretch>
            <a:fillRect/>
          </a:stretch>
        </p:blipFill>
        <p:spPr bwMode="auto">
          <a:xfrm>
            <a:off x="683568" y="2477355"/>
            <a:ext cx="1906145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899592" y="620688"/>
            <a:ext cx="81369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</a:rPr>
              <a:t>3) Молодій родині необхідно перекрити дах будинку. Дах має конічну форму : діаметр 8 м і висота 3 м. Один лист </a:t>
            </a:r>
            <a:r>
              <a:rPr lang="uk-UA" sz="2000" i="1" dirty="0" err="1">
                <a:solidFill>
                  <a:schemeClr val="tx1"/>
                </a:solidFill>
                <a:latin typeface="Times New Roman" pitchFamily="18" charset="0"/>
              </a:rPr>
              <a:t>металочерепиці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</a:rPr>
              <a:t> має розміри  0,6 м </a:t>
            </a:r>
            <a:r>
              <a:rPr lang="uk-UA" sz="2000" b="0" i="1" dirty="0">
                <a:solidFill>
                  <a:schemeClr val="tx1"/>
                </a:solidFill>
                <a:latin typeface="Arial" pitchFamily="34" charset="0"/>
              </a:rPr>
              <a:t>x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</a:rPr>
              <a:t> 1,2 м і коштує 40 грн. Один лист бітумної черепиці має розміри  0,8 м </a:t>
            </a:r>
            <a:r>
              <a:rPr lang="uk-UA" sz="2000" b="0" i="1" dirty="0">
                <a:solidFill>
                  <a:schemeClr val="tx1"/>
                </a:solidFill>
                <a:latin typeface="Arial" pitchFamily="34" charset="0"/>
              </a:rPr>
              <a:t>x</a:t>
            </a:r>
            <a:r>
              <a:rPr lang="uk-UA" sz="2000" i="1" dirty="0">
                <a:solidFill>
                  <a:schemeClr val="tx1"/>
                </a:solidFill>
                <a:latin typeface="Times New Roman" pitchFamily="18" charset="0"/>
              </a:rPr>
              <a:t> 1,25м і коштує 45 грн. На шви та обрізку витрачається 10 % від площі даху. Визначити площу даху та яке покриття даху фінансово вигідніше родині.</a:t>
            </a:r>
            <a:endParaRPr lang="uk-UA" sz="20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2118753" y="4352947"/>
            <a:ext cx="33845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3786212" y="4131039"/>
            <a:ext cx="2369963" cy="2538321"/>
            <a:chOff x="310" y="1330"/>
            <a:chExt cx="1146" cy="1674"/>
          </a:xfrm>
        </p:grpSpPr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310" y="1330"/>
              <a:ext cx="1146" cy="1674"/>
            </a:xfrm>
            <a:custGeom>
              <a:avLst/>
              <a:gdLst/>
              <a:ahLst/>
              <a:cxnLst>
                <a:cxn ang="0">
                  <a:pos x="0" y="1386"/>
                </a:cxn>
                <a:cxn ang="0">
                  <a:pos x="558" y="0"/>
                </a:cxn>
                <a:cxn ang="0">
                  <a:pos x="1146" y="1374"/>
                </a:cxn>
                <a:cxn ang="0">
                  <a:pos x="0" y="1386"/>
                </a:cxn>
              </a:cxnLst>
              <a:rect l="0" t="0" r="r" b="b"/>
              <a:pathLst>
                <a:path w="1146" h="1674">
                  <a:moveTo>
                    <a:pt x="0" y="1386"/>
                  </a:moveTo>
                  <a:cubicBezTo>
                    <a:pt x="79" y="1160"/>
                    <a:pt x="473" y="211"/>
                    <a:pt x="558" y="0"/>
                  </a:cubicBezTo>
                  <a:cubicBezTo>
                    <a:pt x="653" y="228"/>
                    <a:pt x="1003" y="1022"/>
                    <a:pt x="1146" y="1374"/>
                  </a:cubicBezTo>
                  <a:cubicBezTo>
                    <a:pt x="1128" y="1656"/>
                    <a:pt x="96" y="1674"/>
                    <a:pt x="0" y="1386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19050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27" name="Oval 15"/>
            <p:cNvSpPr>
              <a:spLocks noChangeArrowheads="1"/>
            </p:cNvSpPr>
            <p:nvPr/>
          </p:nvSpPr>
          <p:spPr bwMode="auto">
            <a:xfrm>
              <a:off x="322" y="2523"/>
              <a:ext cx="1134" cy="408"/>
            </a:xfrm>
            <a:prstGeom prst="ellipse">
              <a:avLst/>
            </a:prstGeom>
            <a:noFill/>
            <a:ln w="9525" algn="ctr">
              <a:solidFill>
                <a:srgbClr val="33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8624" name="Freeform 16"/>
          <p:cNvSpPr>
            <a:spLocks/>
          </p:cNvSpPr>
          <p:nvPr/>
        </p:nvSpPr>
        <p:spPr bwMode="auto">
          <a:xfrm>
            <a:off x="4576094" y="5969524"/>
            <a:ext cx="996606" cy="569600"/>
          </a:xfrm>
          <a:custGeom>
            <a:avLst/>
            <a:gdLst>
              <a:gd name="T0" fmla="*/ 0 w 289"/>
              <a:gd name="T1" fmla="*/ 0 h 113"/>
              <a:gd name="T2" fmla="*/ 458787 w 289"/>
              <a:gd name="T3" fmla="*/ 179387 h 113"/>
              <a:gd name="T4" fmla="*/ 0 60000 65536"/>
              <a:gd name="T5" fmla="*/ 0 60000 65536"/>
              <a:gd name="T6" fmla="*/ 0 w 289"/>
              <a:gd name="T7" fmla="*/ 0 h 113"/>
              <a:gd name="T8" fmla="*/ 289 w 289"/>
              <a:gd name="T9" fmla="*/ 113 h 1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9" h="113">
                <a:moveTo>
                  <a:pt x="0" y="0"/>
                </a:moveTo>
                <a:lnTo>
                  <a:pt x="289" y="113"/>
                </a:lnTo>
              </a:path>
            </a:pathLst>
          </a:custGeom>
          <a:noFill/>
          <a:ln w="12700">
            <a:solidFill>
              <a:srgbClr val="F6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25" name="Freeform 17"/>
          <p:cNvSpPr>
            <a:spLocks/>
          </p:cNvSpPr>
          <p:nvPr/>
        </p:nvSpPr>
        <p:spPr bwMode="auto">
          <a:xfrm>
            <a:off x="4921057" y="4131039"/>
            <a:ext cx="662315" cy="2380005"/>
          </a:xfrm>
          <a:custGeom>
            <a:avLst/>
            <a:gdLst>
              <a:gd name="T0" fmla="*/ 0 w 321"/>
              <a:gd name="T1" fmla="*/ 0 h 759"/>
              <a:gd name="T2" fmla="*/ 509588 w 321"/>
              <a:gd name="T3" fmla="*/ 1204913 h 759"/>
              <a:gd name="T4" fmla="*/ 0 60000 65536"/>
              <a:gd name="T5" fmla="*/ 0 60000 65536"/>
              <a:gd name="T6" fmla="*/ 0 w 321"/>
              <a:gd name="T7" fmla="*/ 0 h 759"/>
              <a:gd name="T8" fmla="*/ 321 w 321"/>
              <a:gd name="T9" fmla="*/ 759 h 75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1" h="759">
                <a:moveTo>
                  <a:pt x="0" y="0"/>
                </a:moveTo>
                <a:lnTo>
                  <a:pt x="321" y="759"/>
                </a:lnTo>
              </a:path>
            </a:pathLst>
          </a:custGeom>
          <a:noFill/>
          <a:ln w="12700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4775432" y="6092825"/>
            <a:ext cx="3949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uk-UA" sz="1600" dirty="0">
                <a:solidFill>
                  <a:schemeClr val="tx2"/>
                </a:solidFill>
              </a:rPr>
              <a:t>8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8628" name="Freeform 20"/>
          <p:cNvSpPr>
            <a:spLocks/>
          </p:cNvSpPr>
          <p:nvPr/>
        </p:nvSpPr>
        <p:spPr bwMode="auto">
          <a:xfrm>
            <a:off x="4921057" y="4136922"/>
            <a:ext cx="51872" cy="2087812"/>
          </a:xfrm>
          <a:custGeom>
            <a:avLst/>
            <a:gdLst>
              <a:gd name="T0" fmla="*/ 0 w 19"/>
              <a:gd name="T1" fmla="*/ 0 h 613"/>
              <a:gd name="T2" fmla="*/ 30163 w 19"/>
              <a:gd name="T3" fmla="*/ 973138 h 613"/>
              <a:gd name="T4" fmla="*/ 0 60000 65536"/>
              <a:gd name="T5" fmla="*/ 0 60000 65536"/>
              <a:gd name="T6" fmla="*/ 0 w 19"/>
              <a:gd name="T7" fmla="*/ 0 h 613"/>
              <a:gd name="T8" fmla="*/ 19 w 19"/>
              <a:gd name="T9" fmla="*/ 613 h 6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" h="613">
                <a:moveTo>
                  <a:pt x="0" y="0"/>
                </a:moveTo>
                <a:lnTo>
                  <a:pt x="19" y="613"/>
                </a:lnTo>
              </a:path>
            </a:pathLst>
          </a:custGeom>
          <a:noFill/>
          <a:ln w="9525">
            <a:solidFill>
              <a:srgbClr val="33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32" name="Freeform 24"/>
          <p:cNvSpPr>
            <a:spLocks/>
          </p:cNvSpPr>
          <p:nvPr/>
        </p:nvSpPr>
        <p:spPr bwMode="auto">
          <a:xfrm>
            <a:off x="1479510" y="3910895"/>
            <a:ext cx="1233488" cy="45719"/>
          </a:xfrm>
          <a:custGeom>
            <a:avLst/>
            <a:gdLst>
              <a:gd name="T0" fmla="*/ 0 w 912"/>
              <a:gd name="T1" fmla="*/ 3175 h 2"/>
              <a:gd name="T2" fmla="*/ 1447800 w 912"/>
              <a:gd name="T3" fmla="*/ 0 h 2"/>
              <a:gd name="T4" fmla="*/ 0 60000 65536"/>
              <a:gd name="T5" fmla="*/ 0 60000 65536"/>
              <a:gd name="T6" fmla="*/ 0 w 912"/>
              <a:gd name="T7" fmla="*/ 0 h 2"/>
              <a:gd name="T8" fmla="*/ 912 w 912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2">
                <a:moveTo>
                  <a:pt x="0" y="2"/>
                </a:moveTo>
                <a:lnTo>
                  <a:pt x="912" y="0"/>
                </a:lnTo>
              </a:path>
            </a:pathLst>
          </a:custGeom>
          <a:noFill/>
          <a:ln w="19050">
            <a:solidFill>
              <a:srgbClr val="F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34" name="Freeform 26"/>
          <p:cNvSpPr>
            <a:spLocks/>
          </p:cNvSpPr>
          <p:nvPr/>
        </p:nvSpPr>
        <p:spPr bwMode="auto">
          <a:xfrm>
            <a:off x="2644223" y="2621409"/>
            <a:ext cx="45719" cy="1280269"/>
          </a:xfrm>
          <a:custGeom>
            <a:avLst/>
            <a:gdLst>
              <a:gd name="T0" fmla="*/ 0 w 1"/>
              <a:gd name="T1" fmla="*/ 1041400 h 656"/>
              <a:gd name="T2" fmla="*/ 0 w 1"/>
              <a:gd name="T3" fmla="*/ 0 h 656"/>
              <a:gd name="T4" fmla="*/ 0 60000 65536"/>
              <a:gd name="T5" fmla="*/ 0 60000 65536"/>
              <a:gd name="T6" fmla="*/ 0 w 1"/>
              <a:gd name="T7" fmla="*/ 0 h 656"/>
              <a:gd name="T8" fmla="*/ 1 w 1"/>
              <a:gd name="T9" fmla="*/ 656 h 6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656">
                <a:moveTo>
                  <a:pt x="0" y="656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F6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4679921" y="5000519"/>
            <a:ext cx="3949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uk-UA" sz="1600" dirty="0">
                <a:solidFill>
                  <a:schemeClr val="tx2"/>
                </a:solidFill>
              </a:rPr>
              <a:t>3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68651" name="Text Box 43"/>
          <p:cNvSpPr txBox="1">
            <a:spLocks noChangeArrowheads="1"/>
          </p:cNvSpPr>
          <p:nvPr/>
        </p:nvSpPr>
        <p:spPr bwMode="auto">
          <a:xfrm>
            <a:off x="3708276" y="3983179"/>
            <a:ext cx="809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sz="1600" i="1" dirty="0">
                <a:solidFill>
                  <a:schemeClr val="tx2"/>
                </a:solidFill>
              </a:rPr>
              <a:t>1,2 м</a:t>
            </a:r>
          </a:p>
        </p:txBody>
      </p:sp>
      <p:sp>
        <p:nvSpPr>
          <p:cNvPr id="68652" name="Text Box 44"/>
          <p:cNvSpPr txBox="1">
            <a:spLocks noChangeArrowheads="1"/>
          </p:cNvSpPr>
          <p:nvPr/>
        </p:nvSpPr>
        <p:spPr bwMode="auto">
          <a:xfrm>
            <a:off x="5187328" y="3239845"/>
            <a:ext cx="792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sz="1600" i="1" dirty="0">
                <a:solidFill>
                  <a:schemeClr val="tx2"/>
                </a:solidFill>
              </a:rPr>
              <a:t>0,6 м</a:t>
            </a:r>
          </a:p>
        </p:txBody>
      </p:sp>
      <p:sp>
        <p:nvSpPr>
          <p:cNvPr id="68653" name="Text Box 45"/>
          <p:cNvSpPr txBox="1">
            <a:spLocks noChangeArrowheads="1"/>
          </p:cNvSpPr>
          <p:nvPr/>
        </p:nvSpPr>
        <p:spPr bwMode="auto">
          <a:xfrm>
            <a:off x="2077022" y="2924993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sz="1600" i="1" dirty="0">
                <a:solidFill>
                  <a:schemeClr val="tx2"/>
                </a:solidFill>
              </a:rPr>
              <a:t>3 м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1115616" y="188640"/>
            <a:ext cx="7632848" cy="720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800" b="1" kern="0" cap="all" dirty="0" err="1">
                <a:solidFill>
                  <a:srgbClr val="3333FF"/>
                </a:solidFill>
              </a:rPr>
              <a:t>Розв</a:t>
            </a:r>
            <a:r>
              <a:rPr lang="en-US" sz="2800" b="1" kern="0" cap="all" dirty="0">
                <a:solidFill>
                  <a:srgbClr val="3333FF"/>
                </a:solidFill>
              </a:rPr>
              <a:t>’</a:t>
            </a:r>
            <a:r>
              <a:rPr lang="ru-RU" sz="2800" b="1" kern="0" cap="all" dirty="0" err="1">
                <a:solidFill>
                  <a:srgbClr val="3333FF"/>
                </a:solidFill>
              </a:rPr>
              <a:t>язування</a:t>
            </a:r>
            <a:r>
              <a:rPr lang="ru-RU" sz="2800" b="1" kern="0" cap="all" dirty="0">
                <a:solidFill>
                  <a:srgbClr val="3333FF"/>
                </a:solidFill>
              </a:rPr>
              <a:t> задач</a:t>
            </a:r>
          </a:p>
        </p:txBody>
      </p:sp>
      <p:pic>
        <p:nvPicPr>
          <p:cNvPr id="21" name="Рисунок 20" descr="https://encrypted-tbn1.gstatic.com/images?q=tbn:ANd9GcT5884kqNpCf3d6WaYI3r769I9qA9KmsA0F-K9XrEMMMduNz_1xZ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40407"/>
            <a:ext cx="2476153" cy="14754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6972031" y="3961057"/>
            <a:ext cx="809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sz="1600" i="1" dirty="0">
                <a:solidFill>
                  <a:schemeClr val="tx2"/>
                </a:solidFill>
              </a:rPr>
              <a:t>1,25 м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8282508" y="3093269"/>
            <a:ext cx="809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sz="1600" i="1" dirty="0">
                <a:solidFill>
                  <a:schemeClr val="tx2"/>
                </a:solidFill>
              </a:rPr>
              <a:t>0,8 м</a:t>
            </a:r>
          </a:p>
        </p:txBody>
      </p:sp>
      <p:pic>
        <p:nvPicPr>
          <p:cNvPr id="24" name="Рисунок 23" descr="https://encrypted-tbn1.gstatic.com/images?q=tbn:ANd9GcQMMETNVXN6kmukpqZUap5Hrvgw41feHtjENGcYQ9kZ9ZCQVS7C8Q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79605"/>
            <a:ext cx="2408406" cy="1286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/>
          <p:cNvCxnSpPr/>
          <p:nvPr/>
        </p:nvCxnSpPr>
        <p:spPr bwMode="auto">
          <a:xfrm flipV="1">
            <a:off x="1557370" y="2628655"/>
            <a:ext cx="1080120" cy="110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4889843" y="3915850"/>
            <a:ext cx="2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892482" y="5953627"/>
            <a:ext cx="2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507172" y="6222559"/>
            <a:ext cx="2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382760" y="5687002"/>
            <a:ext cx="2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4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68624" grpId="0" animBg="1"/>
      <p:bldP spid="68625" grpId="0" animBg="1"/>
      <p:bldP spid="68626" grpId="0"/>
      <p:bldP spid="68628" grpId="0" animBg="1"/>
      <p:bldP spid="68632" grpId="0" animBg="1"/>
      <p:bldP spid="68634" grpId="0" animBg="1"/>
      <p:bldP spid="68638" grpId="0"/>
      <p:bldP spid="68651" grpId="0"/>
      <p:bldP spid="68652" grpId="0"/>
      <p:bldP spid="68653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0" descr="muhomo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4E5DD"/>
              </a:clrFrom>
              <a:clrTo>
                <a:srgbClr val="E4E5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5919" r="10339" b="3264"/>
          <a:stretch>
            <a:fillRect/>
          </a:stretch>
        </p:blipFill>
        <p:spPr bwMode="auto">
          <a:xfrm rot="660376">
            <a:off x="6422223" y="1035413"/>
            <a:ext cx="2329819" cy="283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d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9893">
            <a:off x="1058321" y="1244844"/>
            <a:ext cx="3067640" cy="22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img-23ac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6" t="5902" r="5696" b="5511"/>
          <a:stretch>
            <a:fillRect/>
          </a:stretch>
        </p:blipFill>
        <p:spPr bwMode="auto">
          <a:xfrm rot="-353936">
            <a:off x="1298578" y="4155823"/>
            <a:ext cx="2816965" cy="230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elka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5"/>
            <a:ext cx="2880320" cy="425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58259" y="332656"/>
            <a:ext cx="7632848" cy="720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sz="2800" b="1" kern="0" cap="all" dirty="0">
                <a:solidFill>
                  <a:srgbClr val="3333FF"/>
                </a:solidFill>
              </a:rPr>
              <a:t>Конуси навколо нас</a:t>
            </a:r>
          </a:p>
        </p:txBody>
      </p:sp>
    </p:spTree>
    <p:extLst>
      <p:ext uri="{BB962C8B-B14F-4D97-AF65-F5344CB8AC3E}">
        <p14:creationId xmlns:p14="http://schemas.microsoft.com/office/powerpoint/2010/main" val="38439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and_glass_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6" y="3993257"/>
            <a:ext cx="1741500" cy="258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svadebnye-bokaly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70" y="1396752"/>
            <a:ext cx="1819621" cy="23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zefi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9" t="9062" r="24489" b="10625"/>
          <a:stretch>
            <a:fillRect/>
          </a:stretch>
        </p:blipFill>
        <p:spPr bwMode="auto">
          <a:xfrm>
            <a:off x="3576837" y="3733056"/>
            <a:ext cx="1894196" cy="182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vedr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58" y="1415058"/>
            <a:ext cx="153199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s://encrypted-tbn1.gstatic.com/images?q=tbn:ANd9GcTZp88jCI3QFW6PcI_DahF0YWR1wqcUHYn-XR4oUgyE9ukxZmS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97152"/>
            <a:ext cx="1440159" cy="1783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encrypted-tbn2.gstatic.com/images?q=tbn:ANd9GcQEPMRYvMx4USB0kXuNJTRPxwfTn2-qGraLlyAIdbdk6eKEsIm98Q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3312367" cy="2249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zonti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14983" r="1601" b="2246"/>
          <a:stretch>
            <a:fillRect/>
          </a:stretch>
        </p:blipFill>
        <p:spPr bwMode="auto">
          <a:xfrm>
            <a:off x="5787926" y="3476694"/>
            <a:ext cx="27527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858259" y="332656"/>
            <a:ext cx="7632848" cy="720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sz="2800" b="1" kern="0" cap="all" dirty="0">
                <a:solidFill>
                  <a:srgbClr val="3333FF"/>
                </a:solidFill>
              </a:rPr>
              <a:t>Конуси навколо нас</a:t>
            </a:r>
          </a:p>
        </p:txBody>
      </p:sp>
    </p:spTree>
    <p:extLst>
      <p:ext uri="{BB962C8B-B14F-4D97-AF65-F5344CB8AC3E}">
        <p14:creationId xmlns:p14="http://schemas.microsoft.com/office/powerpoint/2010/main" val="332184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s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9505">
            <a:off x="494104" y="1292072"/>
            <a:ext cx="3575053" cy="253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korvinesh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287">
            <a:off x="5545330" y="1409202"/>
            <a:ext cx="30734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360905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58259" y="332656"/>
            <a:ext cx="7632848" cy="720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sz="2800" b="1" kern="0" cap="all" dirty="0">
                <a:solidFill>
                  <a:srgbClr val="3333FF"/>
                </a:solidFill>
              </a:rPr>
              <a:t>Конуси навколо нас</a:t>
            </a:r>
          </a:p>
        </p:txBody>
      </p:sp>
      <p:sp>
        <p:nvSpPr>
          <p:cNvPr id="8" name="Блок-схема: извлечение 7">
            <a:hlinkClick r:id="rId5" action="ppaction://hlinkpres?slideindex=1&amp;slidetitle="/>
          </p:cNvPr>
          <p:cNvSpPr/>
          <p:nvPr/>
        </p:nvSpPr>
        <p:spPr bwMode="auto">
          <a:xfrm>
            <a:off x="7929586" y="6072206"/>
            <a:ext cx="400048" cy="400048"/>
          </a:xfrm>
          <a:prstGeom prst="flowChartExtra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24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55776" y="548680"/>
            <a:ext cx="5837981" cy="7207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uk-UA" sz="2800" b="1" kern="0" cap="all" dirty="0">
                <a:solidFill>
                  <a:srgbClr val="3333FF"/>
                </a:solidFill>
              </a:rPr>
              <a:t>«заповніть пропуски»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1916832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>
                <a:solidFill>
                  <a:sysClr val="windowText" lastClr="000000"/>
                </a:solidFill>
              </a:rPr>
              <a:t>Прямий круговий конус може бути утворений в результаті обертання ……                     </a:t>
            </a:r>
          </a:p>
          <a:p>
            <a:r>
              <a:rPr lang="uk-UA" sz="2400" dirty="0">
                <a:solidFill>
                  <a:sysClr val="windowText" lastClr="000000"/>
                </a:solidFill>
              </a:rPr>
              <a:t>     навколо одного з ……      як осі.</a:t>
            </a:r>
          </a:p>
          <a:p>
            <a:r>
              <a:rPr lang="uk-UA" sz="2400" dirty="0">
                <a:solidFill>
                  <a:sysClr val="windowText" lastClr="000000"/>
                </a:solidFill>
              </a:rPr>
              <a:t>2. Основа конус – це …… .</a:t>
            </a:r>
          </a:p>
          <a:p>
            <a:r>
              <a:rPr lang="uk-UA" sz="2400" dirty="0">
                <a:solidFill>
                  <a:sysClr val="windowText" lastClr="000000"/>
                </a:solidFill>
              </a:rPr>
              <a:t>3. Твірна конуса – це ……       , що з'єднує ……            з точкою ……  основи конуса.</a:t>
            </a:r>
          </a:p>
          <a:p>
            <a:r>
              <a:rPr lang="uk-UA" sz="2400" dirty="0">
                <a:solidFill>
                  <a:sysClr val="windowText" lastClr="000000"/>
                </a:solidFill>
              </a:rPr>
              <a:t>4. Радіус основи – це ……    конуса.</a:t>
            </a:r>
          </a:p>
          <a:p>
            <a:r>
              <a:rPr lang="uk-UA" sz="2400" dirty="0">
                <a:solidFill>
                  <a:sysClr val="windowText" lastClr="000000"/>
                </a:solidFill>
              </a:rPr>
              <a:t>5. Висота конуса – це …….                    , опущений з …….         конуса на площину ……..   .</a:t>
            </a:r>
          </a:p>
          <a:p>
            <a:r>
              <a:rPr lang="uk-UA" sz="2400" dirty="0">
                <a:solidFill>
                  <a:sysClr val="windowText" lastClr="000000"/>
                </a:solidFill>
              </a:rPr>
              <a:t>6. Повна поверхня конуса складається із ……       і …….                   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19675" y="2274689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прямокутного трикутника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5996" y="2651772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катетів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8391" y="300682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круг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37648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відрізок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2320" y="339020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вершину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373945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кола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7916" y="4100662"/>
            <a:ext cx="104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радіус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1070" y="4476602"/>
            <a:ext cx="232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перпендикуляр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2562" y="483689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вершини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9461" y="4840288"/>
            <a:ext cx="120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основи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1629" y="520935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основи</a:t>
            </a:r>
            <a:endParaRPr lang="ru-RU" sz="2400" b="1" dirty="0">
              <a:solidFill>
                <a:srgbClr val="3333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97" y="5581576"/>
            <a:ext cx="242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3333FF"/>
                </a:solidFill>
              </a:rPr>
              <a:t>бічної поверхні</a:t>
            </a:r>
            <a:endParaRPr lang="ru-RU" sz="2400" b="1" dirty="0">
              <a:solidFill>
                <a:srgbClr val="3333FF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2" y="251123"/>
            <a:ext cx="1703446" cy="178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658011" y="404664"/>
            <a:ext cx="6624736" cy="6264696"/>
          </a:xfrm>
          <a:prstGeom prst="verticalScroll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83768" y="1340768"/>
            <a:ext cx="48965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Що я дізнався на занятті?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Що на занятті було цікавим?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Що здивувало?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Що сподобалось (задавати питання, відповідати, створювати презентації, слухати відповіді?)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Як я працював на занятті?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Яких результатів я хочу досягти?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1202" name="Picture 2" descr="https://encrypted-tbn1.gstatic.com/images?q=tbn:ANd9GcSSvkZDXJi8eSxiE2Ps-jxPh53fTE7n28weDrTyKdmFsUnLoJ9cw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57526"/>
            <a:ext cx="1365864" cy="11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PDxQUEBIUFRQUFhcWGBUVFxcWGBUYFBcVFBgYFRUZGycfGRokGRYWHzAiIycpLCwsGB8xNTAqNSYrLCkBCQoKDgwOGg8PGi0kHyUsLCwpLCwsLywsKS4vLy0wLCwtMiwpKSksNCwsLCkpLikpKS00LDIvLCwsLCwpLCwsLP/AABEIAOEA4QMBIgACEQEDEQH/xAAcAAEAAgMBAQEAAAAAAAAAAAAABQYDBAcCAQj/xABKEAACAQMDAQUGAgYFBw0BAAABAgMABBEFEiExBhMiQVEHFDJhcYGRoSNCUmJygjNDU5KxFTSDorLB0QgWJFVjZHOUo7PC4vEl/8QAGwEBAAIDAQEAAAAAAAAAAAAAAAMEAgUGAQf/xAAzEQACAQMDAAcHAwUBAAAAAAAAAQIDBBESITEFE0FRYXGBIjKRobHB0Qbh8BQjQlJiM//aAAwDAQACEQMRAD8A7jSlKAUpSgFKUoBSlU72ndvV0ez3rhp5SUhQ9M45dh12qMfUkDzoC41Fdoe09tp0Xe3cqxr0GclmPoijlj9BVPv/AGnSra2ccMKyaleRI4h5CRBlDGSXnKpjkDOcZ54qkat2flmvktEmNxqc43z3b/BZw+YhT+r4IA6HBGMbuK1S5hCpGlzJ9i7u1vuX14RkotrJNt7arrUbgW+i2JdjnMk/RRnG5lU4RR6sx9MVZ+yfZDUY7oXWo6k0rYYe7xgiHxDA9Bwefh8utWDsr2Ut9LthDbqAAMu5xukbzeRvM/kOgqK132q2Fo/diUzzeUNsO+cnOMZXwg/InNWc4MS30rm//P3VLk/9E0sRIfhe8k2H6mJcMPpzWEzdoG4NxpyD1VJCfphlNa6p0pZ03iVWPxz9DNU5PsOnUrmIk19Olzp8nyaORf8ABRWQ9sdahP6TTLeYDkmCfbnnnarknOPlXkOlbKfFWPq8fXAdOS7DpVKoNh7ZbTIS9Sexl6bbiNgp+jgYx8yB1q72d7HOgeF0kRujowZT9GHFbFSUllGBnpSlegUpSgFKUoBSlKAUpSgFKUoBSlKAUpSgFKUoBXBfaLpE+vahee7nKaeqwxpxiWUtulAJ4BxuH8qjzrvJNcq9kyZspZjybi6nkJ8z4tv+INajpi9nZ23WQ5ykv55JktKGqWGbXYLso1rG0934724wZXOCUXgLEpHAAAGccZHoBVP7Ie0GGy96nCPdale3LKkKjDLGhxGHYAhRnPC5Jwvpmut1oW2gW8UzTR28Syv8UiooY568/Pz9fOuMsenHQq1a9WOqUuPDw8uPgWp0cpJFSPZfUNVO/WLlooj0s7Ztq4znErDIb06sfmKtWidm7axXbawJH6lR4m/ic+I/c1JUrXXnSdzeP+5LbuWy+H5JI04x4FKUrWmYpSlAYbuzSZCkqK6HqrqGU/Y1Urr2ee7uZtIneymzkoCWgk/deI5AH0yB6Vc6Vbtb2vay1UZNfT1XBjKEZckB2b9pjLOtnq8QtblhhJMjuLjyyj5wpPoT144PFdAqn63oMF9CYrmNXQ+vVTjG5G6q3zFVfSO0dxoEsdtfu02nuwSG7b4oM/DHN+6MdfIdOBgfQOiunKd5/bqezP5Py/BSqUXDdcHWKV5RwwBBBBGQRyCD0INeq6IgFKUoBSlKAUpSgFKUoBSlKAUpSgFKUoD4a5j7P09297sXwHtLh8DpmKc97G33yfpXT6537QrY2F3Dqkee78NtdoBnMTN4JePNGI/ED1rU9MWbu7SUI8rdea/KyiSlLTLJY6V8VwQCCCDyCOhB8xX2vlBshSlKA1tS1FbeJpHzhccDlmYnCoo82ZiAB6mq/Dq99HlpIoJgxyI43Mbxg48IZwVkxzySuc8ccVm1du+vkQ4K28fe4/7WUtGhPzCLLj+PNZLi4WNC7sFVRkseABXTWFhSdFSqRy5fJdmMd/JLTpqSbbPQ7aW6nbcd5bE9O/Tah+kykxn+9U4jhgCCCDyCDkH6Hzqr2erxTsYxuDbc93LG8ZZDxuCuBuXnGfnzisA7OrGd1o72rZye5IEbH9+BgYz+APzr2v0NTfuNxfc91+V8w6T5i8lwpVZ/5w3Fvj3mESx+c1sDuUftPbsSSPM7Gbz4qesNRjuIxJBIsiHoyEEcdRx5/KtHcWda33mtu9br+eDIuHhmxWtqWnR3MLxTIHjcYZT5/T0I6g+RFbNc4X2k3EN1dNcW4awguWtzLGP0kJBwrSLnLIQOuBzwDng52dnXuW3QW8d/H08TCc1Hkn/ZfqUlpcT6TcOWNuBJbO3V7dj0/lJH5jotdJrkfb+4Fu1jqsGG93lXcy9Ht5xg8+Y54/jrrUcgYAg5BGQR5g8g19M6KvHd20akve4l5r+ZKFSOmWD1SlK2ZGKUpQClKUApSlAKUpQClKUApSlAKwX1ik8TxSqHjkUqynoVYYIrPSgOZ9hp2gM+nTEmWxfahPWS3fxQv88KcfLirXVa9o6e5X9hfrwGf3OfH60c2SjH+FgT+FWWvmX6gs1bXTlHie/r2/n1NhQnqiKUpXPkxVbF99zeP/3juwceUMMSfhu3/nXi7xJdRRnkRqZyP3gwSLP0O9vqinyr3pDf5x0yLq4zj/xCRn+UrW53C79+0btu3d57QSwH0ySfvXe0sRhFd0Uvlgt045pojtehIWKZRlreRX4GT3bZjmA/0bFseewVKV9r5WTllJEqWG2KjLnSmSQz2biKc43A5MU+PKZB5+jjxD5jipOoyDW98qgRnupGdElyMO0aljheuwhXw3mV6YIJKOpNYyu3uMaii1iRNaDry3aN4THLGQssLfFGxGev6ynqrDhhUHYRLaa/LBIqtb6tASVYZBmhBDKfIhkLE+pYV61a2dGW5tx+nhHwj+vizl4W9cjJX9lsepzp9u9RXuNP1CAhhFdQyBun6KYYYH0z4QfSqNjS/ob+Eoe5PMfJ93xxg1tzTaTTIjWtJOnpeaTKS1vcQyz2Lsc4KfpDAT6hlBH/ANsV0v2ZaobrR7OQ9e6CH6xZiP8AsZqK9s2ge86U8qZE1oe/jdeGGz4wCOR4Mn6qPStH/k/Xe/RguP6OeVPrnbJ/867OjbxpTnKP+Ty149r9djXt5SOlUpSrJiKUpQClKUApSlAKUpQClKUApSlAKUpQFS9q+m+8aLdgdUj71TzkGEiTjHnhSPvXnQb/AN4tIJgc95FG/wB2UE/nmpvtSoNhdA9Dbzf+21Ur2Yz79HtDzxGV5/cd1/3VyP6qpp0Kc+6WPiv2LNs92i0UpSuALpUrEbLy+T/to5fL+ugjz0/eRvzrbuLhgyxxJ3k0mdkecZ2gFmdv1I1yMt8wACSAddT/AP0bw4wAlqCegJCSsefoy1Y+w9kGja7YeK45TP6sC57oD+LmQ/N/kK+i9HUOvjDVwoxz8EZTr9VRWOdzDbez1HUG9mmlk6/o5JLeNDzxGkTA45xlyzfPyqHubB9PuVgeR5IJgTBJIcurpy8Ej/r+HxKx5IVwc4zXRqq/tKtydNllXh7bbcofQwHcw/mj3r/NW/q20J03BLyNdTryhPU35kPcXCxozuwVVBZmPAAHUmtBdRQyRLJbzxFtxhaaIxqxCsCE54bZu8LAHGeKkNNtVur2BG5jjQ3JXjDMCqwhh6BmZ/rGvpU37RLTvNLuWGN8KGdD5q8H6VSD5HwkfQkeda22slUp6m93wX6924VNK4XJXtT1FbaCSaQ4WNSx+3QD5k4H3rm1n2iF/wBnr+IoE92dZEA5wks/eKvP7J3Ln0xVg7YqdRurPTYiR7w4lmI6pCmW58vJj9VWtX2pxR6be3CrhIbzThGqAcCSBlRBgfuKB9zUUbPXQU8e0pRkvR/jJFd1sz0rhI7PprLdWUZcBlmgQkc4KyRjIwecEGqV7E9Le0tryBkdVjvpVTeCCyhYwD054A5HFXHsohXT7QEYIt4QR6ERoDUrXQGuFKUoBSlKAUpSgFKUoBSlKAUpSgFKUoBSlVjt327i0mFWZTLNIdsMCnxSN+ZCjjJweoHU0Bv9sbkRabdu3RbeY/8AptVP9mNsY9HtAfOMv/fdnH5Gq1q1trGqwuLm6hto5Vx7sibhgkHbI+Cc8Dox+1WvsrqgCi0kRYpoERQitlZIwNqyRZwSPCQQeVI58ieQ/UtTrrdKnuk8vw2x9y7RpSg8yWCRfVsXq2xX44XmD5/s3VGUr/ODn61IVVJnEmtx4bmGFkx671Mjj58Nbn/9q11xlzRVJU8dsU36t/bBPF5yUe6YvJqOzJaSeO3X03tDBAMfINJz9DXVoYgihVGAoAA9ABgD8K5RZSn3ZJsZ728jn5/ZlvUZSf8ARlPwrrVfTui4aKOnuwvgkitc5WleH1FV/wBoE2zSb48f5tMOfVkKgfnUvfajHAFM0iRhmCAuQoLN0UE+Zwa5l231Nry+igguHMErIJY/C0bLAe/ZlyMjlI13A/rfOttpeiU+xLLKDqRU4wb3k8JFg7Ex4vZwQMi1tB8/jusj8RUj7Sb4QaPeuTjMDp95R3Y/NhVN1DV3sL6O5BPdGFxIgO0SGHe6BnwduBLI3z2/KsPtX18X9i0MDAxxwi5uGUhlDbcwwbuhbcd59Ag/aFVLZ4t4TfD/ACWqzzXnBcrHzRt+xbTDObnU5VINy3dQg/qwRYXj6lQv+jqF/wCULp3e3OmgdZGkiwBzy8OOf5uldO7BWgh0qyRegt4jx5lkDk/ckmo7td2NkvtQ06cMndWkju6NkE52spUgc+JBwcVYSSWERN5eWW1EwAB0HH4V6pSvTwUpSgFKUoBSlKAUpSgFKUoBSlKAUpSgFcctl9/1u9u5PEtq/usAP6hjBEjAeuSTn9812OuPaQDZ6tqFpLw0szXkR6CSObk4/hOB9m9KqXrkqMtJZtcdasljkkCgliAAMkk4AA6kk9BUDqGnw6g1tLHtljBlXvEI8Ksp8aP1DrLGmCOQSfnW12j0hrqNEBGzed4PmGjkRTjo212V9p67fXFZdJtRaQxxO6DkhAPCOSW2ICctjJA88AZ5rQxxGOpP2u7w3NxLMpaWtjGnZ8FQZJJGnDF/eVPdy72CqSNvhA2og24KkKMg14vO0UqW81tMw96ZQkMigL3wnbuVkC/quhPjA4GARwcCYrBPYJJJHI6gvEWKH9kuuxvyqrUo06uOsXGMeGOzyfGDydBNezsYb7T91s0UZwQgEZPk0eDGT9GVau/Z7XEvbdZkDLnKsjcPG6Eq6OPJgQfyqq1pSaZiUywSyW8xwGeIjx46d7GwKSY9SMjyNbSzulRypcMhurZ1MOPKJT2oadLJBBLEu5beVpJBkAhDFIhfxMB4d2Tk9MnyqqdkrEv/ANKkVlMi7YkbqkRIYsw8mcgH5Kq/OpeeyknI97uZZ1BBERCRxZU5BaONRvwecMSMjpW7Vm76Sc6PUU/dby/EqW3RkY11c1F7SWF4EU/Z9JjuuwJmJJCNkxRjnConQ8dWYEk+gwBAdtez0dvZTy2kaxnuyskaDaksbeFtyDjcuQwYc+HHIOKulRPapibSSNfjmxAg9WlIT8lLN9FNa2lVlrW+2eOw2VSnHQ9vyWb2V6uLrR7Rs+JIxCw8w0P6Pn0OFB+4q2VyvsZc+467Nagnub6M3KKBwkyZEmPTcFY/3a6pXS05qcVJdpoZwcJOLNSTV4VnWBpoxM6lliLAOyjqQuckcH8D6Vguu0ltFcx20k8azyjKRE+Jhz0+uDj1xxXAe1HfS3+o6pGW32F7EiAHK7ImZCT548KdP22rXuraRpbTUb0n3ie/hd8k/o4sgogXyAC/UDA9axVaEm4p7p4fnjP0Z5pfJ+mKUpUpiKUpQClKUApSlAKUpQClKUApSlAKq3bjsFHqixt3jwXEJJiuI/iTPUEZG5T6ZH165tNaup6lHawyTTMEjjUszHyA/wAT8vM0By5uwWuN4DqFqqjA7xUO9vUkd3wfv5VVu3vs4W0axWW5mubu6uQrSMdoEa7d2xOSMFl5z5dKyA3uv3cc7XctqsjSNbpGWxDFCuN5AIy7MUGc8+I9MCtvQ7C+udSD6lIJRpweCOQY/SuxOWyOrBSM+YIUHkGq9WMKFNzSSLMFUqySbbLBY6g8Mi290eW4hm8pwv6r/szAYyOjckeYEzWlrMMTwOLjHd8ZPOQc4UpjkPuI27ec4xzUdZ31zaxg39vOsPRbp1XO3yN1FGzGI/vHg9TtrQKlKqnKC45/b8G3dSNN6ZPy/n3M+qatIuRbojbJI43Zy2N0jIuxQvJYBwSTgAEdTkCYNROpxCa0ZrUqxJWZChBEjo6zcMODuK4z86+Sdp4e7jkTfIJHCBYl3up2u5DxjxAqEbIxkY6Vg45jsvP9/mZKWlvUyWrxPFvRl3Fdykbl4ZcjGVPkR1FYrLUI513QyK46EqQcH0YdVPyODWxUe6ZLlNGjHFcCHBkiaUYAYo4VgOPEA+Qx68cA+RrzbaY3eCWeTvHUEIFXZHHu4Yqu4ksRxuJJxwMZOZCq52n7ZJaERQr39252xwJlm3HoXC8gfLqfzEkFOb0xW7I56ILVJ8GTTR3/AGntgnPutrK8nJ8PeZVQfn41OPnXWiapPsy7FSWKS3F4we8uyGlx0jA+GMH5Z5xx0A4AJsvaW/FvY3Mp6RwyP6/CjGulo0+rgo9xoKs9c3I5V7NtPF5pl9uGPfLi5yfMb1UA+gIJJ4qB7V3Jl0qC4blo5IZH6/EpMbj+/kVdPZLZmLRrfPV98n2d2x+QB+9VrtPabrPU4iP6OaZlGD0JS6GP75rlej7nVf14/wDWfg9L+xax7Hod0jcMAR0IyPvzXqobsZf+8abaSeb28RP12AH8wama68oilKUApSlAKUpQClKUApSlAKUpQCuLdudbk1q9eyjyljaSATsOGmlXPgB9AQR9if2a6V217Zw6Tamafknwxxj4pXxkKPQep8h9geGaXdzrdzahOir7wxMlvEpG1Tg7wueXBAODyct5nFSQjqfBnBZe5atXUwiGWNmiWBiHMeAywSIYn2em0bW45AXI5Aq0W0KoirGAEAAUDpjyx6+ufOoiKVZUDKVdHGQRgqykfmK0rW4ksBtCPNbD4Qg3SwD9kL/WxDyx4l6cgDFLpK1nVSnDfHYbSjOMHv2jXr64juo7mGOOSGxlj71JDtDPcDAZT0BjV0wx+Ey56A11DQO0MV/EXiyCpKSRuNrxOOqSL5Hn5gjkEiuUwdq7c2moQLvmeZ5GRI43Z3FxCu3cMeDYwKndjG0etTGhyNDqVs8ZOZybeVf7RO7klVmH7SMnX0dh51Nb0VCisdxSre3JzLPqfs7gkkaW2kltJW+I25UI58jJAylGPzwD86q+tdmLmxMVxLPbypHc25aQW/dTkSSCEgsrFSP0g8hx+c97Q71i9tbK7KJO9lk2MyMyRKEC7lIIBeVTwf1aqV3pDSxPGbu82SDDKZ2kB6H+tDYOQDkYqpcqlJOE1u1z5mNONRx2exbtT7Nw3Dh2UpKOBNExjkx6F1+IfJsj5VGTaRdw8xSJcpn4JQsUoH7sqDYx/iQfWtDvrsHi+k+jxW7D8o1NZl1m9UDxW0n8UckZP3R2H5VxdOx6Qt0lCcZLuy/ulj0aLibXGxR+0/au69993nZ9Ntm475oi8hHmQyE+YIGw/U1072baFpVuhOnTRXEpHjmLq8xz1yOqA+gA+eetR8uvyyIUms4XUg5Xvtyn5bXiA6etVq+0OxmYGTSpoWHR7V4h+SSD/ZroLW+q0o6atBrvcXF59M5+pXqwlN5bydvqme2K8EWh3ZJxuVUHzLyIMfhmuexwSwf5rquqxY6LPbyzouM8EgFcY9Af+Gh2ludQ1GDuJ9RtpIiytgwTQbimTgv3G0fc9a2sb6lL/ZecZL7YKzpyR07spa91p9qmMFYIgRx12KT0+earOrQ4vL6P+1jilHH7cTwH84RUnp/tAtW8Em+FlwPGpaPgD4ZkyhH1IPyFRGq6vG+pd4neMjW6QhlilK71mdiM7MY2uDnpgHmuJ6Ko3FO9lKpBrKfZtynzwXsrCwWn2MXne6Ha+qB4z9Ukcf4Yq71zL2EXIW0u7b9a2u5B/K+NpP3RvwrptfQzXClKUApSlAKUpQClKUApSlAKUqI7WdpI9NspbmXpGvC+bseFUfViPzPlQHJfaZqgvdbSEcx2CZPmDLLtOMdBjw/dTWpUXoEL7HmmOZrlzNIfm5JA+XUn71u3sxSJ2XGVVmGeh2jOD9cYrZ0Y6IZfmWILCPVvLJbMWgAZWOXhY4BJOS0TdEc+f6p88HmpzT+0MU7bASkn9lJ4H+w6MPmpIqBtZSyksMeNwMeYV2UH8BXq4tUkGJEVh6MAcfTPQ166ed4kibXBbZpQilnO1QMlmOAB8yazez67iu9SkY5Bt4QYVYY3iYlZJQDzgbVQZA4cn9YVR4tNjUgheR0yzNj6BiQD869wTFmEkTvFLE7KsiEB0IOG9QVYY4OQQRkVHOk2sHk25LBfO1Uu/VnH9lawr9DJJM7fkiVq1Bdnbqaee7muZBI7PFHvChM93ED8A4Bw4zjjOanK5u4/9WiaisQQpSlVyUUr7XygGK+7vnSvlAetx9TWrqd53MMkhIGxGbJ6ZAOM/fFeLy9ZHijjj7ySYuFXeEH6NDI2WIPkOBjn5da1pH7+ZIp7S6aNQXeHYyGVxgRx96DsCBiZC+/HgXrnFTU6UpNbbEU6iin3kt7BpLX3FzHMJLuVjLcgnDg7iF8J6rg53DjLH6V1CuD6xp/+TLnSZYdovmlSGQIf6dWwr7/N/iC7yMnOTz07xW2NcKUpQClKUApSlAKUpQClKUArhPtC1ZtT1d4Gz7rYEDZ5STEcsw88cgfIfvGu7V+eLy27jWtTjOQzTCUA+ayZfIz1HjH41LRSc0mZQWWbdYbx9sTnaGwrHaRkHAJwR59Ky14uJxGhY5IA6DqfIAfMnA+9bV8Fk1xMIYlHic7c4RdzNgbnYKPLkknpz8xWWC6EozCry+WYlLD7two+5qb7P6GLWPkDvGHiPJC857uPPwxr0AH1rdmg76SG3yVEz4Yg7SI4xvkC46FgAnH9pVbrJJHulpZZVLTUVld0GQ0ZAYZU9fMFSQeQR14IxXm0GJJ/Tep+WTGmf8B+NXTt7oSiOCSCONJkdIEXG3vI3DDuRgcBSO8HoEY+oqMm7NraxbltlvJpHXvN2ADkbcojAogAA6+Q5JNVLi/jQwpby+BlCnKXoeeysY923D+tklkz6guVX/VVamKhdNkeytoo7i2kRY0VTIhSZFwBln2HcoznnaQPWpuJw6hlYMpGQVIII9QRwa0NSWuTl3smisLDPNfa97abajMjHSsm2vm2gPNfK97abaA1L+wSdNso4B3BgdrIR0dGHKsOeRVc9nmk6tqUEslvqJihWZkQzKJmfABJDMCcAFfuTW/251D3fT5iPicd0uOuZPDx/LuP2rqXYjs+NP063twBlIxvx5yN4nP94mthaJ6WylcNZSK/2O9l/ulz75fXDXd3ghXYYSIHP9GvkcEjyAycAVfKUq4VhSlKAUpSgFKUoBSlKAUpSgFcy9rPYSWZlv7EFrmFdrxf20QycAebDJ48x8wM9NpXqeN0D866TqyXUe5DyPiU9UPof+PnW/ZQd5dRKRlUDTH+JNqR/wCs5b+T5VcO33sj95l960x1t7o53jkRz5xy2MhW6/qkHPPrVG0P3q21Rra+hVJTbg5VgV2qzMHGCfizj6jpVxV9S0vksQnlpMuNaDadHcXqLNGkirbyttdQwy0kK5GehAB5681v1H2cFxJqMht+7bubeMNHIWTf30kh8MgB2kd0OoIPy61Xu4ylRlGHPYWk0mtXB51nS0s3t7iIylYpcGDvZJA/eo0P6GN2I7wbsgDGRuFSQ7WWwIDyGInp30ckIP0aRQPzrW1C9Zbu095t5YVDSjc4Ro+9dAseJUYjJHegZx8XSrA6ZBBGQeoI4P1BrlqylHCrJ58/H1LtPDb6trB5ilDKGUhlPRlIIP0I4qD0m3CS3SxgCITDaB0VmjjaUKOgG8548y1at32bjju4zC0sS3G8OkErxLuRe8DhVIA4VlIA6sD65n7WxWJAkYwoz5kkknJJYnLEkkkk5OazpQUVqT5I6knJ4a4PGynd1sbK+bKlIzX2U2VsbKbKA1+7r5srZ2V4nYRozvwigsxPAAUEk5PHQGgKv7j/AJT1u2tQMxWeLmc+WRgoh9T8P98+ldsr8/aZouoQXPvMEz2tzeIZ1ilVWhuVH6Tu94J2uqMMq6gjxHd1x13sB2v/AMqWYlZO7mRmimj58EqYyBnnBBB59ceVbmnHRFI1c5apNlkpSlZmApSlAKUpQClKUApSlAKUpQClKUArmPtK7J3fv0Wo2MQnKQmGWDO12XLMGT1Pi6Dnwjg5rp1KJ4PU8bnDNP7dWsrhGcwy52mOZShDeaknjOeOSKsPZiXZqkyngy2sZX1YxSyBsfQSDj51e+0PZO21CJo7qFHDD4sAOp8mR+oIrlms+y7ULVcW7rfwRndGjsYbmLA/qpgR0HHB5/ZqZVM8kyq55Mft5mza20K5aR5mcKuSSsaEE4HXlh+dZ+zmh29zZW8yCSNmjU74ppVIYDa2MNj4geCMfKtz2Zdlrqe+kvNUinBhQQ2yXJDMA27eSdo3YBIyRzvPXFRmu9l107XLW30+aaCK5SSSSJWDIu0OcorgjB29CDjy+VC8purHMXjBJRrRU91lMl9JsnjvXWWZ5z3CtGzhQ0amRldfAADuKodxAJ245wasGysVho6wszZZ5JMbpHILELnaowAqqMnAAA5J61ubK1nYWzX7und1sd3TZQ9Nbu6d3WxspsoDXEdUW7is1Z4dSkeC5kdmE5Zwk8e8smMkxhAMIY3AA2nnzroOyqZofZqLWtbu3uYxJa2aLbKpJAaQnLEFSDwd/wCK1btfeZWuPdJPV+0EFoi3d5eG4IVlhx3eDkZYQpEu3cRgF2JwDjIBwd/2M6VMlrcXVwhja+nacR/sofhODyMknr5YPnW7pPsd021uRPHASy5Ko7l41J4yFbOT9ScfhV2rYlEUpSgFKUoBSlKAUpSgFKUoBSlKAUpSgFKUoBSlKAVxT2idqEtO0sTvHLJ3dpsVI1DMzyl8bQSPJuozyMV2usZt1LByq7gMBsDcAfIHrivGsrDPU8PJyaDtXqc/Nvok209DNIIifPoyjFZxqms/9Sr/AOaj/wCNdWpUP9PT7iTrp95yYdqNRjBM+iXHn/RSLJ0+QUmscPtTtVIW6jubRj5TwsB9iuT+VddrDdWSTKVlRHU9VdQwP1BGK8dtTZkq80UvTNet7oZt54pc+SuC33T4h+Fb5WtfV/ZDplyc+7CJ85DwExEY+S+H8qhJ/Zjf23On6tIwB4iux3i49N/P5KPtUErT/VkkbnvROX1yIYpJT0jR38/1FLf7q1fYnpxi0eN2+O4eSduP22Kjnz8Kg/eqh2l1fVIrSeC+0xm72J41ntCZEyy7csgyQMnzx9K6b2D017bS7SKUYdIUDDngkZwQQDkZxUtvTcM5MK01PGCepSlWiuKUpQClKUApSlAKUpQClKUApSlAKUpQClKUApSlAKUpQClKUApSlAKUpQHyvtKUApSlAK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6" name="Picture 6" descr="http://t3.gstatic.com/images?q=tbn:ANd9GcSIJ7vhJRkmtdTeL4QkKYOzrJHkt4n4aV_Gq15lNYx-3Sq6p1am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3" y="2684191"/>
            <a:ext cx="1896937" cy="1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https://encrypted-tbn2.gstatic.com/images?q=tbn:ANd9GcQ44lZMNRDxArcm5diMtELnv4PLG3s9ms1v_gkvkIJDm5e-41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5" y="260648"/>
            <a:ext cx="18954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2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971222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>
                <a:solidFill>
                  <a:srgbClr val="3333FF"/>
                </a:solidFill>
                <a:latin typeface="Gabriola" pitchFamily="82" charset="0"/>
              </a:rPr>
              <a:t>Дякую за увагу!</a:t>
            </a:r>
            <a:endParaRPr lang="ru-RU" sz="8000" b="1" dirty="0">
              <a:solidFill>
                <a:srgbClr val="3333FF"/>
              </a:solidFill>
              <a:latin typeface="Gabriola" pitchFamily="82" charset="0"/>
            </a:endParaRP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F8AYgMBEQACEQEDEQH/xAAcAAACAwEBAQEAAAAAAAAAAAAFBgADBAcBAgj/xAA8EAACAQMCAwUGBAQEBwAAAAABAgMABBEFIRIxQQYTUWFxFCIyQoGRByOhsRXR4fAkUrLBM0NTYmNygv/EABsBAAIDAQEBAAAAAAAAAAAAAAAEAgMFAQYH/8QANREAAQMCBAIJAwMEAwAAAAAAAQACAwQREiExQRNRBSIyYXGBkdHwobHBI+HxBjNCghQVUv/aAAwDAQACEQMRAD8A7jQhShClCFXPNHBE0szqiKMszHAAo1XWtLjhaLlKmodqXld1sIykcLjjaQYZwMEgA8gR1/amGw81rxdGgAcQ5nlsmq1uI7q2inhbijkQMp8jVBFjZZL2Fji12oX27hRua4q3ODdVSZyT7oJoVBmJ0C876Tqprq5xX7hfaThjg1xWNmByVwoVylCFKEKUIUoQpQhJna26N1qBs2Kva28XeSRBsF3yOEHwHvLv5nypiIWF91t9HR4I+IO042B5DO/2KHC3u3jE/syTRZ2VYkXix4HGQdtsk9M1PE0ZEplz4mnCXWPif48ch3Jj7OXMltYXlvdlibKZgGZcFkPvA4+p+1LzEN6+1lk9IBpe17P8gPXRXWmoPdThZoeDiOEw2c+tIx1eJ2EjXRIOpLjFdWtqYST3YcxA4LZ3qJrOtkMkw2kAGuaK7Hwp1L2CrkhDDI2NCqfEHKuNyjcLV1VseWmxWmuJpShCA6t2jSymkt4baWWePHFxe4oB8zz+m3nVrY8WaegoTK0Pc4AHzQGbXNReVmmvJFDLkQwIiCMEZGSxzxYIOPvircDQNFpMo4Q2zW+Zub+Q2+BWWPaG+swJLm49qtRkEyoFkBHMbbAgEeIORvXHRg6ZKE1DFJkwYXd2Y+fZZruaHVtUmn0zup4Z4wznOCwI4SCfl3A38RyrjHtw2J0UaeZjIcDzYsNvA6jx38lzrt68s3ae7ilLtDbFYokf/lqFHTzJJPjmsid2KQ3Wz0bH+gJB/lmVu0rtXqWg2scYf2q1+a2uCWGP+081+m3lUGyEZahW1vRdPUNxWs7mPzzTt2b1i21jhmsLpw6ENLbz7yR788DYr5j6gVRwnNdiYcr+iwqmE07cMjfAjQq27a5WXCsREG4VCdfAY86pNwbBUMAeL7rXfdrYtGQm8YSyhcm1t14nU+DMTgeh38q02zvaLvt4KmDoiac3ZpzP45+SXJ/xZud/Z9HiC52MlwSfsFrpqTsFqN6BbbrSfT91ug/EG4ntu/l06HbospH64qv/AJrhsov/AKeicbYz6IxoH4gaPql0llIZbS6dgqJNjhcnkAw2++KYjqGv7khUdEzwNLh1gOSb6vWagvajS21Cy44A3fxZICYy46rn9qsjfhKdoagQyWdofl0qRySmd5oYyWfdo8AtETjKsuQRuOfLHhV50stghoYGuOm+x7wUIF8y3ptHiiyknEcvkoQnCoJG2SATt5CqxLdxBVQqbyEOyByHfnfuy5IBrE902j6SIJDDA10/tUURH5kysrqWPU8LbDkCprNncWgHZd6NhbKXB3atl4IZ2m12HWe0l3qMVu9urgK0bsCSyqBnb0FUSOxnEFs9HxmmiEbje10Ksppr8cDHi4ckljgKKjZMMkLxmtFpdy6ff299p99Ek8D5Vgf0I6g9a6DhzCpmp2TAtccimnUe3l7eW8sNvBBp+d5rqCRmIU/KueR8xv4YoBAzaLFIw9FxxyYnuxAbW+/NBe+uXtWEdq8UJ+Zz7zfyqBI0WvivmhwRxnIO9SVQ3R/i7nS1TOGJpc6qYF3XQ3svZz6n2t0+zt88TXCyM/8AlRDxE/YffFNxsxEJGtnEUDydxb1X6QrRXilKEJZ7U6XZyFbhrdFdwVknXY422PQ/XwodM9gyVo6QqKZoDDl3pH12C0s29qjVpb2RMqjSflgDk+AMg+WfrVPEdIbrkVTLVEEgN7xnn3fOW6yyaLLNoc0ETwrO00VzAjMFBccQK8WwyQx5nmBvUpoHGNbVLellbI8WGhtt/CW5ux+vzanI0emTRxO2eKb3Fz5Hr9M1mvcImXfl825rWdWU4ddrwfD5km7RPwue1ja51bUTAWXeK3UHHllhv9qi7ihuI2aO/M+gI+6Rd0xZ1oW3WLVOxy21rLPo1yZrgY4RcALt1C42yfP9KSNbheA/RMxV8hddw9Ek64r2V1ArFlleJZZVK/C7AZ+vSnonB4JGiZEpJvZGLvQNWhsFuZdNkuraVA6XNs3eoVPI7bgeoFTMbhmusraeQlpdnyOX3Si/xHh5ZqQUjcLVEe73UkehxXFMLo/4HWrXGsalqEkRIhgEKyY2yxyR64WmKcZkrC6alBY1m912am155ShCXdTuNTkklSKKeJUYgFBjK558R25Uu8vOiSldKSQAueXUit2lnuZmjHdSrGkpcHgB2BIO3Pl0ywqyIgEX0WtQlrQwHsm5PLTT11TJ/DZrlIVnmnkjucE24lctN1wSSeEZ349uW3PaVZUtYMIF3HQfNloVDo5BgaAADrYbcrfbNMsEEGk2qhQgZBwqEXhVB4KOgrFJEbuLIcT/AKDuHukgDKbDT5qlPXNfa4m7qN8QA+8R839KUmmdJqtWnpgwX3Qa71furWZtsclFJtgL3i60Iodyk7X1ivhb6geYbuZPPbK/7/pWrTAsvH5ppjRxLFM/4f3k93aPp8U3DJZTe0wAk5KEEOoxvs3C31NaVMA54vssH+ooHBnHj0OR/CerOz0jVUlj17T7aedSzrLNCGJTb58dM+u4pt8YxlpCwaarlbHk8i3ehUPZfsxLdhY9Bgfiz3bO8kYYjf4eI/qBVD6aVmYDSPMe4TH/AHEjsg5w9D7FPOlWVvY2iQWdtFbwryjiQKo+gq8CwSwe+Q4nm5W2uqSlCEva7NJIZe/ka0srbDvKxCq31OB+vnS077DPRUGOSeThtS9aap2Sa8kuF1rToLiQjiZCOI4wB+Y4x0HwgcqqLnFubrdw9/Za7aSWNoYIyQOfsEZfVILSIy2cBmjkG1ysned5/wDeTSLpWxXDRa++581NsDpDZx020+iAapq812vDICmea56eFISPutCGnaxLmoDAGNidwKrYblOMCBatJJ3fAfgi3fzJ5CnYQ29+abvYLzVdLu7fsrBdNGTCblDI2PhJVsfvj1x41ZA7HI5w0GXz0VLJW8YMJzsq+y3tKX1u9i0i3QfMfdrxMT1GOu2c+WaZu4O6uqfkbEaZwl7J1uumX2pQppsSXXcwzxyl5IYHEgDH5mxnhwdsZPOtKOoNryDP7ePJfOa6liblA67bovoyQr3d5czRxxlcwqzjkR8X25eVMudiHVzWfG25u7JMVtd21x7tvPHIQM4VgTjxqotI1Wgx7Tk0rRXFNShCUPxSsZL3spJ3ecQzJK4HVQcH98/Skq24YHcj+yf6NcBUAc1yyx0CbURw2dsZuIZOMAAetZJnDTmvTPmijF3GyJ23Z+77NubmW/NgxGe4hfjaT/2U+7j1qt1VxOoG38UvxI6jJrb9/wC6+7bX1u3bjjWGYHb/AKb/AMjVMlKW6HJWGEt0zCuuJIrwEqOC4A+E8jiqWNMfguDJA5kFy1tA3zymSby4elOg4AXeitN7Jr1W+EPc6O9qs9sLf/FQtycvhiNtwVAXBHIg+GK0qaAwxBts9T87l5GqrSKkyxnMHJe6Fa6Pb2sltpRnDySf4iR5AziIqcKGA+HiwPM86JncMXYmquvlqWx4zlyHMa+en4WfUrM6ffIYpJWQKWQH/IB7+Tz8PrjFXRPbJt4/OSzDivhO626A3dqLaee3hhlPEjvIQQeoxj7Zq+nqOGcD/wBgl3w4hdqetJsYY379blZm4cflkcIzTb3E5WUoomjrXui9VphShCrnhSeF4ZVDI6lWU9Qai9jXtLXaFSa4tcHDUJBvtOvuzsqfwoD3XYpxD3WB8fSvKzNkopuuctj83XoIZoatpEiWdQjuGSWS9fikkOXfw8h5VXHI0nqLQZYdlBbeFL+6WKAZiDYzj4jTjnFjbnVXk2Fym7VeyzJpCXlpIVulwGjJ/wCKOmPBh4/Slw7C3FJosptVimLbZID2X4dU1e3adAJO/WGZQOeTzx6A5phsf6jI9iQmamTDC5w2BRdbfVtS1VJnjEcbXBcmbbcncEeQx6jFa7ZGMcCHZk/AvEmMyA2G3otUFi0N3JPplwyBQq4wACM45HpuNj405NRB1i021yUI5cDBfMr2ewvruSMXk6B8EBUQKuCTvsAP61UyiLcsgNwBqVJ9TiO99kR0i2sktoFl40yoQSY7zO3UHf7beXWm2wNj7IUZJLvLSbC/y4TJpmky20qzJdIykliUHxAnPjQ94ItZSigLTe6N1UmlKEKUIVVzbxXUJimXiU/p5iqpoY5mFkguCpMe5jsTUn6z2bfhOxkj6OBv9R/f0ry1T0ZPSHHD1m/ULapq9pyORStDpbWFyrrERGpzxKMiqWVHGC1DKJGWujPaa8DWtmit7hBJIPpVz+s0WSVJHZ7iUv8AZ3hj7V2jxgYnlAbzIP8AL9qvhcQ5ncR9TZX1Q/QeDyTvaadfX0phaWG3tkY94YMuzbAAAsABsB0rRpI2GUFuYafK+VljSugjjIAJJG/nyWo6dbpazWtuxuLhgB+UMBMEHc525dTmtnj3cLLCcwEEalYDZt/D2jeOVLue4EUGSVJz8Wx+UDJPp6VaDZ1+5TpaPjNdjytnf8eZyRnT9OEsAivrXDQe7FJ83D6j++VQc+xu0ojjxCzxoiVlaR2UPdRMxXiLe8fGq3G5urmMDBYLRXFNShClCFKEKueJJ4mjkGVYYIzj9eldBsbrrXFpuEAnt1snK6kjSW/y3qD3l8pQP9XLxx1Vn6Pp6k4iLO5jI/PFPseZP7Rs7/zt/r7endRqfZxdSt09nlgkQ+8rkf7jnWZN0VMP7br255fUeythr+E44wVToXY72O9S5uuH8rJjVGJPEdsnwx0/pVtHQSMdjmOewC5VdIcVmBg11TGml2SIE7oso+V3Zh+prTETGiwCyDG05nNeXl7a6dGiYzI20VvEuWf0UfvyFWtZfRMQwOk7OQGp2Cr0+zme4N/qAUXLLwxxqcrAngD1JwMny8BXSRbCNFZLI0N4UfZ3PM+3JEqillKEKUIUoQpQhShClCF8mhcKHvo9uHaSzeWykY5Jt24QT4lfhJ88VPGd80yKl9rPs4d/vr9VPZNUXZNUjYf+W1BP6MP2ou3ku8SA6s9D7gqGwvpRi41WXHUW8Sx5+pyfsaMQGgRxoh2Yx5kn2V9lp1rZcRgiHG3xysSzv6sdzXC4nVVyTPk7Ry+notdRVSlCFKEKUIX/2Q==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http://t2.gstatic.com/images?q=tbn:ANd9GcSg6pmg2YOkWiJSLz2fbMFVWdf4YjRTs0Eo9uBe8vg30G2VMN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8" y="378933"/>
            <a:ext cx="2887192" cy="28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827584" y="1988840"/>
            <a:ext cx="2520280" cy="2664296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2226568"/>
            <a:ext cx="2298427" cy="242656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00192" y="2217939"/>
            <a:ext cx="2376264" cy="2363189"/>
          </a:xfrm>
          <a:prstGeom prst="ellipse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1600" y="40466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У В А Г А  !</a:t>
            </a:r>
            <a:endParaRPr lang="ru-RU" sz="48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481032" y="3261598"/>
            <a:ext cx="1213383" cy="1319530"/>
          </a:xfrm>
          <a:prstGeom prst="can">
            <a:avLst>
              <a:gd name="adj" fmla="val 23109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3" descr="priz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492995"/>
            <a:ext cx="1757817" cy="20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6480212" y="2319462"/>
            <a:ext cx="2016224" cy="2160141"/>
            <a:chOff x="2928" y="2160"/>
            <a:chExt cx="1824" cy="1536"/>
          </a:xfrm>
        </p:grpSpPr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2976" y="3168"/>
              <a:ext cx="172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2928" y="2160"/>
              <a:ext cx="912" cy="1536"/>
            </a:xfrm>
            <a:custGeom>
              <a:avLst/>
              <a:gdLst>
                <a:gd name="T0" fmla="*/ 0 w 1248"/>
                <a:gd name="T1" fmla="*/ 1200 h 1824"/>
                <a:gd name="T2" fmla="*/ 720 w 1248"/>
                <a:gd name="T3" fmla="*/ 1824 h 1824"/>
                <a:gd name="T4" fmla="*/ 1248 w 1248"/>
                <a:gd name="T5" fmla="*/ 0 h 1824"/>
                <a:gd name="T6" fmla="*/ 0 w 1248"/>
                <a:gd name="T7" fmla="*/ 120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1824">
                  <a:moveTo>
                    <a:pt x="0" y="1200"/>
                  </a:moveTo>
                  <a:lnTo>
                    <a:pt x="720" y="1824"/>
                  </a:lnTo>
                  <a:lnTo>
                    <a:pt x="1248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56" y="2160"/>
              <a:ext cx="1296" cy="1536"/>
            </a:xfrm>
            <a:custGeom>
              <a:avLst/>
              <a:gdLst>
                <a:gd name="T0" fmla="*/ 0 w 1296"/>
                <a:gd name="T1" fmla="*/ 1536 h 1536"/>
                <a:gd name="T2" fmla="*/ 384 w 1296"/>
                <a:gd name="T3" fmla="*/ 0 h 1536"/>
                <a:gd name="T4" fmla="*/ 1296 w 1296"/>
                <a:gd name="T5" fmla="*/ 1008 h 1536"/>
                <a:gd name="T6" fmla="*/ 0 w 1296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1536">
                  <a:moveTo>
                    <a:pt x="0" y="1536"/>
                  </a:moveTo>
                  <a:lnTo>
                    <a:pt x="384" y="0"/>
                  </a:lnTo>
                  <a:lnTo>
                    <a:pt x="1296" y="1008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807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827584" y="4035148"/>
            <a:ext cx="2520280" cy="2490195"/>
          </a:xfrm>
          <a:prstGeom prst="triangl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257342"/>
            <a:ext cx="2298427" cy="2268002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300192" y="4244572"/>
            <a:ext cx="2376264" cy="2208764"/>
          </a:xfrm>
          <a:prstGeom prst="ellipse">
            <a:avLst/>
          </a:prstGeom>
          <a:noFill/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8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481032" y="5220032"/>
            <a:ext cx="1213383" cy="1233304"/>
          </a:xfrm>
          <a:prstGeom prst="can">
            <a:avLst>
              <a:gd name="adj" fmla="val 23109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3" descr="priz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365203"/>
            <a:ext cx="1757817" cy="20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6480212" y="4332827"/>
            <a:ext cx="2016224" cy="2018984"/>
            <a:chOff x="2928" y="2160"/>
            <a:chExt cx="1824" cy="1536"/>
          </a:xfrm>
        </p:grpSpPr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V="1">
              <a:off x="2976" y="3168"/>
              <a:ext cx="1728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2928" y="2160"/>
              <a:ext cx="912" cy="1536"/>
            </a:xfrm>
            <a:custGeom>
              <a:avLst/>
              <a:gdLst>
                <a:gd name="T0" fmla="*/ 0 w 1248"/>
                <a:gd name="T1" fmla="*/ 1200 h 1824"/>
                <a:gd name="T2" fmla="*/ 720 w 1248"/>
                <a:gd name="T3" fmla="*/ 1824 h 1824"/>
                <a:gd name="T4" fmla="*/ 1248 w 1248"/>
                <a:gd name="T5" fmla="*/ 0 h 1824"/>
                <a:gd name="T6" fmla="*/ 0 w 1248"/>
                <a:gd name="T7" fmla="*/ 1200 h 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8" h="1824">
                  <a:moveTo>
                    <a:pt x="0" y="1200"/>
                  </a:moveTo>
                  <a:lnTo>
                    <a:pt x="720" y="1824"/>
                  </a:lnTo>
                  <a:lnTo>
                    <a:pt x="1248" y="0"/>
                  </a:lnTo>
                  <a:lnTo>
                    <a:pt x="0" y="120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56" y="2160"/>
              <a:ext cx="1296" cy="1536"/>
            </a:xfrm>
            <a:custGeom>
              <a:avLst/>
              <a:gdLst>
                <a:gd name="T0" fmla="*/ 0 w 1296"/>
                <a:gd name="T1" fmla="*/ 1536 h 1536"/>
                <a:gd name="T2" fmla="*/ 384 w 1296"/>
                <a:gd name="T3" fmla="*/ 0 h 1536"/>
                <a:gd name="T4" fmla="*/ 1296 w 1296"/>
                <a:gd name="T5" fmla="*/ 1008 h 1536"/>
                <a:gd name="T6" fmla="*/ 0 w 1296"/>
                <a:gd name="T7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1536">
                  <a:moveTo>
                    <a:pt x="0" y="1536"/>
                  </a:moveTo>
                  <a:lnTo>
                    <a:pt x="384" y="0"/>
                  </a:lnTo>
                  <a:lnTo>
                    <a:pt x="1296" y="1008"/>
                  </a:lnTo>
                  <a:lnTo>
                    <a:pt x="0" y="1536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59632" y="170399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П И Т А Н </a:t>
            </a:r>
            <a:r>
              <a:rPr lang="uk-UA" sz="4000" b="1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uk-UA" sz="4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Я</a:t>
            </a:r>
            <a:endParaRPr lang="ru-RU" sz="4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4038" y="737691"/>
            <a:ext cx="7416824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AutoNum type="arabicPeriod"/>
            </a:pPr>
            <a:r>
              <a:rPr lang="uk-UA" sz="2200" b="1" dirty="0"/>
              <a:t>У якій геометричній фігурі розміщена призма? </a:t>
            </a:r>
          </a:p>
          <a:p>
            <a:pPr>
              <a:lnSpc>
                <a:spcPct val="80000"/>
              </a:lnSpc>
            </a:pPr>
            <a:r>
              <a:rPr lang="uk-UA" sz="2200" b="1" dirty="0">
                <a:solidFill>
                  <a:schemeClr val="accent5"/>
                </a:solidFill>
              </a:rPr>
              <a:t>	квадрат</a:t>
            </a:r>
            <a:r>
              <a:rPr lang="uk-UA" sz="2200" b="1" dirty="0"/>
              <a:t> </a:t>
            </a:r>
          </a:p>
          <a:p>
            <a:pPr>
              <a:lnSpc>
                <a:spcPct val="80000"/>
              </a:lnSpc>
            </a:pPr>
            <a:r>
              <a:rPr lang="uk-UA" sz="2200" b="1" dirty="0"/>
              <a:t>2. Яка саме призма? </a:t>
            </a:r>
          </a:p>
          <a:p>
            <a:pPr>
              <a:lnSpc>
                <a:spcPct val="80000"/>
              </a:lnSpc>
            </a:pPr>
            <a:r>
              <a:rPr lang="uk-UA" sz="2200" b="1" dirty="0">
                <a:solidFill>
                  <a:schemeClr val="accent5"/>
                </a:solidFill>
              </a:rPr>
              <a:t>	трикутна</a:t>
            </a:r>
          </a:p>
          <a:p>
            <a:pPr>
              <a:lnSpc>
                <a:spcPct val="80000"/>
              </a:lnSpc>
            </a:pPr>
            <a:r>
              <a:rPr lang="uk-UA" sz="2200" b="1" dirty="0"/>
              <a:t>3. Якого кольору коло?</a:t>
            </a:r>
          </a:p>
          <a:p>
            <a:pPr>
              <a:lnSpc>
                <a:spcPct val="80000"/>
              </a:lnSpc>
            </a:pPr>
            <a:r>
              <a:rPr lang="uk-UA" sz="2200" b="1" dirty="0"/>
              <a:t>	</a:t>
            </a:r>
            <a:r>
              <a:rPr lang="uk-UA" sz="2200" b="1" dirty="0">
                <a:solidFill>
                  <a:schemeClr val="accent5"/>
                </a:solidFill>
              </a:rPr>
              <a:t>синього</a:t>
            </a:r>
          </a:p>
          <a:p>
            <a:pPr>
              <a:lnSpc>
                <a:spcPct val="80000"/>
              </a:lnSpc>
            </a:pPr>
            <a:r>
              <a:rPr lang="uk-UA" sz="2200" b="1" dirty="0"/>
              <a:t>4. Яка фігура там розміщена?</a:t>
            </a:r>
          </a:p>
          <a:p>
            <a:pPr>
              <a:lnSpc>
                <a:spcPct val="80000"/>
              </a:lnSpc>
            </a:pPr>
            <a:r>
              <a:rPr lang="uk-UA" sz="2200" b="1" dirty="0"/>
              <a:t>	</a:t>
            </a:r>
            <a:r>
              <a:rPr lang="uk-UA" sz="2200" b="1" dirty="0">
                <a:solidFill>
                  <a:schemeClr val="accent5"/>
                </a:solidFill>
              </a:rPr>
              <a:t>трикутна піраміда</a:t>
            </a:r>
          </a:p>
          <a:p>
            <a:pPr>
              <a:lnSpc>
                <a:spcPct val="80000"/>
              </a:lnSpc>
            </a:pPr>
            <a:r>
              <a:rPr lang="uk-UA" sz="2200" b="1" dirty="0"/>
              <a:t>5. А як ще називають трикутну піраміду?</a:t>
            </a:r>
          </a:p>
          <a:p>
            <a:pPr>
              <a:lnSpc>
                <a:spcPct val="80000"/>
              </a:lnSpc>
            </a:pPr>
            <a:r>
              <a:rPr lang="uk-UA" sz="2200" b="1" dirty="0"/>
              <a:t>	</a:t>
            </a:r>
            <a:r>
              <a:rPr lang="uk-UA" sz="2200" b="1" dirty="0">
                <a:solidFill>
                  <a:schemeClr val="accent5"/>
                </a:solidFill>
              </a:rPr>
              <a:t>тетраедр</a:t>
            </a:r>
          </a:p>
          <a:p>
            <a:pPr>
              <a:lnSpc>
                <a:spcPct val="80000"/>
              </a:lnSpc>
            </a:pPr>
            <a:r>
              <a:rPr lang="uk-UA" sz="2200" b="1" dirty="0"/>
              <a:t>6. Які ще фігури ви бачили на екрані?</a:t>
            </a:r>
          </a:p>
          <a:p>
            <a:pPr lvl="1">
              <a:lnSpc>
                <a:spcPct val="80000"/>
              </a:lnSpc>
            </a:pPr>
            <a:r>
              <a:rPr lang="uk-UA" sz="2200" b="1" dirty="0">
                <a:solidFill>
                  <a:schemeClr val="accent5"/>
                </a:solidFill>
              </a:rPr>
              <a:t>трикутник і циліндр</a:t>
            </a:r>
            <a:endParaRPr lang="ru-RU" sz="2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6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EC0-D1AA-42F3-A882-2D8729FD7A63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803E-9358-48EB-A72A-F8B20A033D95}" type="slidenum">
              <a:rPr lang="ru-RU" smtClean="0">
                <a:solidFill>
                  <a:srgbClr val="393939"/>
                </a:solidFill>
              </a:rPr>
              <a:pPr/>
              <a:t>5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980728"/>
            <a:ext cx="770485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Тема заняття:</a:t>
            </a:r>
          </a:p>
          <a:p>
            <a:pPr algn="ctr"/>
            <a:endParaRPr lang="uk-UA" sz="1600" dirty="0"/>
          </a:p>
          <a:p>
            <a:pPr algn="ctr"/>
            <a:r>
              <a:rPr lang="uk-UA" sz="4000" b="1" dirty="0"/>
              <a:t>«Конус, його елементи.</a:t>
            </a:r>
          </a:p>
          <a:p>
            <a:pPr algn="ctr"/>
            <a:r>
              <a:rPr lang="uk-UA" sz="4000" b="1" dirty="0"/>
              <a:t>Бічна і повна поверхня конуса»</a:t>
            </a:r>
            <a:endParaRPr lang="ru-RU" sz="4000" b="1" dirty="0"/>
          </a:p>
          <a:p>
            <a:endParaRPr lang="uk-UA" dirty="0"/>
          </a:p>
          <a:p>
            <a:endParaRPr lang="ru-RU" dirty="0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195736" y="3350170"/>
            <a:ext cx="4608512" cy="3167906"/>
            <a:chOff x="2925" y="73"/>
            <a:chExt cx="2948" cy="1996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2925" y="1389"/>
              <a:ext cx="2948" cy="680"/>
            </a:xfrm>
            <a:prstGeom prst="parallelogram">
              <a:avLst>
                <a:gd name="adj" fmla="val 108382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3F2D9"/>
                </a:gs>
              </a:gsLst>
              <a:lin ang="5400000" scaled="1"/>
            </a:gra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4241" y="73"/>
              <a:ext cx="1086" cy="1607"/>
            </a:xfrm>
            <a:custGeom>
              <a:avLst/>
              <a:gdLst/>
              <a:ahLst/>
              <a:cxnLst>
                <a:cxn ang="0">
                  <a:pos x="0" y="1374"/>
                </a:cxn>
                <a:cxn ang="0">
                  <a:pos x="462" y="0"/>
                </a:cxn>
                <a:cxn ang="0">
                  <a:pos x="1086" y="1378"/>
                </a:cxn>
                <a:cxn ang="0">
                  <a:pos x="0" y="1374"/>
                </a:cxn>
              </a:cxnLst>
              <a:rect l="0" t="0" r="r" b="b"/>
              <a:pathLst>
                <a:path w="1086" h="1607">
                  <a:moveTo>
                    <a:pt x="0" y="1374"/>
                  </a:moveTo>
                  <a:cubicBezTo>
                    <a:pt x="79" y="1148"/>
                    <a:pt x="377" y="211"/>
                    <a:pt x="462" y="0"/>
                  </a:cubicBezTo>
                  <a:cubicBezTo>
                    <a:pt x="557" y="228"/>
                    <a:pt x="943" y="1026"/>
                    <a:pt x="1086" y="1378"/>
                  </a:cubicBezTo>
                  <a:cubicBezTo>
                    <a:pt x="1009" y="1607"/>
                    <a:pt x="104" y="1604"/>
                    <a:pt x="0" y="1374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00">
                    <a:alpha val="87000"/>
                  </a:srgbClr>
                </a:gs>
                <a:gs pos="50000">
                  <a:srgbClr val="CCFF99">
                    <a:alpha val="82001"/>
                  </a:srgbClr>
                </a:gs>
                <a:gs pos="100000">
                  <a:srgbClr val="669900">
                    <a:alpha val="87000"/>
                  </a:srgbClr>
                </a:gs>
              </a:gsLst>
              <a:lin ang="0" scaled="1"/>
            </a:gradFill>
            <a:ln w="9525" cap="flat" cmpd="sng">
              <a:solidFill>
                <a:srgbClr val="3366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4377" y="1163"/>
              <a:ext cx="1086" cy="747"/>
            </a:xfrm>
            <a:custGeom>
              <a:avLst/>
              <a:gdLst/>
              <a:ahLst/>
              <a:cxnLst>
                <a:cxn ang="0">
                  <a:pos x="0" y="557"/>
                </a:cxn>
                <a:cxn ang="0">
                  <a:pos x="519" y="0"/>
                </a:cxn>
                <a:cxn ang="0">
                  <a:pos x="1086" y="559"/>
                </a:cxn>
                <a:cxn ang="0">
                  <a:pos x="0" y="557"/>
                </a:cxn>
              </a:cxnLst>
              <a:rect l="0" t="0" r="r" b="b"/>
              <a:pathLst>
                <a:path w="1086" h="747">
                  <a:moveTo>
                    <a:pt x="0" y="557"/>
                  </a:moveTo>
                  <a:cubicBezTo>
                    <a:pt x="76" y="462"/>
                    <a:pt x="434" y="86"/>
                    <a:pt x="519" y="0"/>
                  </a:cubicBezTo>
                  <a:cubicBezTo>
                    <a:pt x="614" y="93"/>
                    <a:pt x="943" y="416"/>
                    <a:pt x="1086" y="559"/>
                  </a:cubicBezTo>
                  <a:cubicBezTo>
                    <a:pt x="912" y="747"/>
                    <a:pt x="82" y="728"/>
                    <a:pt x="0" y="55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>
                    <a:alpha val="88000"/>
                  </a:srgbClr>
                </a:gs>
                <a:gs pos="50000">
                  <a:srgbClr val="FF9999">
                    <a:alpha val="81000"/>
                  </a:srgbClr>
                </a:gs>
                <a:gs pos="100000">
                  <a:srgbClr val="CC0000">
                    <a:alpha val="88000"/>
                  </a:srgbClr>
                </a:gs>
              </a:gsLst>
              <a:lin ang="0" scaled="1"/>
            </a:gradFill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1" name="Group 18"/>
            <p:cNvGrpSpPr>
              <a:grpSpLocks/>
            </p:cNvGrpSpPr>
            <p:nvPr/>
          </p:nvGrpSpPr>
          <p:grpSpPr bwMode="auto">
            <a:xfrm>
              <a:off x="3470" y="1072"/>
              <a:ext cx="1086" cy="976"/>
              <a:chOff x="1791" y="2160"/>
              <a:chExt cx="1086" cy="976"/>
            </a:xfrm>
          </p:grpSpPr>
          <p:sp>
            <p:nvSpPr>
              <p:cNvPr id="12" name="Freeform 16"/>
              <p:cNvSpPr>
                <a:spLocks/>
              </p:cNvSpPr>
              <p:nvPr/>
            </p:nvSpPr>
            <p:spPr bwMode="auto">
              <a:xfrm>
                <a:off x="1791" y="2160"/>
                <a:ext cx="1086" cy="976"/>
              </a:xfrm>
              <a:custGeom>
                <a:avLst/>
                <a:gdLst/>
                <a:ahLst/>
                <a:cxnLst>
                  <a:cxn ang="0">
                    <a:pos x="0" y="743"/>
                  </a:cxn>
                  <a:cxn ang="0">
                    <a:pos x="225" y="84"/>
                  </a:cxn>
                  <a:cxn ang="0">
                    <a:pos x="769" y="76"/>
                  </a:cxn>
                  <a:cxn ang="0">
                    <a:pos x="1086" y="747"/>
                  </a:cxn>
                  <a:cxn ang="0">
                    <a:pos x="0" y="743"/>
                  </a:cxn>
                </a:cxnLst>
                <a:rect l="0" t="0" r="r" b="b"/>
                <a:pathLst>
                  <a:path w="1086" h="976">
                    <a:moveTo>
                      <a:pt x="0" y="743"/>
                    </a:moveTo>
                    <a:cubicBezTo>
                      <a:pt x="32" y="585"/>
                      <a:pt x="162" y="230"/>
                      <a:pt x="225" y="84"/>
                    </a:cubicBezTo>
                    <a:cubicBezTo>
                      <a:pt x="396" y="15"/>
                      <a:pt x="598" y="0"/>
                      <a:pt x="769" y="76"/>
                    </a:cubicBezTo>
                    <a:cubicBezTo>
                      <a:pt x="838" y="228"/>
                      <a:pt x="1019" y="540"/>
                      <a:pt x="1086" y="747"/>
                    </a:cubicBezTo>
                    <a:cubicBezTo>
                      <a:pt x="1009" y="976"/>
                      <a:pt x="104" y="973"/>
                      <a:pt x="0" y="74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50000">
                    <a:srgbClr val="99CCFF">
                      <a:alpha val="82001"/>
                    </a:srgbClr>
                  </a:gs>
                  <a:gs pos="100000">
                    <a:schemeClr val="accent2"/>
                  </a:gs>
                </a:gsLst>
                <a:lin ang="0" scaled="1"/>
              </a:gradFill>
              <a:ln w="952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2018" y="2160"/>
                <a:ext cx="544" cy="181"/>
              </a:xfrm>
              <a:prstGeom prst="ellipse">
                <a:avLst/>
              </a:prstGeom>
              <a:gradFill rotWithShape="1">
                <a:gsLst>
                  <a:gs pos="0">
                    <a:srgbClr val="99CCFF">
                      <a:alpha val="82001"/>
                    </a:srgbClr>
                  </a:gs>
                  <a:gs pos="100000">
                    <a:schemeClr val="accent2"/>
                  </a:gs>
                </a:gsLst>
                <a:lin ang="18900000" scaled="1"/>
              </a:gradFill>
              <a:ln w="9525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5F1-D1A9-4160-AD70-F4189D33D509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6</a:t>
            </a:fld>
            <a:endParaRPr lang="ru-RU" dirty="0">
              <a:solidFill>
                <a:srgbClr val="39393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852" y="692696"/>
            <a:ext cx="77048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400" dirty="0"/>
          </a:p>
          <a:p>
            <a:pPr algn="ctr"/>
            <a:r>
              <a:rPr lang="uk-UA" sz="4000" dirty="0"/>
              <a:t>	План заняття:</a:t>
            </a:r>
          </a:p>
          <a:p>
            <a:pPr algn="ctr"/>
            <a:endParaRPr lang="uk-UA" sz="1600" dirty="0"/>
          </a:p>
          <a:p>
            <a:pPr algn="ctr"/>
            <a:endParaRPr lang="uk-UA" sz="1600" dirty="0"/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Поняття конуса.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Елементи конуса, їх властивості.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Конус як тіло обертання.</a:t>
            </a:r>
            <a:endParaRPr lang="ru-RU" sz="2800" b="1" dirty="0">
              <a:solidFill>
                <a:srgbClr val="3333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Формули площі бічної та повної поверхні конуса.</a:t>
            </a:r>
            <a:endParaRPr lang="ru-RU" sz="2800" b="1" dirty="0">
              <a:solidFill>
                <a:srgbClr val="3333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Розв’язування задач.</a:t>
            </a:r>
            <a:endParaRPr lang="ru-RU" sz="2800" b="1" dirty="0">
              <a:solidFill>
                <a:srgbClr val="3333FF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Практична </a:t>
            </a:r>
            <a:r>
              <a:rPr lang="uk-UA" sz="2800" b="1" dirty="0" err="1">
                <a:solidFill>
                  <a:srgbClr val="3333FF"/>
                </a:solidFill>
              </a:rPr>
              <a:t>напрямленість</a:t>
            </a:r>
            <a:r>
              <a:rPr lang="uk-UA" sz="2800" b="1" dirty="0">
                <a:solidFill>
                  <a:srgbClr val="3333FF"/>
                </a:solidFill>
              </a:rPr>
              <a:t> теми, зв'язок з навколишнім світом.</a:t>
            </a:r>
            <a:endParaRPr lang="ru-RU" sz="2800" b="1" dirty="0">
              <a:solidFill>
                <a:srgbClr val="3333FF"/>
              </a:solidFill>
            </a:endParaRPr>
          </a:p>
          <a:p>
            <a:pPr algn="just"/>
            <a:endParaRPr lang="uk-UA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407" t="1818" r="7407" b="12727"/>
          <a:stretch>
            <a:fillRect/>
          </a:stretch>
        </p:blipFill>
        <p:spPr bwMode="auto">
          <a:xfrm>
            <a:off x="971600" y="365448"/>
            <a:ext cx="2275040" cy="16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06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5F1-D1A9-4160-AD70-F4189D33D509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7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/>
              <a:t>	Мета заняття:</a:t>
            </a:r>
          </a:p>
          <a:p>
            <a:pPr algn="ctr"/>
            <a:endParaRPr lang="uk-UA" sz="1600" dirty="0"/>
          </a:p>
          <a:p>
            <a:pPr algn="ctr"/>
            <a:endParaRPr lang="uk-UA" sz="1600" dirty="0"/>
          </a:p>
          <a:p>
            <a:pPr marL="742950" indent="-742950" algn="just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Ознайомитися з поняттям конуса.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Ознайомитися з елементами конуса та їх властивостями.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Розглянути конус як тіло обертання.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Вивчити формули для площі бічної поверхні та повної поверхні конуса.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Сформувати вміння застосовувати знання під час розв’язування завдань.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uk-UA" sz="2800" b="1" dirty="0">
                <a:solidFill>
                  <a:srgbClr val="3333FF"/>
                </a:solidFill>
              </a:rPr>
              <a:t>Показати зв'язок теми з навколишнім світом.</a:t>
            </a:r>
            <a:endParaRPr lang="ru-RU" sz="2800" b="1" dirty="0">
              <a:solidFill>
                <a:srgbClr val="3333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7407" t="1818" r="7407" b="12727"/>
          <a:stretch>
            <a:fillRect/>
          </a:stretch>
        </p:blipFill>
        <p:spPr bwMode="auto">
          <a:xfrm>
            <a:off x="971600" y="365448"/>
            <a:ext cx="2275040" cy="164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923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5F1-D1A9-4160-AD70-F4189D33D509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8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33128" y="3645024"/>
            <a:ext cx="5791200" cy="1295400"/>
          </a:xfrm>
          <a:prstGeom prst="parallelogram">
            <a:avLst>
              <a:gd name="adj" fmla="val 1117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733128" y="3645024"/>
            <a:ext cx="5791200" cy="1295400"/>
          </a:xfrm>
          <a:prstGeom prst="parallelogram">
            <a:avLst>
              <a:gd name="adj" fmla="val 111765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37928" y="4483224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α</a:t>
            </a:r>
            <a:endParaRPr lang="ru-RU"/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417466" y="3941887"/>
            <a:ext cx="2209800" cy="533400"/>
            <a:chOff x="1968" y="3072"/>
            <a:chExt cx="1392" cy="33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968" y="3072"/>
              <a:ext cx="1392" cy="33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640" y="3264"/>
              <a:ext cx="480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07" y="32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352" y="307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О</a:t>
              </a:r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74838" y="1164093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 dirty="0"/>
              <a:t>Розглянемо коло</a:t>
            </a:r>
            <a:r>
              <a:rPr lang="ru-RU" sz="3600" b="1" dirty="0"/>
              <a:t> О(</a:t>
            </a:r>
            <a:r>
              <a:rPr lang="en-US" sz="3600" b="1" dirty="0"/>
              <a:t>R</a:t>
            </a:r>
            <a:r>
              <a:rPr lang="ru-RU" sz="3600" b="1" dirty="0"/>
              <a:t> ) </a:t>
            </a:r>
            <a:r>
              <a:rPr lang="ru-RU" sz="3600" b="1" dirty="0">
                <a:cs typeface="Times New Roman" pitchFamily="18" charset="0"/>
              </a:rPr>
              <a:t>Є α</a:t>
            </a:r>
            <a:r>
              <a:rPr lang="ru-RU" sz="3600" b="1" dirty="0"/>
              <a:t> .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713293" y="3926012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R</a:t>
            </a:r>
            <a:endParaRPr lang="ru-RU" i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3333FF"/>
                </a:solidFill>
              </a:rPr>
              <a:t>поняття конуса</a:t>
            </a:r>
            <a:endParaRPr lang="ru-RU" sz="2800" b="1" u="sng" cap="all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65F1-D1A9-4160-AD70-F4189D33D509}" type="datetime1">
              <a:rPr lang="ru-RU" smtClean="0">
                <a:solidFill>
                  <a:srgbClr val="393939"/>
                </a:solidFill>
              </a:rPr>
              <a:pPr/>
              <a:t>04.02.2023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34AF-6C63-40E6-B8A7-549B5ED81583}" type="slidenum">
              <a:rPr lang="ru-RU" smtClean="0">
                <a:solidFill>
                  <a:srgbClr val="393939"/>
                </a:solidFill>
              </a:rPr>
              <a:pPr/>
              <a:t>9</a:t>
            </a:fld>
            <a:endParaRPr lang="ru-RU">
              <a:solidFill>
                <a:srgbClr val="393939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661120" y="4101480"/>
            <a:ext cx="5791200" cy="1295400"/>
          </a:xfrm>
          <a:prstGeom prst="parallelogram">
            <a:avLst>
              <a:gd name="adj" fmla="val 111765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65920" y="49396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α</a:t>
            </a:r>
            <a:endParaRPr lang="ru-RU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3337520" y="4406280"/>
            <a:ext cx="2209800" cy="533400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404320" y="4711080"/>
            <a:ext cx="76200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351933" y="463488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947120" y="44062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4404320" y="2806080"/>
            <a:ext cx="0" cy="19050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328120" y="234888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</a:t>
            </a:r>
            <a:endParaRPr lang="ru-RU" b="1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40904" y="1178749"/>
            <a:ext cx="74888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Проведем</a:t>
            </a:r>
            <a:r>
              <a:rPr lang="uk-UA" sz="2800" b="1" dirty="0"/>
              <a:t>о</a:t>
            </a:r>
            <a:r>
              <a:rPr lang="ru-RU" sz="2800" b="1" dirty="0"/>
              <a:t> </a:t>
            </a:r>
            <a:r>
              <a:rPr lang="ru-RU" sz="2800" b="1" dirty="0" err="1"/>
              <a:t>пряму</a:t>
            </a:r>
            <a:r>
              <a:rPr lang="ru-RU" sz="2800" b="1" dirty="0"/>
              <a:t> О</a:t>
            </a:r>
            <a:r>
              <a:rPr lang="en-US" sz="2800" b="1" dirty="0"/>
              <a:t>S</a:t>
            </a:r>
            <a:r>
              <a:rPr lang="uk-UA" sz="2800" b="1" dirty="0"/>
              <a:t>,</a:t>
            </a:r>
            <a:r>
              <a:rPr lang="ru-RU" sz="2800" b="1" dirty="0"/>
              <a:t> </a:t>
            </a:r>
            <a:r>
              <a:rPr lang="uk-UA" sz="2800" b="1" dirty="0"/>
              <a:t>яка проходить через центр кола і перпендикулярна площині</a:t>
            </a:r>
            <a:r>
              <a:rPr lang="ru-RU" sz="2800" b="1" dirty="0">
                <a:cs typeface="Times New Roman" pitchFamily="18" charset="0"/>
              </a:rPr>
              <a:t> α</a:t>
            </a:r>
            <a:r>
              <a:rPr lang="ru-RU" sz="2800" b="1" dirty="0"/>
              <a:t>.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681339" y="438246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1pPr>
            <a:lvl2pPr marL="742950" indent="-28575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2pPr>
            <a:lvl3pPr marL="11430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3pPr>
            <a:lvl4pPr marL="16002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4pPr>
            <a:lvl5pPr marL="2057400" indent="-228600"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bg2"/>
                </a:solidFill>
                <a:latin typeface="Century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i="1" dirty="0">
                <a:solidFill>
                  <a:schemeClr val="tx1"/>
                </a:solidFill>
                <a:sym typeface="Symbol" pitchFamily="18" charset="2"/>
              </a:rPr>
              <a:t>R</a:t>
            </a:r>
            <a:endParaRPr lang="ru-RU" i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47667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u="sng" cap="all" dirty="0">
                <a:solidFill>
                  <a:srgbClr val="3333FF"/>
                </a:solidFill>
              </a:rPr>
              <a:t>поняття конуса</a:t>
            </a:r>
            <a:endParaRPr lang="ru-RU" sz="2800" b="1" u="sng" cap="all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utoUpdateAnimBg="0"/>
      <p:bldP spid="14" grpId="0"/>
    </p:bldLst>
  </p:timing>
</p:sld>
</file>

<file path=ppt/theme/theme1.xml><?xml version="1.0" encoding="utf-8"?>
<a:theme xmlns:a="http://schemas.openxmlformats.org/drawingml/2006/main" name="Новая презентаци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овая 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Новая презентация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3735</TotalTime>
  <Words>1088</Words>
  <Application>Microsoft Office PowerPoint</Application>
  <PresentationFormat>Екран (4:3)</PresentationFormat>
  <Paragraphs>225</Paragraphs>
  <Slides>26</Slides>
  <Notes>2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</vt:lpstr>
      <vt:lpstr>Gabriola</vt:lpstr>
      <vt:lpstr>Monotype Sorts</vt:lpstr>
      <vt:lpstr>Times New Roman</vt:lpstr>
      <vt:lpstr>Wingdings</vt:lpstr>
      <vt:lpstr>Новая презентация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ПЛОЩА ПОВЕРХНІ КОНУСА </vt:lpstr>
      <vt:lpstr>Розв’язування задач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в экономике</dc:title>
  <dc:creator>Vadim</dc:creator>
  <cp:lastModifiedBy>Olena</cp:lastModifiedBy>
  <cp:revision>247</cp:revision>
  <cp:lastPrinted>2013-11-24T21:48:34Z</cp:lastPrinted>
  <dcterms:created xsi:type="dcterms:W3CDTF">2013-11-11T19:51:19Z</dcterms:created>
  <dcterms:modified xsi:type="dcterms:W3CDTF">2023-02-03T23:40:18Z</dcterms:modified>
</cp:coreProperties>
</file>