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69" d="100"/>
          <a:sy n="69" d="100"/>
        </p:scale>
        <p:origin x="38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194" y="1020431"/>
            <a:ext cx="10993546" cy="660451"/>
          </a:xfrm>
        </p:spPr>
        <p:txBody>
          <a:bodyPr/>
          <a:lstStyle/>
          <a:p>
            <a:r>
              <a:rPr lang="ru-RU" dirty="0" smtClean="0"/>
              <a:t>                              ВИБІР ОРІЄНТАЦІЇ ПЛАНУВАННЯ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730949" y="1818167"/>
            <a:ext cx="6359356" cy="1052624"/>
          </a:xfrm>
        </p:spPr>
        <p:txBody>
          <a:bodyPr>
            <a:normAutofit/>
          </a:bodyPr>
          <a:lstStyle/>
          <a:p>
            <a:r>
              <a:rPr lang="uk-UA" dirty="0" smtClean="0"/>
              <a:t>ПРОФЕСОР КАФЕДРИ ТУРИЗМУ, ДОКУМЕНТНИХ ТА МІЖКУЛЬТУРНИХ КОМУНІКАЦІЙ  А.В. КОРОТЄЄВА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8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    ІНТЕРАКТИВІЗМ В ПЛАНУВАННІ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ПРОЕКТУВАННЯ МАЙБУТНЬОГО ЯК БАЖАНОГО  І ДОСЛІДЖЕННЯ ШЛЯХІВ ЙОГО ПОБУДОВИ; НАЙБІЛЬШ ПРОГРЕСИВНИЙ НАПРЯМ  В ПЛАНУВАННІ</a:t>
            </a:r>
          </a:p>
          <a:p>
            <a:r>
              <a:rPr lang="uk-UA" dirty="0" smtClean="0"/>
              <a:t>ЗАСНОВАНЕ НА ПРИНЦИПІ « УЧАСТІ» ТА МАКСИМАЛЬНОГО ВИКОРИСТАННЯ ТВОРЧИХ ЗДІБНОСТЕЙ УЧАСНИКІВ ПЛАНУВАННЯ</a:t>
            </a:r>
          </a:p>
          <a:p>
            <a:r>
              <a:rPr lang="uk-UA" dirty="0" smtClean="0"/>
              <a:t>ІНТЕРАКТИВІСТИ ПЛАНУЮТЬ СВОЄ МАЙБУТНЄ САМІ, ЗОСЕРЕДЖУЮЧИСЬ НА ЗРОСТАННІ РЕЗУЛЬТАТИВНОСТІ З ЧАСОМ, А НЕ НА ТОМУ, ЯК ОПТИМАЛЬНО ВИРІШИТИ ПРОБЛЕМУ В КОНКРЕТНИХ УМОВАХ</a:t>
            </a:r>
          </a:p>
          <a:p>
            <a:r>
              <a:rPr lang="uk-UA" dirty="0" smtClean="0"/>
              <a:t>ЦІЛЬ ІНТЕРАКТИВІСТІВ – МАКСИМІЗУВАТИ ЗДАТНІСТЬ ВЧИТИСЯ, АДАПТУВАТИСЯ, РОЗВИВАТИСЯ ; НАЙШИРШЕ ЗАСТОСУВАННЯ -  В ПРАКТИЦІ МЕНЕДЖМЕНТУ ЯПОНСЬКОГО БІЗНЕСУ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5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ОСНОВНІ ПРИНЦИПИ ІНТЕРАКТИВНОГО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ПРИНЦИП УЧАСТІ  - КРАЩЕ ПЛАНУВАТИ ДЛЯ СЕБЕ,   ДЛЯ ЧОГО РОЗВИВАТИ СВОЇ БАЖАННЯ, ПОТРЕБИ ТА ЗДАТНІСТЬ ЇХ ЗАДОВОЛЕННЯ</a:t>
            </a:r>
          </a:p>
          <a:p>
            <a:endParaRPr lang="uk-UA" dirty="0"/>
          </a:p>
          <a:p>
            <a:r>
              <a:rPr lang="uk-UA" dirty="0" smtClean="0"/>
              <a:t>ПРИНЦИП НЕПЕРЕРВНОСТІ – НА ЗМІНУ ВИКОНАНОМУ ПЛАНУ ПРИХОДИТЬ ДРУГИЙ, НОВИЙ ПЛАН</a:t>
            </a:r>
          </a:p>
          <a:p>
            <a:endParaRPr lang="uk-UA" dirty="0"/>
          </a:p>
          <a:p>
            <a:r>
              <a:rPr lang="uk-UA" dirty="0" smtClean="0"/>
              <a:t>ПРИНЦИП ХОЛІЗМУ – ФІЛОСОФІЯ ЦІЛІСНОСТІ, В ЦЕНТРІ ДОСЛІДЖЕННЯ -  СПІВВІДНОШЕННЯ ЧАСТИН ТА ЦІЛОГО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516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ПРИНЦИП « УЧАСТІ»  В ІНТЕРАКТИВНОМУ ПЛАНУВАННІ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9141" y="1973766"/>
            <a:ext cx="11231667" cy="5965902"/>
          </a:xfrm>
        </p:spPr>
        <p:txBody>
          <a:bodyPr>
            <a:normAutofit/>
          </a:bodyPr>
          <a:lstStyle/>
          <a:p>
            <a:r>
              <a:rPr lang="uk-UA" dirty="0" smtClean="0"/>
              <a:t>ПЛАН -  ЦЕ НЕ СТІЛЬКИ ДОКУМЕНТ, А САМ ПРОЦЕС, В ЯКОМУ ВИГОДА – УЧАСТЬ В ПЛАНУВАННІ</a:t>
            </a:r>
          </a:p>
          <a:p>
            <a:r>
              <a:rPr lang="uk-UA" dirty="0" smtClean="0"/>
              <a:t>ПЛАНУВАННЯ НАДАЄ ЗМОГУ РОЗВИВАТИСЯ САМИМ УЧАСНИКАМ ПЛАНУВАННЯ</a:t>
            </a:r>
          </a:p>
          <a:p>
            <a:r>
              <a:rPr lang="uk-UA" dirty="0" smtClean="0"/>
              <a:t>НАДАЄ МОЖЛИВІСТЬ ОТРИМАТИ РОЗУМІННЯ ЦІЛЕЙ І СТРУКТУРИ ОРГАНІЗАЦІЇ</a:t>
            </a:r>
          </a:p>
          <a:p>
            <a:r>
              <a:rPr lang="uk-UA" dirty="0" smtClean="0"/>
              <a:t>УЧАСТЬ У ПЛАНУВАННІ – ЦЕ ЯК ГРА, ДЕ ГОЛОВНИЙ ПРИЗ – НЕ ПЕРЕМОГА, А ОБ’ЄДНАННЯ ВСІХ ЕТАПІВ ГРИ, УЧАСНИКИ ЯКОЇ ПОСТІЙНО РОЗВИВАЮТЬСЯ</a:t>
            </a:r>
          </a:p>
          <a:p>
            <a:r>
              <a:rPr lang="uk-UA" dirty="0" smtClean="0"/>
              <a:t>УЧАСТЬ У ПЛАНУВАННІ – ЦЕ ОБОВ’ЯЗОК КЕРІВНИКА ТА «ФАКУЛЬТАТИВ» ДЛЯ РЯДОВИХ ПРАЦІВНИКІВ</a:t>
            </a:r>
          </a:p>
          <a:p>
            <a:r>
              <a:rPr lang="uk-UA" dirty="0" smtClean="0"/>
              <a:t>ВИКОНАННЯ ПЛАНІВ СТАЄ НЕВІДКЛАДНОЮ  ЧАСТИНОЮ ПЛАНУВАННЯ В ОРГАНІЗАЦІЇ ЗАВДЯКИ УЧАСТІ В ПЛАНУВАННІ</a:t>
            </a:r>
          </a:p>
          <a:p>
            <a:r>
              <a:rPr lang="uk-UA" dirty="0" smtClean="0"/>
              <a:t>ІДЕЇ ПЛАНУ, ЙОГО РЕАЛЬНІСТЬ  ГЕНЕРУЮТЬ І ЗАБЕЗПЕЧУЮТЬ НЕ ТІЛЬКИ ЧЛЕНИ ОРГАНІЗАЦІЇ, А Й ЗОВНІ ПАРТНЕРИ ПО БІЗНЕСУ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814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ПРИНЦИП БЕЗПЕРЕРВНОСТІ В ІНТЕРАКТИВНОМУ ПЛАНУВАННІ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К</a:t>
            </a:r>
            <a:r>
              <a:rPr lang="uk-UA" dirty="0" smtClean="0"/>
              <a:t>ОРОТКОСТРОКОВИЙ ПЛАН ЗАВЖДИ Є  ЧАСТИНОЮ .ДОВГОСТРОКОВОГО, Є ПОХІДНИМ ВІД НАУКОВОГО ПРОГНОЗУ</a:t>
            </a:r>
          </a:p>
          <a:p>
            <a:r>
              <a:rPr lang="uk-UA" dirty="0" smtClean="0"/>
              <a:t>ТУРИСТИЧНІ ФІРМИ ЧАСТО ЗАСТОСОВУЮТЬ ЦЕЙ ПРИНЦИП ВНАСЛІДОК СЕЗОННОСТІ ТУРИСТИЧНОГО ПОПИТУ</a:t>
            </a:r>
          </a:p>
          <a:p>
            <a:r>
              <a:rPr lang="uk-UA" dirty="0" smtClean="0"/>
              <a:t>СЕРЕДНЬОРІЧНИЙ  ПОДІЛ ОТРИМАННЯ ВИРУЧКИ ТУРИСТИЧНИМИ ФІРМАМИ: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             ВЗИМКУ – 33,5%;              ВЕСНОЮ - 3,5%;               ВЛІТКУ – 51,7%;              ВОСЕНИ – 11,3%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   ПЕРЕД ПЛАНУВАННЯМ ПОСТАЄ ЗАДАЧА ПІДТРИМКИ ОПТИМАЛЬНОГО ПРИБУТКУ ПРОТЯГОМ РОКУ І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ОПТИМАЛЬНОГО РОЗПОДІЛЕННЯ ВИТРАТ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93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ПРИНЦИП ХОЛІЗМУ В ІНТЕРАКТИВНОМУ ПЛАНУВАННІ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1806" y="2180496"/>
            <a:ext cx="11109002" cy="4945133"/>
          </a:xfrm>
        </p:spPr>
        <p:txBody>
          <a:bodyPr/>
          <a:lstStyle/>
          <a:p>
            <a:r>
              <a:rPr lang="uk-UA" dirty="0" smtClean="0"/>
              <a:t>«ЦІЛЕ БІЛЬШЕ, НІЖ СУМА ЙОГО ЧАСТИН»     АРИСТОТЕЛЬ (384 ДО Н.Е.  -  322 ДО Н.Е.)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ПРИНЦИП ХОЛІЗМУ ДЕТАЛІЗУЄТЬСЯ ЧЕРЕЗ КООРДИНАЦІЮ ТА ІНТЕГРАЦІЮ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КООРДИНАЦІЯ     ПРОЯВЛЯЄТЬСЯ В ТОМУ, ЩО ДІЯЛЬНІСТЬ БУДЬ-ЯКОЇ  ЧАСТИНИ НЕ МОЖЛИВО ПЛАНУВАТИ ЕФЕКТИВНО, ЯКЩО РОБИТИ ЦЕ НЕЗАЛЕЖНО ВІД ІНШИХ ЧАСТИН ПЕВНОЇ СТРУКТУРИ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ІНТЕГРАЦІЯ      ПРОЯВЛЯЄТЬСЯ В  ТОМУ, ЩО ПЛАНУВАТИ ТРЕБА ВЗАЄМОЗАЛЕЖНО НА ВСІХ РІВНЯХ . ПІДЛАШТОВУЮЧИ ПЛАНИ ВСІХ СТРУКТУР ПІД ПРІОРИТЕТ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351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ХОЛІСТИТЧНИЙ МАРКЕТИНГ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8352" y="2180496"/>
            <a:ext cx="11142456" cy="4532538"/>
          </a:xfrm>
        </p:spPr>
        <p:txBody>
          <a:bodyPr/>
          <a:lstStyle/>
          <a:p>
            <a:r>
              <a:rPr lang="uk-UA" dirty="0" smtClean="0"/>
              <a:t>ЦЕ МОДЕЛЬ ЦІЛІСНОГО ПЛАНУВАННЯ, РОЗРОБЛЕННЯ, ВПРОВАДЖЕННЯ МАРКЕТИНГОВИХ ПРОГРАМ , ПРОЦЕСІВ, ЗАХОДІВ  ПОЗБАВЛЕНА ЖОРСТКОЇ ЦЕНТРАЛІЗАЦІЇ, ЩО ЗАЛИШАЄ ВІДКРИТОЮ МОЖЛИВІСТЬ РЕАЛІЗАЦІЇ ВНУТРІШНЬОГО КРЕАТИВНОГО ПОТЕНЦІАЛУ ТА САМОКОНФІГУРУВАННЯ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ПРИНЦИПИ ХОЛІСТИЧНОГО МАРКЕТИНГУ:</a:t>
            </a:r>
          </a:p>
          <a:p>
            <a:r>
              <a:rPr lang="uk-UA" dirty="0" smtClean="0"/>
              <a:t>ПРИЙНЯТТЯ УПРАВЛІНСЬКИХ РІШЕНЬ ВІДКРИТО,  НА ПАРИТЕТНИХ ЗАСАДАХ</a:t>
            </a:r>
          </a:p>
          <a:p>
            <a:r>
              <a:rPr lang="uk-UA" dirty="0" smtClean="0"/>
              <a:t>ДЕЦЕНТРАЛІЗАЦІЯ УПРАВЛІННЯ, СТИМУЛЮВАННЯ МАРКЕТИНГОВОЇ АКТИВНОСТІ КОЖНОГО УЧАСНИКА ПРОЦЕСУ</a:t>
            </a:r>
          </a:p>
          <a:p>
            <a:r>
              <a:rPr lang="uk-UA" dirty="0" smtClean="0"/>
              <a:t>НАЛАГОДЖЕННЯ І ПОСТІЙНА ПІДТРИМКА ЗВОРОТНЬОГО ЗВ’ЯЗКУ МІЖ ЕЛЕМЕНТАМИ ФУНКЦІОНУВАННЯ ПІДПРИЄМСТВА</a:t>
            </a:r>
          </a:p>
          <a:p>
            <a:r>
              <a:rPr lang="uk-UA" dirty="0" smtClean="0"/>
              <a:t>СПРЯМОВАНІСТЬ ДІЯЛЬНОСТІ НА РЕАЛІЗАЦІЮ СВОБОДИ КОЖНОГО УЧАСНИКА ПРОЦЕСУ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823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073" y="3043911"/>
            <a:ext cx="10941735" cy="702900"/>
          </a:xfrm>
        </p:spPr>
        <p:txBody>
          <a:bodyPr/>
          <a:lstStyle/>
          <a:p>
            <a:r>
              <a:rPr lang="uk-UA" dirty="0" smtClean="0"/>
              <a:t>                                    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3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РЕАКТИВІЗМ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ІНАКТИВІЗМ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ПРЕАКТИВІЗМ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ОСНОВНІ ПРИНЦИПИ ІНТЕРАКТИВНОГО ПЛАНУВАННЯ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62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РЕАКТИВНЕ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ТУРИСТИЧНІ ПІДПРИЄМСТВА РОЗГЛЯДАЮТЬ ЯК СТІЙКУ, СТАБІЛЬНУ, ЗАКРИТУ СИСТЕМУ</a:t>
            </a:r>
          </a:p>
          <a:p>
            <a:r>
              <a:rPr lang="uk-UA" dirty="0" smtClean="0"/>
              <a:t>БАЗУЄТЬСЯ НА АНАЛІЗІ МИНУЛОГО РОЗВИТКУ, А МОДЕЛІ МАЙБУТНЬОГО РОЗРОБЛЯЮТЬСЯ ЯК ЕКСТРАПОЛЯЦІЯ ВІД РЕЗУЛЬТАТІВ МИНУЛИХ ДОСЯГНЕНЬ</a:t>
            </a:r>
          </a:p>
          <a:p>
            <a:r>
              <a:rPr lang="uk-UA" dirty="0" smtClean="0"/>
              <a:t>СТИЛЬ МЕНЕДЖМЕНТУ – ЦЕНТРАЛІЗОВАНЕ УПРАВЛІННЯ «ЗВЕРХУ – ВНИЗ» </a:t>
            </a:r>
          </a:p>
          <a:p>
            <a:r>
              <a:rPr lang="uk-UA" dirty="0" smtClean="0"/>
              <a:t>ПРИНЦИП – ІДЕАЛІЗАЦІЯ МИНУЛОГО, ПЕРЕВАЖНО ОЦІНЦІ ПІДЛЯГАЄ ТЕ, ЩО БУЛО І Є, А НЕ ТЕ, ЩО БУДЕ</a:t>
            </a:r>
          </a:p>
          <a:p>
            <a:r>
              <a:rPr lang="uk-UA" dirty="0" smtClean="0"/>
              <a:t>ПЛАНУЮТЬ НАВПАКИ  -  «ЗНИЗУ»,  ДУЖЕ НЕПРОГРЕСИВНО, РІДКО ЗАЛУЧАЮТЬ СПЕЦІАЛІСТІВ З ПЛАНУВАННЯ</a:t>
            </a:r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90571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ЦІЛЬ ТА ПЕРЕВАГИ РЕАКТИВНОГО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8352" y="2180496"/>
            <a:ext cx="11142456" cy="4443328"/>
          </a:xfrm>
        </p:spPr>
        <p:txBody>
          <a:bodyPr>
            <a:normAutofit/>
          </a:bodyPr>
          <a:lstStyle/>
          <a:p>
            <a:r>
              <a:rPr lang="uk-UA" dirty="0" smtClean="0"/>
              <a:t>МЕТА РЕАКТИВНОГО ПЛАНУВАННЯ  ЗА ВІДСУТНОСТІ   ЧІТКОЇ  СТРАТЕГІЇ -  ПОШУК ЦІЛЕЙ, ЯКИЙ ТІЛЬКИ ПОЧИНАЄТЬСЯ, КОЛИ ПРОБЛЕМА ВЖЕ ПРОЯВИЛАСЯ І НАСЛІДКИ ОЧЕВИДНІ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    ПЕРЕВАГАМИ ТАКОГО ПІДХОДУ Є: </a:t>
            </a:r>
          </a:p>
          <a:p>
            <a:r>
              <a:rPr lang="uk-UA" dirty="0" smtClean="0"/>
              <a:t>ЗБЕРЕЖЕННЯ ТРАДИЦІЙ УПРАВЛІННЯ</a:t>
            </a:r>
          </a:p>
          <a:p>
            <a:r>
              <a:rPr lang="uk-UA" dirty="0" smtClean="0"/>
              <a:t>НАСТУПНІСТЬ ЦІЛЕЙ</a:t>
            </a:r>
          </a:p>
          <a:p>
            <a:r>
              <a:rPr lang="uk-UA" dirty="0" smtClean="0"/>
              <a:t>ФОРМУВАННЯ ПОЧУТТЯ БЕЗПЕКИ</a:t>
            </a:r>
          </a:p>
          <a:p>
            <a:r>
              <a:rPr lang="uk-UA" dirty="0" smtClean="0"/>
              <a:t>ЗАПОБІГАННЯ НЕОБДУМАНИМ ЗМІНАМ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ОСОБЛИВІСТЮ РЕАКТИВНОГО ПЛАНУВАННЯ Є ВИКОРИСТАННЯ ГЕНЕТИЧНОГО ПІДХОДУ, КОЛИ ПРОБЛЕМИ ДОСЛІДЖУЮТЬ З ТОЧКИ ЗОРУ ЇХ ВИНИКНЕННЯ ТА МИНУЛОГО РОЗВИТКУ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308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uk-UA" dirty="0" smtClean="0"/>
              <a:t>                                НЕДОЛІКИ РЕАКТИВНОГО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9502" y="2341756"/>
            <a:ext cx="11131306" cy="4516244"/>
          </a:xfrm>
        </p:spPr>
        <p:txBody>
          <a:bodyPr>
            <a:normAutofit/>
          </a:bodyPr>
          <a:lstStyle/>
          <a:p>
            <a:r>
              <a:rPr lang="uk-UA" dirty="0" smtClean="0"/>
              <a:t>ВИКОРИСТАННЯ МИНУЛОГО ДОСВІДУ У ПОСТІЙНО МІНЛИВОМУ СВІТІ</a:t>
            </a:r>
          </a:p>
          <a:p>
            <a:r>
              <a:rPr lang="uk-UA" dirty="0" smtClean="0"/>
              <a:t>ВІДСУТНІСТЬ ВИКОРИСТАННЯ ГНУЧКОГО ПІДХОДУ, ЩО ВРАХОВУЄ КОН’ЮНКТУРУ РИНКУ</a:t>
            </a:r>
          </a:p>
          <a:p>
            <a:r>
              <a:rPr lang="uk-UA" dirty="0" smtClean="0"/>
              <a:t>НЕ ДОТРИМУЄТЬСЯ «ПРИНЦИП УЧАСТІ» - УПРАВЛЯЮТЬ ПЛАНУВАННЯМ ТІЛЬКИ ТОП-МЕНЕДЖЕРИ</a:t>
            </a:r>
          </a:p>
          <a:p>
            <a:r>
              <a:rPr lang="uk-UA" dirty="0" smtClean="0"/>
              <a:t>ПАДІННЯ ЗАГАЛЬНОЇ ЕФЕКТИВНОСТІ ДІЯЛЬНОСТІ ПІДПРИЄМСТВА</a:t>
            </a:r>
          </a:p>
          <a:p>
            <a:r>
              <a:rPr lang="uk-UA" dirty="0" smtClean="0"/>
              <a:t>ЗАПИТИ «НИЖНІХ» ОРГАНІЗАЦІЙНИХ СТРУКТУРНИХ ПІДРОЗДІЛІВ ВРАХОВУЮТЬ ТІЛЬКИ ОДИН РАЗ,  В ПЕРІОД ФОРМУВАННЯ ЗАЯВОК</a:t>
            </a:r>
          </a:p>
          <a:p>
            <a:r>
              <a:rPr lang="uk-UA" dirty="0" smtClean="0"/>
              <a:t>«НИЗИ» ЗАВИЩУЮТЬ РІВНІ СВОЇХ ВИТРАТ, ЩОБ ОТРИМАТИ НЕОБХІДНЕ, ЩО СУМАРНО ЗБІЛЬШУЄ НЕПРОДУКТИВНІ ВИТРАТИ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48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ІНАКТИВІЗМ У ПЛАНУВАННІ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ІНАКТИВІЗМ ПЕРЕДБАЧАЄ ПЛАНУВАННЯ ЗАСНОВАНЕ НА ДОСЯГНУТИХ ЦІЛЯХ, КОЛИ ПЛАНУЮТЬ МІНІМУМ НЕОБХІДНОГО ДЛЯ ВИЖИВАННЯ ТА СТАБІЛЬНОСТІ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    ПОЗИТИВНІ РИСИ ІНАКТИВІЗМУ В ПЛАНУВАННІ:</a:t>
            </a:r>
          </a:p>
          <a:p>
            <a:r>
              <a:rPr lang="uk-UA" dirty="0" smtClean="0"/>
              <a:t>«ОБЕРЕЖНІСТЬ» У ПЛАНУВАННІ МАСШТАБІВ ПОКАЗНИКІВ</a:t>
            </a:r>
          </a:p>
          <a:p>
            <a:r>
              <a:rPr lang="uk-UA" dirty="0" smtClean="0"/>
              <a:t>ПЕРЕВАЖНО ЗУСТРІЧАЄТЬСЯ В ПРАКТИЦІ ПЛАНУВАННЯ ДЕРЖАВНИХ ПІДПРИЄМСТВ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ПРИНЦИП МЕНЕДЖМЕНТУ – « ЯКЩО НІЧОГО НЕ РОБИТИ,  ТО НІЧОГО І НЕ СТАНЕТЬСЯ!», ТОБТО ІСНУЮЧІ УМОВИ БІЗНЕСУ НЕ Є НАЙКРАЩИМИ, АЛЕ ВОНИ – ХОРОШІ, А НЕСТАБІЛЬНІСТЬ ЗБАЛАНСУЄТЬСЯ САМА СОБОЮ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28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НЕДОЛІКИ ІНАКТИВІЗМУ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«ВЕЛИКА РОБОТА ДЛЯ СТАБІЛЬНОСТІ» – НЕДОПУСК ЗМІН</a:t>
            </a:r>
          </a:p>
          <a:p>
            <a:r>
              <a:rPr lang="uk-UA" dirty="0" smtClean="0"/>
              <a:t>ПОРОДЖЕННЯ БЮРОКРАТИЧНИХ ПЕРЕПОН</a:t>
            </a:r>
          </a:p>
          <a:p>
            <a:r>
              <a:rPr lang="uk-UA" dirty="0" smtClean="0"/>
              <a:t>РОЗРОБЛЕННЯ БАГАТОВАРІАНТНИХ СЦЕНАРІЇВ  СБЕРЕЖЕННЯ «СТАТУС КВО»</a:t>
            </a:r>
          </a:p>
          <a:p>
            <a:r>
              <a:rPr lang="uk-UA" dirty="0" smtClean="0"/>
              <a:t>НЕЗДАТНІСТБЬ СПРИЙМАТИ ТА ПРИСТОСОВУВАТИСЯ ДО ЕВОЛЮЦІЙНИХ ТА РЕВОЛЮЦІЙНИХ ЗМІН, ТОБТО ПІДПРИЄМСТВА ЕФЕКТИВНО ПРАЦЮЮТЬ ТІЛЬКИ В СТАБІЛЬНИХ, СПРИЯТЛИВИХ УМОВАХ</a:t>
            </a:r>
          </a:p>
          <a:p>
            <a:r>
              <a:rPr lang="uk-UA" dirty="0" smtClean="0"/>
              <a:t>ВИЖИВАЮТЬ ТІЛЬКИ ТІ ФІРМИ , ЧИЇ ДОХОДИ НЕЗНАЧНОЮ МІРОЮ ЗАЛЕЖАТЬ ВІД КОН’ЮНКТУРИ РИНКУ</a:t>
            </a:r>
          </a:p>
          <a:p>
            <a:r>
              <a:rPr lang="uk-UA" dirty="0" smtClean="0"/>
              <a:t>НЕДОСТАТНЄ ВИКОРИСТАННЯ ТВОРЧОГО ПОТЕНЦІАЛУ ПРАЦІВНИКІВ</a:t>
            </a:r>
          </a:p>
          <a:p>
            <a:r>
              <a:rPr lang="uk-UA" dirty="0" smtClean="0"/>
              <a:t>ОБМЕЖЕННЯ СЛУЖБОВОЇ ІНІЦИАТИВИ ТА САМОСТІЙНОСТІ В КОЛЕКТИВІ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53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ПРЕАКТИВНЕ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r>
              <a:rPr lang="uk-UA" dirty="0" smtClean="0"/>
              <a:t>ПРЕАКТИВІЗМ  - ЦЕ ОРІЄНТАЦІЯ НА МАЙБУТНІ ЗМІНИ І ПРАГНЕННЯ ІХ ПРИСКОРИТИ</a:t>
            </a:r>
          </a:p>
          <a:p>
            <a:r>
              <a:rPr lang="uk-UA" dirty="0" smtClean="0"/>
              <a:t>МАЙБУТНЄ ПЕВНОЮ МІРОЮ Є ПРОДУКТОМ ТВОРЧИХ ДІЙ УЧАСНИКІВ ПЛАНУВАННЯ</a:t>
            </a:r>
          </a:p>
          <a:p>
            <a:r>
              <a:rPr lang="uk-UA" dirty="0" smtClean="0"/>
              <a:t>ПРИНЦИП ПЛАНУВАННЯ « ЗВЕРХУ ДОНИЗУ» , ТОБТО ЦІЛІ ФОРМУЮТЬСЯ НА РІВНІ ТОП-МЕНЕДЖМЕНТУ, ПОТІМ - ЦІЛІ ТА ПРОГРАМИ ДІЙ ДЛЯ СТРУКТУРНИХ ПІДРОЗДІЛІВ ПІДПРИЄМСТВА</a:t>
            </a:r>
          </a:p>
          <a:p>
            <a:r>
              <a:rPr lang="uk-UA" dirty="0" smtClean="0"/>
              <a:t>ЦЕЙ СТИЛЬ ПЛАНУВАННЯ ДОМІНУЄ В США – НЕ ЗАДОВОЛЬНЯТИСЯ МІНІМУМОМ, ДІЯТИ ЗА МОЖЛИВОСТЯМИ АБО ОПТИМАЛЬНО</a:t>
            </a:r>
          </a:p>
          <a:p>
            <a:r>
              <a:rPr lang="uk-UA" dirty="0" smtClean="0"/>
              <a:t>ГОЛОВНА ЦІЛЬ  -  ЗРОСТАННЯ, ПЕРШІСТЬ, НОВОВВЕДЕННЯ ДОСЯГНЕНЬ НАУКОВО-ТЕХНІЧНОЇ РЕВОЛЮЦІЇ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         ПЕРЕВАГИ  ПРЕАКТИВІЗМУ:</a:t>
            </a:r>
          </a:p>
          <a:p>
            <a:r>
              <a:rPr lang="uk-UA" dirty="0" smtClean="0"/>
              <a:t>АДЕКВАТНА ОЦІНКА ЗОВНІШНЬОГО СЕРЕДОВИЩА</a:t>
            </a:r>
          </a:p>
          <a:p>
            <a:r>
              <a:rPr lang="uk-UA" dirty="0" smtClean="0"/>
              <a:t>ПРИНЦИП «УЧАСТЬ В РОЗРОБЦІ ПЛАНІВ» - МАКСИМІЗАЦІЯ  ТВОРЧОГО ПОТЕНЦІАЛУ ПЕРСОНАЛУ</a:t>
            </a:r>
          </a:p>
          <a:p>
            <a:r>
              <a:rPr lang="uk-UA" dirty="0" smtClean="0"/>
              <a:t>РОЗРОБЛЯЄТЬСЯ, ЯК ПРАВИЛО, БАГАТО РІЗНИХ АЛЬТЕРНАТИВНИХ ВАРІАНТІВ РОЗВИТКУ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18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НЕДОЛІКИ ПРЕАКТИВНОГО ПЛАНУВАННЯ 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НЕДОСТАТНЄ ВИКОРИСТАННЯ ПОПЕРЕДНЬОГО ДОСВІДУ</a:t>
            </a:r>
          </a:p>
          <a:p>
            <a:endParaRPr lang="uk-UA" dirty="0"/>
          </a:p>
          <a:p>
            <a:r>
              <a:rPr lang="uk-UA" dirty="0" smtClean="0"/>
              <a:t>НАДМІРНЕ ЗАХОПЛЕННЯ НОВИМИ МЕТОДАМИ ДОСЛІДЖЕННЯ ТА ПЛАНУВАННЯ</a:t>
            </a:r>
          </a:p>
          <a:p>
            <a:endParaRPr lang="uk-UA" dirty="0"/>
          </a:p>
          <a:p>
            <a:r>
              <a:rPr lang="uk-UA" dirty="0" smtClean="0"/>
              <a:t>ЧИМ ДАЛІ В МАЙБУТНЄ ПРОНИКАЄ ПРОГНОЗ, ТИМ БІЛЬШЕ ЙМОВІРНІСТЬ ПОМИЛКИ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                          ЗА ЗМІСТОМ ПРЕАКТИВІЗМ – ЦЕ </a:t>
            </a:r>
          </a:p>
          <a:p>
            <a:pPr marL="0" indent="0">
              <a:buNone/>
            </a:pPr>
            <a:r>
              <a:rPr lang="uk-UA" dirty="0" smtClean="0"/>
              <a:t>       ПОПЕРЕДЖЕННЯ МАЙБУТНЬОГО,   ЕНЕРГІЙНИЙ ПОШУК НОВИХ ТА ЕФЕКТИВНИХ РІШЕНЬ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474880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і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TM03457464[[fn=Дивіденд]]</Template>
  <TotalTime>336</TotalTime>
  <Words>980</Words>
  <Application>Microsoft Office PowerPoint</Application>
  <PresentationFormat>Широкий екран</PresentationFormat>
  <Paragraphs>112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0" baseType="lpstr">
      <vt:lpstr>Corbel</vt:lpstr>
      <vt:lpstr>Gill Sans MT</vt:lpstr>
      <vt:lpstr>Wingdings 2</vt:lpstr>
      <vt:lpstr>Дивіденд</vt:lpstr>
      <vt:lpstr>                              ВИБІР ОРІЄНТАЦІЇ ПЛАНУВАННЯ</vt:lpstr>
      <vt:lpstr>                                            ПРОБЛЕМИ ДО ОБГОВОРЕННЯ</vt:lpstr>
      <vt:lpstr>                                                РЕАКТИВНЕ ПЛАНУВАННЯ</vt:lpstr>
      <vt:lpstr>                            ЦІЛЬ ТА ПЕРЕВАГИ РЕАКТИВНОГО ПЛАНУВАННЯ</vt:lpstr>
      <vt:lpstr>                                 НЕДОЛІКИ РЕАКТИВНОГО ПЛАНУВАННЯ</vt:lpstr>
      <vt:lpstr>                                              ІНАКТИВІЗМ У ПЛАНУВАННІ</vt:lpstr>
      <vt:lpstr>                                                   НЕДОЛІКИ ІНАКТИВІЗМУ </vt:lpstr>
      <vt:lpstr>                                             ПРЕАКТИВНЕ ПЛАНУВАННЯ</vt:lpstr>
      <vt:lpstr>                                 НЕДОЛІКИ ПРЕАКТИВНОГО ПЛАНУВАННЯ   </vt:lpstr>
      <vt:lpstr>                                        ІНТЕРАКТИВІЗМ В ПЛАНУВАННІ</vt:lpstr>
      <vt:lpstr>                ОСНОВНІ ПРИНЦИПИ ІНТЕРАКТИВНОГО ПЛАНУВАННЯ</vt:lpstr>
      <vt:lpstr>                ПРИНЦИП « УЧАСТІ»  В ІНТЕРАКТИВНОМУ ПЛАНУВАННІ</vt:lpstr>
      <vt:lpstr>    ПРИНЦИП БЕЗПЕРЕРВНОСТІ В ІНТЕРАКТИВНОМУ ПЛАНУВАННІ</vt:lpstr>
      <vt:lpstr>                ПРИНЦИП ХОЛІЗМУ В ІНТЕРАКТИВНОМУ ПЛАНУВАННІ</vt:lpstr>
      <vt:lpstr>                                         ХОЛІСТИТЧНИЙ МАРКЕТИНГ</vt:lpstr>
      <vt:lpstr>                       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 ОРІЄНТАЦІЇ ПЛАНУВАННЯ</dc:title>
  <dc:creator>Пользователь</dc:creator>
  <cp:lastModifiedBy>Пользователь</cp:lastModifiedBy>
  <cp:revision>27</cp:revision>
  <dcterms:created xsi:type="dcterms:W3CDTF">2020-12-29T08:36:20Z</dcterms:created>
  <dcterms:modified xsi:type="dcterms:W3CDTF">2020-12-29T14:12:24Z</dcterms:modified>
</cp:coreProperties>
</file>