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  <p:sldId id="258" r:id="rId5"/>
    <p:sldId id="263" r:id="rId6"/>
    <p:sldId id="264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38D4D4-DCB6-46F8-8771-2E8875630B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82D706F-615F-4DD2-9846-7F23BFFE4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394A8B-BD5D-4A34-9105-C7C00CF29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6960-00D0-414D-B8BE-A2026211EF60}" type="datetimeFigureOut">
              <a:rPr lang="uk-UA" smtClean="0"/>
              <a:t>26.03.2023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D1C36C-F1CB-47AE-B0E8-3EB5C7FA1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667884-03ED-46C2-B6A3-C9B4039B5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0B05-3EA7-4E5D-A1D0-F3AD2746EF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425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4AD651-9B33-411C-93CB-D3C4A77E3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8F31D3-B6EF-48D2-949A-6536878D7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5332C5-1EE8-49A0-8315-709E2F603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6960-00D0-414D-B8BE-A2026211EF60}" type="datetimeFigureOut">
              <a:rPr lang="uk-UA" smtClean="0"/>
              <a:t>26.03.2023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D904A3-489C-4FE7-BCA3-5816A256B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A366BC-EDC2-4ABC-B0F1-F3AF4CDE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0B05-3EA7-4E5D-A1D0-F3AD2746EF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5815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7E33B52-1421-4747-823B-4D0DA5DD38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E4B48E9-7403-4A18-8AAD-F49FD950E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1693CF-3F38-4D7D-9C4F-B86C52F58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6960-00D0-414D-B8BE-A2026211EF60}" type="datetimeFigureOut">
              <a:rPr lang="uk-UA" smtClean="0"/>
              <a:t>26.03.2023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A6E5F2-82E0-440B-AB6B-12AFD2014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64F3F6-CE02-4461-91FD-B1B8297CE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0B05-3EA7-4E5D-A1D0-F3AD2746EF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9380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D476-17F6-4E89-B1DE-61E168C21FF7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F6EBE9CA-CF37-4D60-BD44-92F25B306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621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D476-17F6-4E89-B1DE-61E168C21FF7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E9CA-CF37-4D60-BD44-92F25B306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949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00DD476-17F6-4E89-B1DE-61E168C21FF7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6EBE9CA-CF37-4D60-BD44-92F25B306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426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D476-17F6-4E89-B1DE-61E168C21FF7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E9CA-CF37-4D60-BD44-92F25B306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581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D476-17F6-4E89-B1DE-61E168C21FF7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E9CA-CF37-4D60-BD44-92F25B306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647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D476-17F6-4E89-B1DE-61E168C21FF7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E9CA-CF37-4D60-BD44-92F25B306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099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D476-17F6-4E89-B1DE-61E168C21FF7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E9CA-CF37-4D60-BD44-92F25B306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825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D476-17F6-4E89-B1DE-61E168C21FF7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E9CA-CF37-4D60-BD44-92F25B306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51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6C4B2B-20B2-4628-9A55-9657B3CD9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33F6C2-B0DC-42B0-88E8-421F35B0E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E12B18-F6AB-40AE-8D43-DE342005A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6960-00D0-414D-B8BE-A2026211EF60}" type="datetimeFigureOut">
              <a:rPr lang="uk-UA" smtClean="0"/>
              <a:t>26.03.2023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997D36-F64C-4C68-B39F-BC62D2DE7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E0357B-B01A-4A13-A3B5-6BD26898F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0B05-3EA7-4E5D-A1D0-F3AD2746EF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90186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D476-17F6-4E89-B1DE-61E168C21FF7}" type="datetimeFigureOut">
              <a:rPr lang="ru-RU" smtClean="0"/>
              <a:t>26.03.2023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E9CA-CF37-4D60-BD44-92F25B306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0946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D476-17F6-4E89-B1DE-61E168C21FF7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E9CA-CF37-4D60-BD44-92F25B306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590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D476-17F6-4E89-B1DE-61E168C21FF7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E9CA-CF37-4D60-BD44-92F25B306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567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7CBE5B-A951-42A3-B520-57D1BB4C5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D2CA7CD-4C61-4683-906D-74C5E9A5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82AB6F-CECA-45D2-92D3-7E4B9E13E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6960-00D0-414D-B8BE-A2026211EF60}" type="datetimeFigureOut">
              <a:rPr lang="uk-UA" smtClean="0"/>
              <a:t>26.03.2023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B7D209-9EA0-4CAB-A09F-79FADB498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56F013-A96C-4E2B-8350-12872F4A2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0B05-3EA7-4E5D-A1D0-F3AD2746EF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3402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F313F7-A994-4F43-A4A5-CC9704279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9DAEE2-75DA-4933-8F3E-BA0C9A0F3B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5B4065E-72ED-41BC-9525-43306213A8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26A4A3C-F3EB-47DB-87B7-4BB87FE51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6960-00D0-414D-B8BE-A2026211EF60}" type="datetimeFigureOut">
              <a:rPr lang="uk-UA" smtClean="0"/>
              <a:t>26.03.2023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07A1811-57FB-4439-882B-9BDF38445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5D2078-1FA8-4830-8C6E-2B825A397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0B05-3EA7-4E5D-A1D0-F3AD2746EF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881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2C0928-E789-4C4D-A9AC-682885704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3B5F61-5814-4C5A-94F4-0559BEE69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521342F-7F7C-497B-A56D-BBEA593645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58D157D-9A7E-4C2E-A1A0-5D26C61429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F5CF678-4676-469B-B8E1-1CCE6B0AE5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7EAC2CB-E61F-4162-ACDC-F68D5B006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6960-00D0-414D-B8BE-A2026211EF60}" type="datetimeFigureOut">
              <a:rPr lang="uk-UA" smtClean="0"/>
              <a:t>26.03.2023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451A319-40D0-42CB-8A79-4A2F6E474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8BD2406-B78A-425D-96D1-8793DFB32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0B05-3EA7-4E5D-A1D0-F3AD2746EF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73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DE6556-1934-4CD1-B348-0115EBE7A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EF7A9C4-70B8-45BF-9D6A-B2A65327E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6960-00D0-414D-B8BE-A2026211EF60}" type="datetimeFigureOut">
              <a:rPr lang="uk-UA" smtClean="0"/>
              <a:t>26.03.2023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8F06E08-1E38-4B6D-B38F-0228661B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E6FBC4D-6A8B-4247-8F8C-12DD106E5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0B05-3EA7-4E5D-A1D0-F3AD2746EF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9819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3168A2E-4BE8-40FB-8B0C-97E1EE6E6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6960-00D0-414D-B8BE-A2026211EF60}" type="datetimeFigureOut">
              <a:rPr lang="uk-UA" smtClean="0"/>
              <a:t>26.03.2023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F325FD3-D4CD-4494-9F4F-356B0F1C3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4805212-7C5F-418E-906E-F549A73AA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0B05-3EA7-4E5D-A1D0-F3AD2746EF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895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470813-0DC0-4442-9ED3-96C37E67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684E98-822B-4007-B7B6-78539953D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4175461-AAB7-4A17-BA0E-99D08DEFE4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42957E2-D45E-46CE-8F3B-122079BC5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6960-00D0-414D-B8BE-A2026211EF60}" type="datetimeFigureOut">
              <a:rPr lang="uk-UA" smtClean="0"/>
              <a:t>26.03.2023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20F003-AF8C-451C-8573-E81DAB438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628F7A5-9334-4ACD-A612-AEF0C0643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0B05-3EA7-4E5D-A1D0-F3AD2746EF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740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F3BB13-A1DF-475B-A247-7E15DE2BC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E8F314F-0CEF-4245-8AD5-B5CE02D30C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5E5BC1E-25A9-46BB-AFC5-7F6576F203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E372507-C882-42F9-B3CB-61FB59DB8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6960-00D0-414D-B8BE-A2026211EF60}" type="datetimeFigureOut">
              <a:rPr lang="uk-UA" smtClean="0"/>
              <a:t>26.03.2023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5202365-F0A4-4FC4-BA87-10A0FCD5F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A1B505-5322-4F1E-A63E-17EB0AE56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0B05-3EA7-4E5D-A1D0-F3AD2746EF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986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B9121E-2F86-479C-9F56-DE4A788B1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73588E-3F50-410F-ABA3-4E42006B4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057288-212C-4452-B438-DEC3724A3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16960-00D0-414D-B8BE-A2026211EF60}" type="datetimeFigureOut">
              <a:rPr lang="uk-UA" smtClean="0"/>
              <a:t>26.03.2023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E4BEDE-8DDC-4BA0-AAF7-98A88C9C5E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0FF922-7A35-4238-BEEA-3BF5C57148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D0B05-3EA7-4E5D-A1D0-F3AD2746EF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31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00DD476-17F6-4E89-B1DE-61E168C21FF7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6EBE9CA-CF37-4D60-BD44-92F25B306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82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6824" y="1432223"/>
            <a:ext cx="10211696" cy="3035808"/>
          </a:xfrm>
        </p:spPr>
        <p:txBody>
          <a:bodyPr/>
          <a:lstStyle/>
          <a:p>
            <a:pPr algn="ctr"/>
            <a:r>
              <a:rPr lang="uk-UA" sz="8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Журналістська етика</a:t>
            </a:r>
            <a:endParaRPr lang="ru-RU" sz="8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1177" y="4389120"/>
            <a:ext cx="8484635" cy="1069848"/>
          </a:xfrm>
        </p:spPr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 для тих, хто хоче знати та дотримуватися ВАЖЛИВИХ етичних норм у професійній діяльності та повсякденні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Комісія з журналістської... - Комісія з журналістської етики">
            <a:extLst>
              <a:ext uri="{FF2B5EF4-FFF2-40B4-BE49-F238E27FC236}">
                <a16:creationId xmlns:a16="http://schemas.microsoft.com/office/drawing/2014/main" id="{5193E544-3798-43D4-B4B6-14901C2F0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5619" y="3583546"/>
            <a:ext cx="2933312" cy="2680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89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76072D-4A73-44AA-910E-6C846258E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3"/>
            <a:ext cx="10058400" cy="852756"/>
          </a:xfrm>
        </p:spPr>
        <p:txBody>
          <a:bodyPr>
            <a:normAutofit/>
          </a:bodyPr>
          <a:lstStyle/>
          <a:p>
            <a:r>
              <a:rPr lang="uk-UA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МЕТА ТА ЗАВДАННЯ НАВЧАЛЬНОЇ ДИСЦИПЛІНИ</a:t>
            </a:r>
            <a:endParaRPr lang="uk-UA" sz="3200" dirty="0">
              <a:solidFill>
                <a:srgbClr val="FF0000"/>
              </a:solidFill>
            </a:endParaRPr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D6EE4751-F385-4CDE-A149-31DF7E83BD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3223" y="1337389"/>
            <a:ext cx="8428655" cy="5509181"/>
          </a:xfrm>
        </p:spPr>
      </p:pic>
      <p:pic>
        <p:nvPicPr>
          <p:cNvPr id="1026" name="Picture 2" descr="Не чоловіча робота. Дещо про гендерний дисбаланс серед журналістів -  #HeForShe">
            <a:extLst>
              <a:ext uri="{FF2B5EF4-FFF2-40B4-BE49-F238E27FC236}">
                <a16:creationId xmlns:a16="http://schemas.microsoft.com/office/drawing/2014/main" id="{8E1CF038-4E4B-41D2-AB22-3014F90F8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1738351"/>
            <a:ext cx="2971800" cy="4806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776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522514"/>
            <a:ext cx="5157787" cy="646923"/>
          </a:xfrm>
        </p:spPr>
        <p:txBody>
          <a:bodyPr>
            <a:normAutofit/>
          </a:bodyPr>
          <a:lstStyle/>
          <a:p>
            <a:r>
              <a:rPr lang="uk-UA" sz="2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ви </a:t>
            </a:r>
            <a:r>
              <a:rPr lang="uk-UA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ВИВЧИТЕ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34340" y="1169438"/>
            <a:ext cx="5390388" cy="5391382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Історію виникнення та формування професійної журналістської моралі.</a:t>
            </a:r>
          </a:p>
          <a:p>
            <a:pPr lvl="0"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Концептуальні положення Кодексу етики українського журналіста. </a:t>
            </a:r>
          </a:p>
          <a:p>
            <a:pPr lvl="0"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Етичний досвід міжнародної журналістики.</a:t>
            </a:r>
          </a:p>
          <a:p>
            <a:pPr lvl="0"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Етику реклами в ЗМІ.</a:t>
            </a:r>
          </a:p>
          <a:p>
            <a:pPr lvl="0"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Моральні вимоги до поведінки журналіста у процесі добору, опрацювання і використання інформації.</a:t>
            </a:r>
          </a:p>
          <a:p>
            <a:pPr lvl="0"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Етичні засади роботи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медійника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руслі соціальної проблематики.</a:t>
            </a:r>
          </a:p>
          <a:p>
            <a:pPr lvl="0"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Норми поведінки на різноманітних світських та професійних заходах.</a:t>
            </a:r>
          </a:p>
          <a:p>
            <a:pPr lvl="0" algn="just"/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-етичні норми журналістики в період виборів. </a:t>
            </a:r>
          </a:p>
          <a:p>
            <a:pPr lvl="0"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 регулювання порушень етичних норм.</a:t>
            </a:r>
          </a:p>
          <a:p>
            <a:pPr lvl="0"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Етичний аспект втручання журналіста у приватне життя особи.</a:t>
            </a:r>
          </a:p>
          <a:p>
            <a:pPr lvl="0"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 стандартів етики в екстремальній журналістиці.  </a:t>
            </a:r>
          </a:p>
          <a:p>
            <a:pPr lvl="0" algn="just"/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4427" y="441649"/>
            <a:ext cx="5183188" cy="727788"/>
          </a:xfrm>
        </p:spPr>
        <p:txBody>
          <a:bodyPr>
            <a:normAutofit/>
          </a:bodyPr>
          <a:lstStyle/>
          <a:p>
            <a:r>
              <a:rPr lang="uk-UA" sz="2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ви будете </a:t>
            </a:r>
            <a:r>
              <a:rPr lang="uk-UA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1169437"/>
            <a:ext cx="5183188" cy="4885755"/>
          </a:xfrm>
        </p:spPr>
        <p:txBody>
          <a:bodyPr>
            <a:noAutofit/>
          </a:bodyPr>
          <a:lstStyle/>
          <a:p>
            <a:pPr lvl="0" algn="just"/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Вивчати вітчизняні та світові стандарти журналістської діяльності.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 власні морально-етичні константи з огляду на майбутню працю журналістом.</a:t>
            </a:r>
          </a:p>
          <a:p>
            <a:pPr lvl="0" algn="just"/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Знаходити приклади порушень професійних стандартів журналістики.</a:t>
            </a:r>
          </a:p>
          <a:p>
            <a:pPr lvl="0" algn="just"/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 ЗМІ з погляду доречності та моральності розміщених рекламних звернень.</a:t>
            </a:r>
          </a:p>
          <a:p>
            <a:pPr lvl="0" algn="just"/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Оволодівати нормами службового етикету.</a:t>
            </a:r>
          </a:p>
          <a:p>
            <a:pPr lvl="0" algn="just"/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Виявляти сучасні </a:t>
            </a:r>
            <a:r>
              <a:rPr lang="uk-UA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</a:t>
            </a:r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-етичні й моральні проблеми українських мас-медіа.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 під час інформаційного заходу з відповідним приводом, не порушуючи норми етики.</a:t>
            </a:r>
          </a:p>
          <a:p>
            <a:pPr lvl="0" algn="just"/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 з різними за своєю унікальністю героями журналістських матеріалів – соціальними й національними меншинами, людьми, що належать до вразливих категорій населення.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199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16EDEB-F723-47B7-81C7-B96187EC6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61288"/>
          </a:xfrm>
        </p:spPr>
        <p:txBody>
          <a:bodyPr>
            <a:normAutofit/>
          </a:bodyPr>
          <a:lstStyle/>
          <a:p>
            <a:pPr algn="ctr"/>
            <a:r>
              <a:rPr lang="uk-UA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 технології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09187D-C4DA-4544-949B-5563FBF71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390" y="1645920"/>
            <a:ext cx="8221980" cy="4354830"/>
          </a:xfrm>
        </p:spPr>
        <p:txBody>
          <a:bodyPr/>
          <a:lstStyle/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Усі практичні заняття курсу проводяться в оригінальній навчальній манері: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/>
              <a:t>Виконання творчих групових завдань;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/>
              <a:t>Інтерактивні ігри, аналітичні зрізи </a:t>
            </a:r>
            <a:r>
              <a:rPr lang="uk-UA" dirty="0" err="1"/>
              <a:t>відеосюжетів</a:t>
            </a:r>
            <a:r>
              <a:rPr lang="uk-UA" dirty="0"/>
              <a:t>, у яких порушуються професійні стандарти;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/>
              <a:t>Написання творчих робіт з метою осмислення проблемних питань професійної етики;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/>
              <a:t>Змагання команд у процесі вирішення проблемної ситуації етичного характеру;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/>
              <a:t>Моделювання типових ситуацій журналістської діяльності відповідно до стандартів журналістської етики. 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098" name="Picture 2" descr="Писатель пишет документ Журналист создает искусство рассказа с ноутбуком  компьютер вручает печатать на машинке клавиатуры Сочинит Иллюстрация  вектора - иллюстрации насчитывающей творческо, чашка: 135109709">
            <a:extLst>
              <a:ext uri="{FF2B5EF4-FFF2-40B4-BE49-F238E27FC236}">
                <a16:creationId xmlns:a16="http://schemas.microsoft.com/office/drawing/2014/main" id="{368331F3-FD13-4A3B-82DA-D8E0B03CD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5390" y="1760220"/>
            <a:ext cx="3463290" cy="414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17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15BF70-2155-4941-9E4E-626D9598E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46988"/>
          </a:xfrm>
        </p:spPr>
        <p:txBody>
          <a:bodyPr>
            <a:normAutofit/>
          </a:bodyPr>
          <a:lstStyle/>
          <a:p>
            <a:pPr algn="ctr"/>
            <a:r>
              <a:rPr lang="uk-UA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вивчення дисципліни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92D292-F57F-42A0-B461-C5AE87235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7" y="1657350"/>
            <a:ext cx="8085773" cy="4514850"/>
          </a:xfrm>
        </p:spPr>
        <p:txBody>
          <a:bodyPr/>
          <a:lstStyle/>
          <a:p>
            <a:endParaRPr lang="uk-UA" dirty="0"/>
          </a:p>
          <a:p>
            <a:pPr marL="0" indent="0">
              <a:buNone/>
            </a:pPr>
            <a:endParaRPr lang="uk-UA" dirty="0"/>
          </a:p>
          <a:p>
            <a:pPr algn="just"/>
            <a:r>
              <a:rPr lang="uk-UA" dirty="0"/>
              <a:t>Формування основ корпоративної солідарності журналістів.</a:t>
            </a:r>
          </a:p>
          <a:p>
            <a:pPr algn="just"/>
            <a:r>
              <a:rPr lang="uk-UA" dirty="0"/>
              <a:t>Адаптація до специфіки (стресової, ризикованої, творчої) журналістської діяльності.</a:t>
            </a:r>
          </a:p>
          <a:p>
            <a:pPr algn="just"/>
            <a:r>
              <a:rPr lang="uk-UA" dirty="0"/>
              <a:t>Уміння критично осягати власну творчість з позицій духовно-моральної культури.</a:t>
            </a:r>
          </a:p>
          <a:p>
            <a:pPr algn="just"/>
            <a:r>
              <a:rPr lang="uk-UA" dirty="0"/>
              <a:t>Виявлення творчого, морально-етичного і лідерського потенціалу кожного студента.</a:t>
            </a:r>
          </a:p>
          <a:p>
            <a:pPr algn="just"/>
            <a:endParaRPr lang="uk-UA" dirty="0"/>
          </a:p>
        </p:txBody>
      </p:sp>
      <p:pic>
        <p:nvPicPr>
          <p:cNvPr id="3076" name="Picture 4" descr="Журналист рисунок для детей - фото и картинки abrakadabra.fun">
            <a:extLst>
              <a:ext uri="{FF2B5EF4-FFF2-40B4-BE49-F238E27FC236}">
                <a16:creationId xmlns:a16="http://schemas.microsoft.com/office/drawing/2014/main" id="{6E6B33BC-3975-4044-A3D1-A4FCA6019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3980" y="1657350"/>
            <a:ext cx="320802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01891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310</Words>
  <Application>Microsoft Office PowerPoint</Application>
  <PresentationFormat>Широкоэкранный</PresentationFormat>
  <Paragraphs>39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Rockwell</vt:lpstr>
      <vt:lpstr>Rockwell Condensed</vt:lpstr>
      <vt:lpstr>Times New Roman</vt:lpstr>
      <vt:lpstr>Wingdings</vt:lpstr>
      <vt:lpstr>Тема Office</vt:lpstr>
      <vt:lpstr>Дерево</vt:lpstr>
      <vt:lpstr>Журналістська етика</vt:lpstr>
      <vt:lpstr>МЕТА ТА ЗАВДАННЯ НАВЧАЛЬНОЇ ДИСЦИПЛІНИ</vt:lpstr>
      <vt:lpstr>Презентация PowerPoint</vt:lpstr>
      <vt:lpstr>Навчальні технології</vt:lpstr>
      <vt:lpstr>Результат вивчення дисципліни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Журналістська етика</dc:title>
  <dc:creator>SuperUser</dc:creator>
  <cp:lastModifiedBy>SuperUser</cp:lastModifiedBy>
  <cp:revision>13</cp:revision>
  <dcterms:created xsi:type="dcterms:W3CDTF">2023-03-26T14:25:24Z</dcterms:created>
  <dcterms:modified xsi:type="dcterms:W3CDTF">2023-03-26T17:23:20Z</dcterms:modified>
</cp:coreProperties>
</file>