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98" r:id="rId3"/>
    <p:sldId id="257" r:id="rId4"/>
    <p:sldId id="272" r:id="rId5"/>
    <p:sldId id="273" r:id="rId6"/>
    <p:sldId id="274" r:id="rId7"/>
    <p:sldId id="299" r:id="rId8"/>
    <p:sldId id="275" r:id="rId9"/>
    <p:sldId id="276" r:id="rId10"/>
    <p:sldId id="305" r:id="rId11"/>
    <p:sldId id="300" r:id="rId12"/>
    <p:sldId id="301" r:id="rId13"/>
    <p:sldId id="302" r:id="rId14"/>
    <p:sldId id="277" r:id="rId15"/>
    <p:sldId id="278" r:id="rId16"/>
    <p:sldId id="303" r:id="rId17"/>
    <p:sldId id="304" r:id="rId18"/>
    <p:sldId id="285" r:id="rId19"/>
    <p:sldId id="306" r:id="rId20"/>
    <p:sldId id="28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58" y="3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smtClean="0"/>
              <a:t>Зразок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07999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8A87A34-81AB-432B-8DAE-1953F412C126}"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4285387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smtClean="0"/>
              <a:t>Зразок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8A87A34-81AB-432B-8DAE-1953F412C126}"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610073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smtClean="0"/>
              <a:t>Зразок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1600498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smtClean="0"/>
              <a:t>Зразок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0724650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smtClean="0"/>
              <a:t>Зразок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2957745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94947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41214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smtClean="0"/>
              <a:t>Зразок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664805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8A87A34-81AB-432B-8DAE-1953F412C126}"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903195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558854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792219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11/8/2021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551353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11/8/2021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923435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smtClean="0"/>
              <a:t>Зразок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259115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179693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11/8/2021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a:p>
        </p:txBody>
      </p:sp>
    </p:spTree>
    <p:extLst>
      <p:ext uri="{BB962C8B-B14F-4D97-AF65-F5344CB8AC3E}">
        <p14:creationId xmlns:p14="http://schemas.microsoft.com/office/powerpoint/2010/main" val="2689237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7.bin"/><Relationship Id="rId4" Type="http://schemas.openxmlformats.org/officeDocument/2006/relationships/image" Target="../media/image11.wmf"/></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5.wmf"/><Relationship Id="rId5" Type="http://schemas.openxmlformats.org/officeDocument/2006/relationships/oleObject" Target="../embeddings/oleObject9.bin"/><Relationship Id="rId4" Type="http://schemas.openxmlformats.org/officeDocument/2006/relationships/image" Target="../media/image1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19657" y="621793"/>
            <a:ext cx="9354311" cy="3355848"/>
          </a:xfrm>
        </p:spPr>
        <p:txBody>
          <a:bodyPr>
            <a:normAutofit fontScale="90000"/>
          </a:bodyPr>
          <a:lstStyle/>
          <a:p>
            <a:r>
              <a:rPr lang="uk-UA" dirty="0" smtClean="0"/>
              <a:t>Лекція 9.</a:t>
            </a:r>
            <a:br>
              <a:rPr lang="uk-UA" dirty="0" smtClean="0"/>
            </a:br>
            <a:r>
              <a:rPr lang="uk-UA" b="1" i="1" dirty="0" smtClean="0"/>
              <a:t>ЕФЕКТИВНІСТЬ КОНКУРЕНТНОЇ РИНКОВОЇ СИСТЕМИ</a:t>
            </a:r>
            <a:endParaRPr lang="uk-UA" b="1" i="1" dirty="0"/>
          </a:p>
        </p:txBody>
      </p:sp>
      <p:sp>
        <p:nvSpPr>
          <p:cNvPr id="3" name="Підзаголовок 2"/>
          <p:cNvSpPr>
            <a:spLocks noGrp="1"/>
          </p:cNvSpPr>
          <p:nvPr>
            <p:ph type="subTitle" idx="1"/>
          </p:nvPr>
        </p:nvSpPr>
        <p:spPr>
          <a:xfrm>
            <a:off x="1819657" y="4096512"/>
            <a:ext cx="9684955" cy="2670049"/>
          </a:xfrm>
        </p:spPr>
        <p:txBody>
          <a:bodyPr>
            <a:noAutofit/>
          </a:bodyPr>
          <a:lstStyle/>
          <a:p>
            <a:pPr lvl="0"/>
            <a:r>
              <a:rPr lang="uk-UA" dirty="0" smtClean="0"/>
              <a:t>1. Ефективність </a:t>
            </a:r>
            <a:r>
              <a:rPr lang="uk-UA" dirty="0"/>
              <a:t>за </a:t>
            </a:r>
            <a:r>
              <a:rPr lang="uk-UA" dirty="0" err="1"/>
              <a:t>Парето</a:t>
            </a:r>
            <a:r>
              <a:rPr lang="uk-UA" dirty="0"/>
              <a:t> та соціальний оптимум.</a:t>
            </a:r>
            <a:endParaRPr lang="uk-UA" b="1" i="1" dirty="0"/>
          </a:p>
          <a:p>
            <a:pPr lvl="0"/>
            <a:r>
              <a:rPr lang="uk-UA" dirty="0" smtClean="0"/>
              <a:t>2. Ефективність </a:t>
            </a:r>
            <a:r>
              <a:rPr lang="uk-UA" dirty="0"/>
              <a:t>ринкової рівноваги на ринку товару. Часткова та загальна рівновага. </a:t>
            </a:r>
          </a:p>
          <a:p>
            <a:pPr lvl="0"/>
            <a:r>
              <a:rPr lang="uk-UA" dirty="0" smtClean="0"/>
              <a:t>3. Ефективність </a:t>
            </a:r>
            <a:r>
              <a:rPr lang="uk-UA" dirty="0"/>
              <a:t>у споживанні та обміні. </a:t>
            </a:r>
          </a:p>
          <a:p>
            <a:pPr lvl="0"/>
            <a:r>
              <a:rPr lang="uk-UA" dirty="0" smtClean="0"/>
              <a:t>4. Ефективність </a:t>
            </a:r>
            <a:r>
              <a:rPr lang="uk-UA" dirty="0"/>
              <a:t>у сфері виробництва. </a:t>
            </a:r>
          </a:p>
          <a:p>
            <a:r>
              <a:rPr lang="ru-RU" dirty="0" smtClean="0"/>
              <a:t>5. </a:t>
            </a:r>
            <a:r>
              <a:rPr lang="ru-RU" dirty="0" err="1" smtClean="0"/>
              <a:t>Оптимізація</a:t>
            </a:r>
            <a:r>
              <a:rPr lang="ru-RU" dirty="0" smtClean="0"/>
              <a:t> </a:t>
            </a:r>
            <a:r>
              <a:rPr lang="ru-RU" dirty="0" err="1"/>
              <a:t>структури</a:t>
            </a:r>
            <a:r>
              <a:rPr lang="ru-RU" dirty="0"/>
              <a:t> </a:t>
            </a:r>
            <a:r>
              <a:rPr lang="ru-RU" dirty="0" err="1"/>
              <a:t>економіки</a:t>
            </a:r>
            <a:r>
              <a:rPr lang="ru-RU" dirty="0"/>
              <a:t>. </a:t>
            </a:r>
            <a:r>
              <a:rPr lang="ru-RU" dirty="0" err="1"/>
              <a:t>Загальні</a:t>
            </a:r>
            <a:r>
              <a:rPr lang="ru-RU" dirty="0"/>
              <a:t> </a:t>
            </a:r>
            <a:r>
              <a:rPr lang="ru-RU" dirty="0" err="1"/>
              <a:t>умови</a:t>
            </a:r>
            <a:r>
              <a:rPr lang="ru-RU" dirty="0"/>
              <a:t> </a:t>
            </a:r>
            <a:r>
              <a:rPr lang="ru-RU" dirty="0" err="1"/>
              <a:t>ефективності</a:t>
            </a:r>
            <a:r>
              <a:rPr lang="ru-RU" dirty="0"/>
              <a:t> </a:t>
            </a:r>
            <a:r>
              <a:rPr lang="ru-RU" dirty="0" err="1"/>
              <a:t>конкурентної</a:t>
            </a:r>
            <a:r>
              <a:rPr lang="ru-RU" dirty="0"/>
              <a:t> </a:t>
            </a:r>
            <a:r>
              <a:rPr lang="ru-RU" dirty="0" err="1"/>
              <a:t>ринкової</a:t>
            </a:r>
            <a:r>
              <a:rPr lang="ru-RU" dirty="0"/>
              <a:t> </a:t>
            </a:r>
            <a:r>
              <a:rPr lang="ru-RU" dirty="0" err="1"/>
              <a:t>системи</a:t>
            </a:r>
            <a:endParaRPr lang="uk-UA" dirty="0"/>
          </a:p>
        </p:txBody>
      </p:sp>
    </p:spTree>
    <p:extLst>
      <p:ext uri="{BB962C8B-B14F-4D97-AF65-F5344CB8AC3E}">
        <p14:creationId xmlns:p14="http://schemas.microsoft.com/office/powerpoint/2010/main" val="3427367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Пряма зі стрілкою 4"/>
          <p:cNvCxnSpPr/>
          <p:nvPr/>
        </p:nvCxnSpPr>
        <p:spPr>
          <a:xfrm>
            <a:off x="9590568" y="861238"/>
            <a:ext cx="0" cy="50610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Пряма зі стрілкою 6"/>
          <p:cNvCxnSpPr/>
          <p:nvPr/>
        </p:nvCxnSpPr>
        <p:spPr>
          <a:xfrm flipH="1" flipV="1">
            <a:off x="3179113" y="871870"/>
            <a:ext cx="0" cy="50398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Пряма зі стрілкою 8"/>
          <p:cNvCxnSpPr/>
          <p:nvPr/>
        </p:nvCxnSpPr>
        <p:spPr>
          <a:xfrm>
            <a:off x="3179113" y="5911702"/>
            <a:ext cx="6408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Пряма зі стрілкою 10"/>
          <p:cNvCxnSpPr/>
          <p:nvPr/>
        </p:nvCxnSpPr>
        <p:spPr>
          <a:xfrm flipH="1">
            <a:off x="3179112" y="861238"/>
            <a:ext cx="6408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796341" y="5922333"/>
            <a:ext cx="382771" cy="369332"/>
          </a:xfrm>
          <a:prstGeom prst="rect">
            <a:avLst/>
          </a:prstGeom>
          <a:noFill/>
        </p:spPr>
        <p:txBody>
          <a:bodyPr wrap="square" rtlCol="0">
            <a:spAutoFit/>
          </a:bodyPr>
          <a:lstStyle/>
          <a:p>
            <a:r>
              <a:rPr lang="en-US" b="1" dirty="0"/>
              <a:t>M</a:t>
            </a:r>
            <a:endParaRPr lang="uk-UA" b="1" dirty="0"/>
          </a:p>
        </p:txBody>
      </p:sp>
      <p:sp>
        <p:nvSpPr>
          <p:cNvPr id="13" name="TextBox 12"/>
          <p:cNvSpPr txBox="1"/>
          <p:nvPr/>
        </p:nvSpPr>
        <p:spPr>
          <a:xfrm>
            <a:off x="9594024" y="502538"/>
            <a:ext cx="382771" cy="369332"/>
          </a:xfrm>
          <a:prstGeom prst="rect">
            <a:avLst/>
          </a:prstGeom>
          <a:noFill/>
        </p:spPr>
        <p:txBody>
          <a:bodyPr wrap="square" rtlCol="0">
            <a:spAutoFit/>
          </a:bodyPr>
          <a:lstStyle/>
          <a:p>
            <a:r>
              <a:rPr lang="en-US" b="1" dirty="0" smtClean="0"/>
              <a:t>N</a:t>
            </a:r>
            <a:endParaRPr lang="uk-UA" b="1" dirty="0"/>
          </a:p>
        </p:txBody>
      </p:sp>
      <p:sp>
        <p:nvSpPr>
          <p:cNvPr id="14" name="Дуга 13"/>
          <p:cNvSpPr/>
          <p:nvPr/>
        </p:nvSpPr>
        <p:spPr>
          <a:xfrm>
            <a:off x="3561883" y="2243470"/>
            <a:ext cx="4320000" cy="4320000"/>
          </a:xfrm>
          <a:prstGeom prst="arc">
            <a:avLst>
              <a:gd name="adj1" fmla="val 16305743"/>
              <a:gd name="adj2" fmla="val 0"/>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uk-UA"/>
          </a:p>
        </p:txBody>
      </p:sp>
      <p:sp>
        <p:nvSpPr>
          <p:cNvPr id="15" name="Дуга 14"/>
          <p:cNvSpPr/>
          <p:nvPr/>
        </p:nvSpPr>
        <p:spPr>
          <a:xfrm rot="10963173">
            <a:off x="6087598" y="-200833"/>
            <a:ext cx="4320174" cy="4320000"/>
          </a:xfrm>
          <a:prstGeom prst="arc">
            <a:avLst>
              <a:gd name="adj1" fmla="val 16113858"/>
              <a:gd name="adj2" fmla="val 0"/>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uk-UA"/>
          </a:p>
        </p:txBody>
      </p:sp>
      <p:sp>
        <p:nvSpPr>
          <p:cNvPr id="16" name="TextBox 15"/>
          <p:cNvSpPr txBox="1"/>
          <p:nvPr/>
        </p:nvSpPr>
        <p:spPr>
          <a:xfrm>
            <a:off x="8461221" y="6052920"/>
            <a:ext cx="1132803" cy="369332"/>
          </a:xfrm>
          <a:prstGeom prst="rect">
            <a:avLst/>
          </a:prstGeom>
          <a:noFill/>
        </p:spPr>
        <p:txBody>
          <a:bodyPr wrap="square" rtlCol="0">
            <a:spAutoFit/>
          </a:bodyPr>
          <a:lstStyle/>
          <a:p>
            <a:r>
              <a:rPr lang="uk-UA" b="1" dirty="0" smtClean="0"/>
              <a:t>Товар Х</a:t>
            </a:r>
            <a:endParaRPr lang="uk-UA" b="1" dirty="0"/>
          </a:p>
        </p:txBody>
      </p:sp>
      <p:sp>
        <p:nvSpPr>
          <p:cNvPr id="17" name="TextBox 16"/>
          <p:cNvSpPr txBox="1"/>
          <p:nvPr/>
        </p:nvSpPr>
        <p:spPr>
          <a:xfrm>
            <a:off x="3179112" y="377850"/>
            <a:ext cx="1132803" cy="369332"/>
          </a:xfrm>
          <a:prstGeom prst="rect">
            <a:avLst/>
          </a:prstGeom>
          <a:noFill/>
        </p:spPr>
        <p:txBody>
          <a:bodyPr wrap="square" rtlCol="0">
            <a:spAutoFit/>
          </a:bodyPr>
          <a:lstStyle/>
          <a:p>
            <a:r>
              <a:rPr lang="uk-UA" b="1" dirty="0" smtClean="0"/>
              <a:t>Товар Х</a:t>
            </a:r>
            <a:endParaRPr lang="uk-UA" b="1" dirty="0"/>
          </a:p>
        </p:txBody>
      </p:sp>
      <p:sp>
        <p:nvSpPr>
          <p:cNvPr id="18" name="TextBox 17"/>
          <p:cNvSpPr txBox="1"/>
          <p:nvPr/>
        </p:nvSpPr>
        <p:spPr>
          <a:xfrm>
            <a:off x="1938538" y="871870"/>
            <a:ext cx="1132803" cy="369332"/>
          </a:xfrm>
          <a:prstGeom prst="rect">
            <a:avLst/>
          </a:prstGeom>
          <a:noFill/>
        </p:spPr>
        <p:txBody>
          <a:bodyPr wrap="square" rtlCol="0">
            <a:spAutoFit/>
          </a:bodyPr>
          <a:lstStyle/>
          <a:p>
            <a:r>
              <a:rPr lang="uk-UA" b="1" dirty="0" smtClean="0"/>
              <a:t>Товар </a:t>
            </a:r>
            <a:r>
              <a:rPr lang="en-US" b="1" dirty="0" smtClean="0"/>
              <a:t>Y</a:t>
            </a:r>
            <a:endParaRPr lang="uk-UA" b="1" dirty="0"/>
          </a:p>
        </p:txBody>
      </p:sp>
      <p:sp>
        <p:nvSpPr>
          <p:cNvPr id="19" name="TextBox 18"/>
          <p:cNvSpPr txBox="1"/>
          <p:nvPr/>
        </p:nvSpPr>
        <p:spPr>
          <a:xfrm>
            <a:off x="9594024" y="5542370"/>
            <a:ext cx="1132803" cy="369332"/>
          </a:xfrm>
          <a:prstGeom prst="rect">
            <a:avLst/>
          </a:prstGeom>
          <a:noFill/>
        </p:spPr>
        <p:txBody>
          <a:bodyPr wrap="square" rtlCol="0">
            <a:spAutoFit/>
          </a:bodyPr>
          <a:lstStyle/>
          <a:p>
            <a:r>
              <a:rPr lang="uk-UA" b="1" dirty="0" smtClean="0"/>
              <a:t>Товар </a:t>
            </a:r>
            <a:r>
              <a:rPr lang="en-US" b="1" dirty="0" smtClean="0"/>
              <a:t>Y</a:t>
            </a:r>
            <a:endParaRPr lang="uk-UA" b="1" dirty="0"/>
          </a:p>
        </p:txBody>
      </p:sp>
      <p:sp>
        <p:nvSpPr>
          <p:cNvPr id="20" name="TextBox 19"/>
          <p:cNvSpPr txBox="1"/>
          <p:nvPr/>
        </p:nvSpPr>
        <p:spPr>
          <a:xfrm>
            <a:off x="8247685" y="3920502"/>
            <a:ext cx="673031" cy="369332"/>
          </a:xfrm>
          <a:prstGeom prst="rect">
            <a:avLst/>
          </a:prstGeom>
          <a:noFill/>
        </p:spPr>
        <p:txBody>
          <a:bodyPr wrap="square" rtlCol="0">
            <a:spAutoFit/>
          </a:bodyPr>
          <a:lstStyle/>
          <a:p>
            <a:r>
              <a:rPr lang="en-US" b="1" dirty="0" smtClean="0"/>
              <a:t>Um</a:t>
            </a:r>
            <a:endParaRPr lang="uk-UA" b="1" dirty="0"/>
          </a:p>
        </p:txBody>
      </p:sp>
      <p:sp>
        <p:nvSpPr>
          <p:cNvPr id="21" name="TextBox 20"/>
          <p:cNvSpPr txBox="1"/>
          <p:nvPr/>
        </p:nvSpPr>
        <p:spPr>
          <a:xfrm>
            <a:off x="5112494" y="2170900"/>
            <a:ext cx="673031" cy="369332"/>
          </a:xfrm>
          <a:prstGeom prst="rect">
            <a:avLst/>
          </a:prstGeom>
          <a:noFill/>
        </p:spPr>
        <p:txBody>
          <a:bodyPr wrap="square" rtlCol="0">
            <a:spAutoFit/>
          </a:bodyPr>
          <a:lstStyle/>
          <a:p>
            <a:r>
              <a:rPr lang="en-US" b="1" dirty="0" smtClean="0"/>
              <a:t>Un</a:t>
            </a:r>
            <a:endParaRPr lang="uk-UA" b="1" dirty="0"/>
          </a:p>
        </p:txBody>
      </p:sp>
      <p:sp>
        <p:nvSpPr>
          <p:cNvPr id="22" name="Овал 21"/>
          <p:cNvSpPr/>
          <p:nvPr/>
        </p:nvSpPr>
        <p:spPr>
          <a:xfrm>
            <a:off x="7793666" y="4008475"/>
            <a:ext cx="108000" cy="10632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23" name="TextBox 22"/>
          <p:cNvSpPr txBox="1"/>
          <p:nvPr/>
        </p:nvSpPr>
        <p:spPr>
          <a:xfrm>
            <a:off x="7880294" y="3651819"/>
            <a:ext cx="673031" cy="369332"/>
          </a:xfrm>
          <a:prstGeom prst="rect">
            <a:avLst/>
          </a:prstGeom>
          <a:noFill/>
        </p:spPr>
        <p:txBody>
          <a:bodyPr wrap="square" rtlCol="0">
            <a:spAutoFit/>
          </a:bodyPr>
          <a:lstStyle/>
          <a:p>
            <a:r>
              <a:rPr lang="en-US" b="1" dirty="0" smtClean="0"/>
              <a:t>C</a:t>
            </a:r>
            <a:endParaRPr lang="uk-UA" b="1" dirty="0"/>
          </a:p>
        </p:txBody>
      </p:sp>
      <p:cxnSp>
        <p:nvCxnSpPr>
          <p:cNvPr id="25" name="Пряма сполучна лінія 24"/>
          <p:cNvCxnSpPr/>
          <p:nvPr/>
        </p:nvCxnSpPr>
        <p:spPr>
          <a:xfrm>
            <a:off x="7603573" y="1964431"/>
            <a:ext cx="446567" cy="3476847"/>
          </a:xfrm>
          <a:prstGeom prst="line">
            <a:avLst/>
          </a:prstGeom>
          <a:ln w="19050">
            <a:prstDash val="sysDash"/>
          </a:ln>
        </p:spPr>
        <p:style>
          <a:lnRef idx="1">
            <a:schemeClr val="dk1"/>
          </a:lnRef>
          <a:fillRef idx="0">
            <a:schemeClr val="dk1"/>
          </a:fillRef>
          <a:effectRef idx="0">
            <a:schemeClr val="dk1"/>
          </a:effectRef>
          <a:fontRef idx="minor">
            <a:schemeClr val="tx1"/>
          </a:fontRef>
        </p:style>
      </p:cxnSp>
      <p:cxnSp>
        <p:nvCxnSpPr>
          <p:cNvPr id="26" name="Пряма сполучна лінія 25"/>
          <p:cNvCxnSpPr/>
          <p:nvPr/>
        </p:nvCxnSpPr>
        <p:spPr>
          <a:xfrm>
            <a:off x="5443870" y="3710762"/>
            <a:ext cx="3140331" cy="515276"/>
          </a:xfrm>
          <a:prstGeom prst="line">
            <a:avLst/>
          </a:prstGeom>
          <a:ln w="19050">
            <a:prstDash val="sysDash"/>
          </a:ln>
        </p:spPr>
        <p:style>
          <a:lnRef idx="1">
            <a:schemeClr val="dk1"/>
          </a:lnRef>
          <a:fillRef idx="0">
            <a:schemeClr val="dk1"/>
          </a:fillRef>
          <a:effectRef idx="0">
            <a:schemeClr val="dk1"/>
          </a:effectRef>
          <a:fontRef idx="minor">
            <a:schemeClr val="tx1"/>
          </a:fontRef>
        </p:style>
      </p:cxnSp>
      <p:cxnSp>
        <p:nvCxnSpPr>
          <p:cNvPr id="33" name="Пряма сполучна лінія 32"/>
          <p:cNvCxnSpPr/>
          <p:nvPr/>
        </p:nvCxnSpPr>
        <p:spPr>
          <a:xfrm>
            <a:off x="7836195" y="868950"/>
            <a:ext cx="0" cy="5042752"/>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35" name="Пряма сполучна лінія 34"/>
          <p:cNvCxnSpPr/>
          <p:nvPr/>
        </p:nvCxnSpPr>
        <p:spPr>
          <a:xfrm flipH="1">
            <a:off x="3179112" y="4082901"/>
            <a:ext cx="6408000" cy="0"/>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36" name="Овал 35"/>
          <p:cNvSpPr/>
          <p:nvPr/>
        </p:nvSpPr>
        <p:spPr>
          <a:xfrm>
            <a:off x="7049390" y="2690039"/>
            <a:ext cx="72000" cy="72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7" name="Дуга 36"/>
          <p:cNvSpPr/>
          <p:nvPr/>
        </p:nvSpPr>
        <p:spPr>
          <a:xfrm rot="10963173">
            <a:off x="6080503" y="-207927"/>
            <a:ext cx="4320174" cy="4320000"/>
          </a:xfrm>
          <a:prstGeom prst="arc">
            <a:avLst>
              <a:gd name="adj1" fmla="val 16113858"/>
              <a:gd name="adj2" fmla="val 0"/>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uk-UA"/>
          </a:p>
        </p:txBody>
      </p:sp>
      <p:sp>
        <p:nvSpPr>
          <p:cNvPr id="38" name="TextBox 37"/>
          <p:cNvSpPr txBox="1"/>
          <p:nvPr/>
        </p:nvSpPr>
        <p:spPr>
          <a:xfrm>
            <a:off x="7871203" y="2709815"/>
            <a:ext cx="673031" cy="369332"/>
          </a:xfrm>
          <a:prstGeom prst="rect">
            <a:avLst/>
          </a:prstGeom>
          <a:noFill/>
        </p:spPr>
        <p:txBody>
          <a:bodyPr wrap="square" rtlCol="0">
            <a:spAutoFit/>
          </a:bodyPr>
          <a:lstStyle/>
          <a:p>
            <a:r>
              <a:rPr lang="en-US" b="1" dirty="0" smtClean="0"/>
              <a:t>Um</a:t>
            </a:r>
            <a:r>
              <a:rPr lang="uk-UA" b="1" dirty="0" smtClean="0"/>
              <a:t>’</a:t>
            </a:r>
            <a:endParaRPr lang="uk-UA" b="1" dirty="0"/>
          </a:p>
        </p:txBody>
      </p:sp>
      <p:cxnSp>
        <p:nvCxnSpPr>
          <p:cNvPr id="39" name="Пряма сполучна лінія 38"/>
          <p:cNvCxnSpPr/>
          <p:nvPr/>
        </p:nvCxnSpPr>
        <p:spPr>
          <a:xfrm>
            <a:off x="6082936" y="1881482"/>
            <a:ext cx="2282361" cy="1914344"/>
          </a:xfrm>
          <a:prstGeom prst="line">
            <a:avLst/>
          </a:prstGeom>
          <a:ln w="19050">
            <a:prstDash val="sysDash"/>
          </a:ln>
        </p:spPr>
        <p:style>
          <a:lnRef idx="1">
            <a:schemeClr val="dk1"/>
          </a:lnRef>
          <a:fillRef idx="0">
            <a:schemeClr val="dk1"/>
          </a:fillRef>
          <a:effectRef idx="0">
            <a:schemeClr val="dk1"/>
          </a:effectRef>
          <a:fontRef idx="minor">
            <a:schemeClr val="tx1"/>
          </a:fontRef>
        </p:style>
      </p:cxnSp>
      <p:cxnSp>
        <p:nvCxnSpPr>
          <p:cNvPr id="44" name="Пряма зі стрілкою 43"/>
          <p:cNvCxnSpPr/>
          <p:nvPr/>
        </p:nvCxnSpPr>
        <p:spPr>
          <a:xfrm flipH="1">
            <a:off x="7081277" y="4082901"/>
            <a:ext cx="75600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Пряма зі стрілкою 44"/>
          <p:cNvCxnSpPr/>
          <p:nvPr/>
        </p:nvCxnSpPr>
        <p:spPr>
          <a:xfrm flipH="1">
            <a:off x="7070641" y="2690039"/>
            <a:ext cx="756000" cy="0"/>
          </a:xfrm>
          <a:prstGeom prst="straightConnector1">
            <a:avLst/>
          </a:prstGeom>
          <a:ln w="28575">
            <a:solidFill>
              <a:srgbClr val="0070C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Пряма зі стрілкою 46"/>
          <p:cNvCxnSpPr/>
          <p:nvPr/>
        </p:nvCxnSpPr>
        <p:spPr>
          <a:xfrm flipH="1" flipV="1">
            <a:off x="7085390" y="2708874"/>
            <a:ext cx="0" cy="13680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Пряма зі стрілкою 47"/>
          <p:cNvCxnSpPr/>
          <p:nvPr/>
        </p:nvCxnSpPr>
        <p:spPr>
          <a:xfrm flipH="1" flipV="1">
            <a:off x="7836195" y="2690039"/>
            <a:ext cx="0" cy="1368000"/>
          </a:xfrm>
          <a:prstGeom prst="straightConnector1">
            <a:avLst/>
          </a:prstGeom>
          <a:ln w="28575">
            <a:solidFill>
              <a:srgbClr val="0070C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915839" y="1453885"/>
            <a:ext cx="931604" cy="369332"/>
          </a:xfrm>
          <a:prstGeom prst="rect">
            <a:avLst/>
          </a:prstGeom>
          <a:noFill/>
        </p:spPr>
        <p:txBody>
          <a:bodyPr wrap="square" rtlCol="0">
            <a:spAutoFit/>
          </a:bodyPr>
          <a:lstStyle/>
          <a:p>
            <a:r>
              <a:rPr lang="en-US" b="1" dirty="0" err="1" smtClean="0"/>
              <a:t>Px</a:t>
            </a:r>
            <a:r>
              <a:rPr lang="en-US" b="1" dirty="0" smtClean="0"/>
              <a:t>/</a:t>
            </a:r>
            <a:r>
              <a:rPr lang="en-US" b="1" dirty="0" err="1" smtClean="0"/>
              <a:t>Py</a:t>
            </a:r>
            <a:endParaRPr lang="uk-UA" b="1" dirty="0"/>
          </a:p>
        </p:txBody>
      </p:sp>
      <p:sp>
        <p:nvSpPr>
          <p:cNvPr id="50" name="TextBox 49"/>
          <p:cNvSpPr txBox="1"/>
          <p:nvPr/>
        </p:nvSpPr>
        <p:spPr>
          <a:xfrm>
            <a:off x="6938926" y="2346640"/>
            <a:ext cx="673031" cy="369332"/>
          </a:xfrm>
          <a:prstGeom prst="rect">
            <a:avLst/>
          </a:prstGeom>
          <a:noFill/>
        </p:spPr>
        <p:txBody>
          <a:bodyPr wrap="square" rtlCol="0">
            <a:spAutoFit/>
          </a:bodyPr>
          <a:lstStyle/>
          <a:p>
            <a:r>
              <a:rPr lang="en-US" b="1" dirty="0"/>
              <a:t>E</a:t>
            </a:r>
            <a:endParaRPr lang="uk-UA" b="1" dirty="0"/>
          </a:p>
        </p:txBody>
      </p:sp>
    </p:spTree>
    <p:extLst>
      <p:ext uri="{BB962C8B-B14F-4D97-AF65-F5344CB8AC3E}">
        <p14:creationId xmlns:p14="http://schemas.microsoft.com/office/powerpoint/2010/main" val="222386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par>
                          <p:cTn id="27" fill="hold">
                            <p:stCondLst>
                              <p:cond delay="0"/>
                            </p:stCondLst>
                            <p:childTnLst>
                              <p:par>
                                <p:cTn id="28" presetID="10" presetClass="entr" presetSubtype="0"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par>
                                <p:cTn id="36" presetID="10" presetClass="entr" presetSubtype="0" fill="hold"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500"/>
                                        <p:tgtEl>
                                          <p:spTgt spid="5"/>
                                        </p:tgtEl>
                                      </p:cBhvr>
                                    </p:animEffect>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childTnLst>
                          </p:cTn>
                        </p:par>
                        <p:par>
                          <p:cTn id="47" fill="hold">
                            <p:stCondLst>
                              <p:cond delay="1500"/>
                            </p:stCondLst>
                            <p:childTnLst>
                              <p:par>
                                <p:cTn id="48" presetID="10" presetClass="entr" presetSubtype="0"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childTnLst>
                          </p:cTn>
                        </p:par>
                        <p:par>
                          <p:cTn id="56" fill="hold">
                            <p:stCondLst>
                              <p:cond delay="500"/>
                            </p:stCondLst>
                            <p:childTnLst>
                              <p:par>
                                <p:cTn id="57" presetID="10" presetClass="entr" presetSubtype="0"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par>
                          <p:cTn id="65" fill="hold">
                            <p:stCondLst>
                              <p:cond delay="500"/>
                            </p:stCondLst>
                            <p:childTnLst>
                              <p:par>
                                <p:cTn id="66" presetID="10" presetClass="entr" presetSubtype="0" fill="hold" grpId="0" nodeType="after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fade">
                                      <p:cBhvr>
                                        <p:cTn id="68" dur="500"/>
                                        <p:tgtEl>
                                          <p:spTgt spid="23"/>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fade">
                                      <p:cBhvr>
                                        <p:cTn id="78" dur="500"/>
                                        <p:tgtEl>
                                          <p:spTgt spid="25"/>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fade">
                                      <p:cBhvr>
                                        <p:cTn id="83" dur="500"/>
                                        <p:tgtEl>
                                          <p:spTgt spid="33"/>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fade">
                                      <p:cBhvr>
                                        <p:cTn id="88" dur="500"/>
                                        <p:tgtEl>
                                          <p:spTgt spid="35"/>
                                        </p:tgtEl>
                                      </p:cBhvr>
                                    </p:animEffect>
                                  </p:childTnLst>
                                </p:cTn>
                              </p:par>
                            </p:childTnLst>
                          </p:cTn>
                        </p:par>
                      </p:childTnLst>
                    </p:cTn>
                  </p:par>
                  <p:par>
                    <p:cTn id="89" fill="hold">
                      <p:stCondLst>
                        <p:cond delay="indefinite"/>
                      </p:stCondLst>
                      <p:childTnLst>
                        <p:par>
                          <p:cTn id="90" fill="hold">
                            <p:stCondLst>
                              <p:cond delay="0"/>
                            </p:stCondLst>
                            <p:childTnLst>
                              <p:par>
                                <p:cTn id="91" presetID="2" presetClass="entr" presetSubtype="2" fill="hold" nodeType="clickEffect">
                                  <p:stCondLst>
                                    <p:cond delay="0"/>
                                  </p:stCondLst>
                                  <p:childTnLst>
                                    <p:set>
                                      <p:cBhvr>
                                        <p:cTn id="92" dur="1" fill="hold">
                                          <p:stCondLst>
                                            <p:cond delay="0"/>
                                          </p:stCondLst>
                                        </p:cTn>
                                        <p:tgtEl>
                                          <p:spTgt spid="44"/>
                                        </p:tgtEl>
                                        <p:attrNameLst>
                                          <p:attrName>style.visibility</p:attrName>
                                        </p:attrNameLst>
                                      </p:cBhvr>
                                      <p:to>
                                        <p:strVal val="visible"/>
                                      </p:to>
                                    </p:set>
                                    <p:anim calcmode="lin" valueType="num">
                                      <p:cBhvr additive="base">
                                        <p:cTn id="93" dur="500" fill="hold"/>
                                        <p:tgtEl>
                                          <p:spTgt spid="44"/>
                                        </p:tgtEl>
                                        <p:attrNameLst>
                                          <p:attrName>ppt_x</p:attrName>
                                        </p:attrNameLst>
                                      </p:cBhvr>
                                      <p:tavLst>
                                        <p:tav tm="0">
                                          <p:val>
                                            <p:strVal val="1+#ppt_w/2"/>
                                          </p:val>
                                        </p:tav>
                                        <p:tav tm="100000">
                                          <p:val>
                                            <p:strVal val="#ppt_x"/>
                                          </p:val>
                                        </p:tav>
                                      </p:tavLst>
                                    </p:anim>
                                    <p:anim calcmode="lin" valueType="num">
                                      <p:cBhvr additive="base">
                                        <p:cTn id="94"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nodeType="clickEffect">
                                  <p:stCondLst>
                                    <p:cond delay="0"/>
                                  </p:stCondLst>
                                  <p:childTnLst>
                                    <p:set>
                                      <p:cBhvr>
                                        <p:cTn id="98" dur="1" fill="hold">
                                          <p:stCondLst>
                                            <p:cond delay="0"/>
                                          </p:stCondLst>
                                        </p:cTn>
                                        <p:tgtEl>
                                          <p:spTgt spid="47"/>
                                        </p:tgtEl>
                                        <p:attrNameLst>
                                          <p:attrName>style.visibility</p:attrName>
                                        </p:attrNameLst>
                                      </p:cBhvr>
                                      <p:to>
                                        <p:strVal val="visible"/>
                                      </p:to>
                                    </p:set>
                                    <p:animEffect transition="in" filter="fade">
                                      <p:cBhvr>
                                        <p:cTn id="99" dur="1000"/>
                                        <p:tgtEl>
                                          <p:spTgt spid="47"/>
                                        </p:tgtEl>
                                      </p:cBhvr>
                                    </p:animEffect>
                                    <p:anim calcmode="lin" valueType="num">
                                      <p:cBhvr>
                                        <p:cTn id="100" dur="1000" fill="hold"/>
                                        <p:tgtEl>
                                          <p:spTgt spid="47"/>
                                        </p:tgtEl>
                                        <p:attrNameLst>
                                          <p:attrName>ppt_x</p:attrName>
                                        </p:attrNameLst>
                                      </p:cBhvr>
                                      <p:tavLst>
                                        <p:tav tm="0">
                                          <p:val>
                                            <p:strVal val="#ppt_x"/>
                                          </p:val>
                                        </p:tav>
                                        <p:tav tm="100000">
                                          <p:val>
                                            <p:strVal val="#ppt_x"/>
                                          </p:val>
                                        </p:tav>
                                      </p:tavLst>
                                    </p:anim>
                                    <p:anim calcmode="lin" valueType="num">
                                      <p:cBhvr>
                                        <p:cTn id="101"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2" presetClass="entr" presetSubtype="0" fill="hold" nodeType="clickEffect">
                                  <p:stCondLst>
                                    <p:cond delay="0"/>
                                  </p:stCondLst>
                                  <p:childTnLst>
                                    <p:set>
                                      <p:cBhvr>
                                        <p:cTn id="105" dur="1" fill="hold">
                                          <p:stCondLst>
                                            <p:cond delay="0"/>
                                          </p:stCondLst>
                                        </p:cTn>
                                        <p:tgtEl>
                                          <p:spTgt spid="48"/>
                                        </p:tgtEl>
                                        <p:attrNameLst>
                                          <p:attrName>style.visibility</p:attrName>
                                        </p:attrNameLst>
                                      </p:cBhvr>
                                      <p:to>
                                        <p:strVal val="visible"/>
                                      </p:to>
                                    </p:set>
                                    <p:animEffect transition="in" filter="fade">
                                      <p:cBhvr>
                                        <p:cTn id="106" dur="1000"/>
                                        <p:tgtEl>
                                          <p:spTgt spid="48"/>
                                        </p:tgtEl>
                                      </p:cBhvr>
                                    </p:animEffect>
                                    <p:anim calcmode="lin" valueType="num">
                                      <p:cBhvr>
                                        <p:cTn id="107" dur="1000" fill="hold"/>
                                        <p:tgtEl>
                                          <p:spTgt spid="48"/>
                                        </p:tgtEl>
                                        <p:attrNameLst>
                                          <p:attrName>ppt_x</p:attrName>
                                        </p:attrNameLst>
                                      </p:cBhvr>
                                      <p:tavLst>
                                        <p:tav tm="0">
                                          <p:val>
                                            <p:strVal val="#ppt_x"/>
                                          </p:val>
                                        </p:tav>
                                        <p:tav tm="100000">
                                          <p:val>
                                            <p:strVal val="#ppt_x"/>
                                          </p:val>
                                        </p:tav>
                                      </p:tavLst>
                                    </p:anim>
                                    <p:anim calcmode="lin" valueType="num">
                                      <p:cBhvr>
                                        <p:cTn id="108"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2" fill="hold" nodeType="clickEffect">
                                  <p:stCondLst>
                                    <p:cond delay="0"/>
                                  </p:stCondLst>
                                  <p:childTnLst>
                                    <p:set>
                                      <p:cBhvr>
                                        <p:cTn id="112" dur="1" fill="hold">
                                          <p:stCondLst>
                                            <p:cond delay="0"/>
                                          </p:stCondLst>
                                        </p:cTn>
                                        <p:tgtEl>
                                          <p:spTgt spid="45"/>
                                        </p:tgtEl>
                                        <p:attrNameLst>
                                          <p:attrName>style.visibility</p:attrName>
                                        </p:attrNameLst>
                                      </p:cBhvr>
                                      <p:to>
                                        <p:strVal val="visible"/>
                                      </p:to>
                                    </p:set>
                                    <p:anim calcmode="lin" valueType="num">
                                      <p:cBhvr additive="base">
                                        <p:cTn id="113" dur="500" fill="hold"/>
                                        <p:tgtEl>
                                          <p:spTgt spid="45"/>
                                        </p:tgtEl>
                                        <p:attrNameLst>
                                          <p:attrName>ppt_x</p:attrName>
                                        </p:attrNameLst>
                                      </p:cBhvr>
                                      <p:tavLst>
                                        <p:tav tm="0">
                                          <p:val>
                                            <p:strVal val="1+#ppt_w/2"/>
                                          </p:val>
                                        </p:tav>
                                        <p:tav tm="100000">
                                          <p:val>
                                            <p:strVal val="#ppt_x"/>
                                          </p:val>
                                        </p:tav>
                                      </p:tavLst>
                                    </p:anim>
                                    <p:anim calcmode="lin" valueType="num">
                                      <p:cBhvr additive="base">
                                        <p:cTn id="114" dur="500" fill="hold"/>
                                        <p:tgtEl>
                                          <p:spTgt spid="45"/>
                                        </p:tgtEl>
                                        <p:attrNameLst>
                                          <p:attrName>ppt_y</p:attrName>
                                        </p:attrNameLst>
                                      </p:cBhvr>
                                      <p:tavLst>
                                        <p:tav tm="0">
                                          <p:val>
                                            <p:strVal val="#ppt_y"/>
                                          </p:val>
                                        </p:tav>
                                        <p:tav tm="100000">
                                          <p:val>
                                            <p:strVal val="#ppt_y"/>
                                          </p:val>
                                        </p:tav>
                                      </p:tavLst>
                                    </p:anim>
                                  </p:childTnLst>
                                </p:cTn>
                              </p:par>
                            </p:childTnLst>
                          </p:cTn>
                        </p:par>
                        <p:par>
                          <p:cTn id="115" fill="hold">
                            <p:stCondLst>
                              <p:cond delay="500"/>
                            </p:stCondLst>
                            <p:childTnLst>
                              <p:par>
                                <p:cTn id="116" presetID="1" presetClass="entr" presetSubtype="0" fill="hold" grpId="1" nodeType="afterEffect">
                                  <p:stCondLst>
                                    <p:cond delay="0"/>
                                  </p:stCondLst>
                                  <p:childTnLst>
                                    <p:set>
                                      <p:cBhvr>
                                        <p:cTn id="117" dur="1" fill="hold">
                                          <p:stCondLst>
                                            <p:cond delay="0"/>
                                          </p:stCondLst>
                                        </p:cTn>
                                        <p:tgtEl>
                                          <p:spTgt spid="37"/>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43" presetClass="path" presetSubtype="0" accel="50000" decel="50000" fill="hold" grpId="0" nodeType="clickEffect">
                                  <p:stCondLst>
                                    <p:cond delay="0"/>
                                  </p:stCondLst>
                                  <p:childTnLst>
                                    <p:animMotion origin="layout" path="M -2.29167E-6 1.85185E-6 L 0.00873 1.85185E-6 C 0.01263 1.85185E-6 0.01758 -0.03588 0.01758 -0.06482 L 0.01758 -0.1294 " pathEditMode="relative" rAng="0" ptsTypes="AAAA">
                                      <p:cBhvr>
                                        <p:cTn id="121" dur="2000" fill="hold"/>
                                        <p:tgtEl>
                                          <p:spTgt spid="15"/>
                                        </p:tgtEl>
                                        <p:attrNameLst>
                                          <p:attrName>ppt_x</p:attrName>
                                          <p:attrName>ppt_y</p:attrName>
                                        </p:attrNameLst>
                                      </p:cBhvr>
                                      <p:rCtr x="872" y="-6481"/>
                                    </p:animMotion>
                                  </p:childTnLst>
                                </p:cTn>
                              </p:par>
                            </p:childTnLst>
                          </p:cTn>
                        </p:par>
                        <p:par>
                          <p:cTn id="122" fill="hold">
                            <p:stCondLst>
                              <p:cond delay="2000"/>
                            </p:stCondLst>
                            <p:childTnLst>
                              <p:par>
                                <p:cTn id="123" presetID="10" presetClass="entr" presetSubtype="0" fill="hold" grpId="0" nodeType="afterEffect">
                                  <p:stCondLst>
                                    <p:cond delay="0"/>
                                  </p:stCondLst>
                                  <p:childTnLst>
                                    <p:set>
                                      <p:cBhvr>
                                        <p:cTn id="124" dur="1" fill="hold">
                                          <p:stCondLst>
                                            <p:cond delay="0"/>
                                          </p:stCondLst>
                                        </p:cTn>
                                        <p:tgtEl>
                                          <p:spTgt spid="38"/>
                                        </p:tgtEl>
                                        <p:attrNameLst>
                                          <p:attrName>style.visibility</p:attrName>
                                        </p:attrNameLst>
                                      </p:cBhvr>
                                      <p:to>
                                        <p:strVal val="visible"/>
                                      </p:to>
                                    </p:set>
                                    <p:animEffect transition="in" filter="fade">
                                      <p:cBhvr>
                                        <p:cTn id="125" dur="500"/>
                                        <p:tgtEl>
                                          <p:spTgt spid="38"/>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36"/>
                                        </p:tgtEl>
                                        <p:attrNameLst>
                                          <p:attrName>style.visibility</p:attrName>
                                        </p:attrNameLst>
                                      </p:cBhvr>
                                      <p:to>
                                        <p:strVal val="visible"/>
                                      </p:to>
                                    </p:set>
                                    <p:animEffect transition="in" filter="fade">
                                      <p:cBhvr>
                                        <p:cTn id="130" dur="500"/>
                                        <p:tgtEl>
                                          <p:spTgt spid="36"/>
                                        </p:tgtEl>
                                      </p:cBhvr>
                                    </p:animEffect>
                                  </p:childTnLst>
                                </p:cTn>
                              </p:par>
                            </p:childTnLst>
                          </p:cTn>
                        </p:par>
                        <p:par>
                          <p:cTn id="131" fill="hold">
                            <p:stCondLst>
                              <p:cond delay="500"/>
                            </p:stCondLst>
                            <p:childTnLst>
                              <p:par>
                                <p:cTn id="132" presetID="10" presetClass="entr" presetSubtype="0" fill="hold" grpId="0" nodeType="afterEffect">
                                  <p:stCondLst>
                                    <p:cond delay="0"/>
                                  </p:stCondLst>
                                  <p:childTnLst>
                                    <p:set>
                                      <p:cBhvr>
                                        <p:cTn id="133" dur="1" fill="hold">
                                          <p:stCondLst>
                                            <p:cond delay="0"/>
                                          </p:stCondLst>
                                        </p:cTn>
                                        <p:tgtEl>
                                          <p:spTgt spid="50"/>
                                        </p:tgtEl>
                                        <p:attrNameLst>
                                          <p:attrName>style.visibility</p:attrName>
                                        </p:attrNameLst>
                                      </p:cBhvr>
                                      <p:to>
                                        <p:strVal val="visible"/>
                                      </p:to>
                                    </p:set>
                                    <p:animEffect transition="in" filter="fade">
                                      <p:cBhvr>
                                        <p:cTn id="134" dur="500"/>
                                        <p:tgtEl>
                                          <p:spTgt spid="50"/>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ntr" presetSubtype="0" fill="hold" nodeType="clickEffect">
                                  <p:stCondLst>
                                    <p:cond delay="0"/>
                                  </p:stCondLst>
                                  <p:childTnLst>
                                    <p:set>
                                      <p:cBhvr>
                                        <p:cTn id="138" dur="1" fill="hold">
                                          <p:stCondLst>
                                            <p:cond delay="0"/>
                                          </p:stCondLst>
                                        </p:cTn>
                                        <p:tgtEl>
                                          <p:spTgt spid="39"/>
                                        </p:tgtEl>
                                        <p:attrNameLst>
                                          <p:attrName>style.visibility</p:attrName>
                                        </p:attrNameLst>
                                      </p:cBhvr>
                                      <p:to>
                                        <p:strVal val="visible"/>
                                      </p:to>
                                    </p:set>
                                    <p:animEffect transition="in" filter="fade">
                                      <p:cBhvr>
                                        <p:cTn id="139" dur="500"/>
                                        <p:tgtEl>
                                          <p:spTgt spid="39"/>
                                        </p:tgtEl>
                                      </p:cBhvr>
                                    </p:animEffect>
                                  </p:childTnLst>
                                </p:cTn>
                              </p:par>
                            </p:childTnLst>
                          </p:cTn>
                        </p:par>
                        <p:par>
                          <p:cTn id="140" fill="hold">
                            <p:stCondLst>
                              <p:cond delay="500"/>
                            </p:stCondLst>
                            <p:childTnLst>
                              <p:par>
                                <p:cTn id="141" presetID="10" presetClass="entr" presetSubtype="0" fill="hold" grpId="0" nodeType="afterEffect">
                                  <p:stCondLst>
                                    <p:cond delay="0"/>
                                  </p:stCondLst>
                                  <p:childTnLst>
                                    <p:set>
                                      <p:cBhvr>
                                        <p:cTn id="142" dur="1" fill="hold">
                                          <p:stCondLst>
                                            <p:cond delay="0"/>
                                          </p:stCondLst>
                                        </p:cTn>
                                        <p:tgtEl>
                                          <p:spTgt spid="49"/>
                                        </p:tgtEl>
                                        <p:attrNameLst>
                                          <p:attrName>style.visibility</p:attrName>
                                        </p:attrNameLst>
                                      </p:cBhvr>
                                      <p:to>
                                        <p:strVal val="visible"/>
                                      </p:to>
                                    </p:set>
                                    <p:animEffect transition="in" filter="fade">
                                      <p:cBhvr>
                                        <p:cTn id="14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animBg="1"/>
      <p:bldP spid="15" grpId="0" animBg="1"/>
      <p:bldP spid="15" grpId="1" animBg="1"/>
      <p:bldP spid="16" grpId="0"/>
      <p:bldP spid="17" grpId="0"/>
      <p:bldP spid="18" grpId="0"/>
      <p:bldP spid="19" grpId="0"/>
      <p:bldP spid="20" grpId="0"/>
      <p:bldP spid="21" grpId="0"/>
      <p:bldP spid="22" grpId="0" animBg="1"/>
      <p:bldP spid="23" grpId="0"/>
      <p:bldP spid="36" grpId="0" animBg="1"/>
      <p:bldP spid="37" grpId="1" animBg="1"/>
      <p:bldP spid="38" grpId="0"/>
      <p:bldP spid="49" grpId="0"/>
      <p:bldP spid="5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Rozd%2013-2"/>
          <p:cNvPicPr/>
          <p:nvPr/>
        </p:nvPicPr>
        <p:blipFill>
          <a:blip r:embed="rId2">
            <a:extLst>
              <a:ext uri="{28A0092B-C50C-407E-A947-70E740481C1C}">
                <a14:useLocalDpi xmlns:a14="http://schemas.microsoft.com/office/drawing/2010/main" val="0"/>
              </a:ext>
            </a:extLst>
          </a:blip>
          <a:srcRect/>
          <a:stretch>
            <a:fillRect/>
          </a:stretch>
        </p:blipFill>
        <p:spPr bwMode="auto">
          <a:xfrm>
            <a:off x="2039112" y="448057"/>
            <a:ext cx="8714231" cy="6254496"/>
          </a:xfrm>
          <a:prstGeom prst="rect">
            <a:avLst/>
          </a:prstGeom>
          <a:noFill/>
          <a:ln>
            <a:noFill/>
          </a:ln>
        </p:spPr>
      </p:pic>
    </p:spTree>
    <p:extLst>
      <p:ext uri="{BB962C8B-B14F-4D97-AF65-F5344CB8AC3E}">
        <p14:creationId xmlns:p14="http://schemas.microsoft.com/office/powerpoint/2010/main" val="89574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591056" y="301752"/>
            <a:ext cx="9913556" cy="6492240"/>
          </a:xfrm>
        </p:spPr>
        <p:txBody>
          <a:bodyPr>
            <a:normAutofit fontScale="85000" lnSpcReduction="20000"/>
          </a:bodyPr>
          <a:lstStyle/>
          <a:p>
            <a:r>
              <a:rPr lang="uk-UA" b="1" i="1" dirty="0" smtClean="0"/>
              <a:t>Рівновага </a:t>
            </a:r>
            <a:r>
              <a:rPr lang="uk-UA" b="1" i="1" dirty="0"/>
              <a:t>встановлюється у точках дотику кривих байдужості кожного зі споживачів до лінії відносних цін</a:t>
            </a:r>
            <a:r>
              <a:rPr lang="uk-UA" i="1" dirty="0"/>
              <a:t> </a:t>
            </a:r>
            <a:r>
              <a:rPr lang="uk-UA" dirty="0"/>
              <a:t>(бюджетного обмеження) </a:t>
            </a:r>
            <a:endParaRPr lang="en-US" dirty="0" smtClean="0"/>
          </a:p>
          <a:p>
            <a:endParaRPr lang="en-US" b="1" i="1" dirty="0" smtClean="0"/>
          </a:p>
          <a:p>
            <a:r>
              <a:rPr lang="uk-UA" b="1" i="1" dirty="0" smtClean="0"/>
              <a:t>У </a:t>
            </a:r>
            <a:r>
              <a:rPr lang="uk-UA" b="1" i="1" dirty="0"/>
              <a:t>точці рівноваги </a:t>
            </a:r>
            <a:r>
              <a:rPr lang="en-US" b="1" i="1" dirty="0" smtClean="0"/>
              <a:t>(E) </a:t>
            </a:r>
            <a:r>
              <a:rPr lang="uk-UA" b="1" i="1" dirty="0" smtClean="0"/>
              <a:t>граничні </a:t>
            </a:r>
            <a:r>
              <a:rPr lang="uk-UA" b="1" i="1" dirty="0"/>
              <a:t>норми заміни кожного учасника ринку дорівнюють співвідношенням цін товарів: </a:t>
            </a:r>
            <a:endParaRPr lang="en-US" b="1" i="1" dirty="0" smtClean="0"/>
          </a:p>
          <a:p>
            <a:endParaRPr lang="en-US" b="1" i="1" dirty="0"/>
          </a:p>
          <a:p>
            <a:r>
              <a:rPr lang="uk-UA" dirty="0"/>
              <a:t>Ця умова є </a:t>
            </a:r>
            <a:r>
              <a:rPr lang="uk-UA" b="1" i="1" dirty="0"/>
              <a:t>умовою </a:t>
            </a:r>
            <a:r>
              <a:rPr lang="uk-UA" b="1" i="1" dirty="0" err="1"/>
              <a:t>Парето</a:t>
            </a:r>
            <a:r>
              <a:rPr lang="uk-UA" b="1" i="1" dirty="0"/>
              <a:t>-оптимуму в обміні.</a:t>
            </a:r>
            <a:r>
              <a:rPr lang="uk-UA" dirty="0"/>
              <a:t> </a:t>
            </a:r>
            <a:endParaRPr lang="en-US" dirty="0" smtClean="0"/>
          </a:p>
          <a:p>
            <a:endParaRPr lang="en-US" dirty="0"/>
          </a:p>
          <a:p>
            <a:endParaRPr lang="en-US" dirty="0" smtClean="0"/>
          </a:p>
          <a:p>
            <a:endParaRPr lang="en-US" b="1" i="1" dirty="0" smtClean="0"/>
          </a:p>
          <a:p>
            <a:endParaRPr lang="en-US" b="1" i="1" dirty="0" smtClean="0"/>
          </a:p>
          <a:p>
            <a:endParaRPr lang="en-US" b="1" i="1" dirty="0"/>
          </a:p>
          <a:p>
            <a:endParaRPr lang="en-US" b="1" i="1" dirty="0" smtClean="0"/>
          </a:p>
          <a:p>
            <a:endParaRPr lang="en-US" b="1" i="1" dirty="0"/>
          </a:p>
          <a:p>
            <a:endParaRPr lang="en-US" b="1" i="1" dirty="0" smtClean="0"/>
          </a:p>
          <a:p>
            <a:endParaRPr lang="en-US" b="1" i="1" dirty="0"/>
          </a:p>
          <a:p>
            <a:endParaRPr lang="en-US" b="1" i="1" dirty="0"/>
          </a:p>
          <a:p>
            <a:r>
              <a:rPr lang="uk-UA" b="1" i="1" dirty="0" smtClean="0"/>
              <a:t>Крива </a:t>
            </a:r>
            <a:r>
              <a:rPr lang="uk-UA" b="1" i="1" dirty="0"/>
              <a:t>контрактів</a:t>
            </a:r>
            <a:r>
              <a:rPr lang="uk-UA" dirty="0"/>
              <a:t> у продуктовій скриньці </a:t>
            </a:r>
            <a:r>
              <a:rPr lang="uk-UA" dirty="0" err="1"/>
              <a:t>Еджворта</a:t>
            </a:r>
            <a:r>
              <a:rPr lang="uk-UA" dirty="0"/>
              <a:t> сполучає всі точки ефективного розподілу обмежених благ між двома індивідами. </a:t>
            </a:r>
            <a:endParaRPr lang="en-US" dirty="0" smtClean="0"/>
          </a:p>
          <a:p>
            <a:r>
              <a:rPr lang="uk-UA" dirty="0" smtClean="0"/>
              <a:t>Кожна </a:t>
            </a:r>
            <a:r>
              <a:rPr lang="uk-UA" dirty="0"/>
              <a:t>точка на кривій контрактів відповідає </a:t>
            </a:r>
            <a:r>
              <a:rPr lang="uk-UA" b="1" i="1" dirty="0"/>
              <a:t>точці ринкової рівноваги</a:t>
            </a:r>
            <a:r>
              <a:rPr lang="uk-UA" dirty="0"/>
              <a:t> і </a:t>
            </a:r>
            <a:r>
              <a:rPr lang="uk-UA" b="1" i="1" dirty="0"/>
              <a:t>ефективна за </a:t>
            </a:r>
            <a:r>
              <a:rPr lang="uk-UA" b="1" i="1" dirty="0" err="1"/>
              <a:t>Парето</a:t>
            </a:r>
            <a:r>
              <a:rPr lang="uk-UA" dirty="0"/>
              <a:t>, оскільки у цих точках жоден зі споживачів не може поліпшити свого стану, не погіршуючи при цьому стану іншого. </a:t>
            </a:r>
            <a:endParaRPr lang="en-US" dirty="0" smtClean="0"/>
          </a:p>
          <a:p>
            <a:r>
              <a:rPr lang="uk-UA" dirty="0" smtClean="0"/>
              <a:t>На </a:t>
            </a:r>
            <a:r>
              <a:rPr lang="uk-UA" dirty="0"/>
              <a:t>основі кривої контрактів будується межа можливих </a:t>
            </a:r>
            <a:r>
              <a:rPr lang="uk-UA" dirty="0" err="1"/>
              <a:t>корисностей</a:t>
            </a:r>
            <a:r>
              <a:rPr lang="uk-UA" dirty="0"/>
              <a:t> </a:t>
            </a: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єкт 4"/>
          <p:cNvGraphicFramePr>
            <a:graphicFrameLocks noChangeAspect="1"/>
          </p:cNvGraphicFramePr>
          <p:nvPr>
            <p:extLst>
              <p:ext uri="{D42A27DB-BD31-4B8C-83A1-F6EECF244321}">
                <p14:modId xmlns:p14="http://schemas.microsoft.com/office/powerpoint/2010/main" val="520237913"/>
              </p:ext>
            </p:extLst>
          </p:nvPr>
        </p:nvGraphicFramePr>
        <p:xfrm>
          <a:off x="6135624" y="640080"/>
          <a:ext cx="886968" cy="428086"/>
        </p:xfrm>
        <a:graphic>
          <a:graphicData uri="http://schemas.openxmlformats.org/presentationml/2006/ole">
            <mc:AlternateContent xmlns:mc="http://schemas.openxmlformats.org/markup-compatibility/2006">
              <mc:Choice xmlns:v="urn:schemas-microsoft-com:vml" Requires="v">
                <p:oleObj spid="_x0000_s10259" r:id="rId3" imgW="457002" imgH="215806" progId="Equation.3">
                  <p:embed/>
                </p:oleObj>
              </mc:Choice>
              <mc:Fallback>
                <p:oleObj r:id="rId3" imgW="457002" imgH="21580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5624" y="640080"/>
                        <a:ext cx="886968" cy="428086"/>
                      </a:xfrm>
                      <a:prstGeom prst="rect">
                        <a:avLst/>
                      </a:prstGeom>
                      <a:noFill/>
                    </p:spPr>
                  </p:pic>
                </p:oleObj>
              </mc:Fallback>
            </mc:AlternateContent>
          </a:graphicData>
        </a:graphic>
      </p:graphicFrame>
      <p:sp>
        <p:nvSpPr>
          <p:cNvPr id="6" name="Rectangle 4"/>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7" name="Об'єкт 6"/>
          <p:cNvGraphicFramePr>
            <a:graphicFrameLocks noChangeAspect="1"/>
          </p:cNvGraphicFramePr>
          <p:nvPr>
            <p:extLst>
              <p:ext uri="{D42A27DB-BD31-4B8C-83A1-F6EECF244321}">
                <p14:modId xmlns:p14="http://schemas.microsoft.com/office/powerpoint/2010/main" val="3134090711"/>
              </p:ext>
            </p:extLst>
          </p:nvPr>
        </p:nvGraphicFramePr>
        <p:xfrm>
          <a:off x="5084064" y="1531367"/>
          <a:ext cx="2875947" cy="350666"/>
        </p:xfrm>
        <a:graphic>
          <a:graphicData uri="http://schemas.openxmlformats.org/presentationml/2006/ole">
            <mc:AlternateContent xmlns:mc="http://schemas.openxmlformats.org/markup-compatibility/2006">
              <mc:Choice xmlns:v="urn:schemas-microsoft-com:vml" Requires="v">
                <p:oleObj spid="_x0000_s10260" r:id="rId5" imgW="1879600" imgH="228600" progId="Equation.3">
                  <p:embed/>
                </p:oleObj>
              </mc:Choice>
              <mc:Fallback>
                <p:oleObj r:id="rId5" imgW="18796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4064" y="1531367"/>
                        <a:ext cx="2875947" cy="350666"/>
                      </a:xfrm>
                      <a:prstGeom prst="rect">
                        <a:avLst/>
                      </a:prstGeom>
                      <a:noFill/>
                    </p:spPr>
                  </p:pic>
                </p:oleObj>
              </mc:Fallback>
            </mc:AlternateContent>
          </a:graphicData>
        </a:graphic>
      </p:graphicFrame>
      <p:pic>
        <p:nvPicPr>
          <p:cNvPr id="8" name="Рисунок 7" descr="Rozd%2013-2"/>
          <p:cNvPicPr/>
          <p:nvPr/>
        </p:nvPicPr>
        <p:blipFill>
          <a:blip r:embed="rId7">
            <a:extLst>
              <a:ext uri="{28A0092B-C50C-407E-A947-70E740481C1C}">
                <a14:useLocalDpi xmlns:a14="http://schemas.microsoft.com/office/drawing/2010/main" val="0"/>
              </a:ext>
            </a:extLst>
          </a:blip>
          <a:srcRect/>
          <a:stretch>
            <a:fillRect/>
          </a:stretch>
        </p:blipFill>
        <p:spPr bwMode="auto">
          <a:xfrm>
            <a:off x="4023360" y="2183784"/>
            <a:ext cx="4846320" cy="3046584"/>
          </a:xfrm>
          <a:prstGeom prst="rect">
            <a:avLst/>
          </a:prstGeom>
          <a:noFill/>
          <a:ln>
            <a:noFill/>
          </a:ln>
        </p:spPr>
      </p:pic>
    </p:spTree>
    <p:extLst>
      <p:ext uri="{BB962C8B-B14F-4D97-AF65-F5344CB8AC3E}">
        <p14:creationId xmlns:p14="http://schemas.microsoft.com/office/powerpoint/2010/main" val="356939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animEffect transition="in" filter="fade">
                                      <p:cBhvr>
                                        <p:cTn id="37" dur="500"/>
                                        <p:tgtEl>
                                          <p:spTgt spid="3">
                                            <p:txEl>
                                              <p:pRg st="15" end="1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6" end="16"/>
                                            </p:txEl>
                                          </p:spTgt>
                                        </p:tgtEl>
                                        <p:attrNameLst>
                                          <p:attrName>style.visibility</p:attrName>
                                        </p:attrNameLst>
                                      </p:cBhvr>
                                      <p:to>
                                        <p:strVal val="visible"/>
                                      </p:to>
                                    </p:set>
                                    <p:animEffect transition="in" filter="fade">
                                      <p:cBhvr>
                                        <p:cTn id="42" dur="500"/>
                                        <p:tgtEl>
                                          <p:spTgt spid="3">
                                            <p:txEl>
                                              <p:pRg st="16" end="1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7" end="17"/>
                                            </p:txEl>
                                          </p:spTgt>
                                        </p:tgtEl>
                                        <p:attrNameLst>
                                          <p:attrName>style.visibility</p:attrName>
                                        </p:attrNameLst>
                                      </p:cBhvr>
                                      <p:to>
                                        <p:strVal val="visible"/>
                                      </p:to>
                                    </p:set>
                                    <p:animEffect transition="in" filter="fade">
                                      <p:cBhvr>
                                        <p:cTn id="47"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9345" y="624110"/>
            <a:ext cx="9895268" cy="1280890"/>
          </a:xfrm>
        </p:spPr>
        <p:txBody>
          <a:bodyPr>
            <a:normAutofit fontScale="90000"/>
          </a:bodyPr>
          <a:lstStyle/>
          <a:p>
            <a:r>
              <a:rPr lang="uk-UA" dirty="0"/>
              <a:t>Аналіз ефективності у споживанні й обміні дозволяє зробити два важливих висновки:</a:t>
            </a:r>
          </a:p>
        </p:txBody>
      </p:sp>
      <p:sp>
        <p:nvSpPr>
          <p:cNvPr id="3" name="Місце для вмісту 2"/>
          <p:cNvSpPr>
            <a:spLocks noGrp="1"/>
          </p:cNvSpPr>
          <p:nvPr>
            <p:ph idx="1"/>
          </p:nvPr>
        </p:nvSpPr>
        <p:spPr>
          <a:xfrm>
            <a:off x="1609345" y="2133600"/>
            <a:ext cx="9895267" cy="3777622"/>
          </a:xfrm>
        </p:spPr>
        <p:txBody>
          <a:bodyPr>
            <a:noAutofit/>
          </a:bodyPr>
          <a:lstStyle/>
          <a:p>
            <a:pPr lvl="0"/>
            <a:r>
              <a:rPr lang="uk-UA" sz="2800" dirty="0"/>
              <a:t>якщо кожен учасник обміну максимізує свою корисність і при цьому відбувається взаємовигідна торгівля, то в результаті встановлюється рівновага, за якої розподіл благ є ефективним за споживанням та обміном;</a:t>
            </a:r>
          </a:p>
          <a:p>
            <a:pPr lvl="0"/>
            <a:r>
              <a:rPr lang="uk-UA" sz="2800" dirty="0"/>
              <a:t>кожний ефективний розподіл (кожна точка на кривій контрактів) є конкурентною рівновагою. </a:t>
            </a:r>
          </a:p>
        </p:txBody>
      </p:sp>
    </p:spTree>
    <p:extLst>
      <p:ext uri="{BB962C8B-B14F-4D97-AF65-F5344CB8AC3E}">
        <p14:creationId xmlns:p14="http://schemas.microsoft.com/office/powerpoint/2010/main" val="402781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2768" y="91440"/>
            <a:ext cx="10433303" cy="877824"/>
          </a:xfrm>
        </p:spPr>
        <p:txBody>
          <a:bodyPr>
            <a:normAutofit/>
          </a:bodyPr>
          <a:lstStyle/>
          <a:p>
            <a:r>
              <a:rPr lang="uk-UA" b="1" dirty="0"/>
              <a:t>4. Ефективність у сфері виробництва</a:t>
            </a:r>
            <a:endParaRPr lang="uk-UA" dirty="0"/>
          </a:p>
        </p:txBody>
      </p:sp>
      <p:sp>
        <p:nvSpPr>
          <p:cNvPr id="3" name="Місце для вмісту 2"/>
          <p:cNvSpPr>
            <a:spLocks noGrp="1"/>
          </p:cNvSpPr>
          <p:nvPr>
            <p:ph idx="1"/>
          </p:nvPr>
        </p:nvSpPr>
        <p:spPr>
          <a:xfrm>
            <a:off x="1472184" y="969264"/>
            <a:ext cx="10032428" cy="5824728"/>
          </a:xfrm>
        </p:spPr>
        <p:txBody>
          <a:bodyPr>
            <a:normAutofit/>
          </a:bodyPr>
          <a:lstStyle/>
          <a:p>
            <a:r>
              <a:rPr lang="uk-UA" dirty="0"/>
              <a:t>Аналіз ефективності у сфері виробництва має два взаємопов’язаних аспекти: </a:t>
            </a:r>
            <a:endParaRPr lang="uk-UA" b="1" i="1" dirty="0"/>
          </a:p>
          <a:p>
            <a:pPr lvl="0"/>
            <a:r>
              <a:rPr lang="uk-UA" b="1" i="1" dirty="0"/>
              <a:t>внутрігалузеву ефективність</a:t>
            </a:r>
            <a:r>
              <a:rPr lang="uk-UA" dirty="0"/>
              <a:t> – використання і розподіл ресурсів всередині галузі </a:t>
            </a:r>
            <a:endParaRPr lang="uk-UA" b="1" i="1" dirty="0"/>
          </a:p>
          <a:p>
            <a:pPr lvl="0"/>
            <a:r>
              <a:rPr lang="uk-UA" b="1" i="1" dirty="0"/>
              <a:t>міжгалузеву ефективність </a:t>
            </a:r>
            <a:r>
              <a:rPr lang="uk-UA" dirty="0"/>
              <a:t>– оптимальний розподіл ресурсів між галузями, трансформацію структури виробництва.</a:t>
            </a:r>
            <a:endParaRPr lang="uk-UA" b="1" i="1" dirty="0"/>
          </a:p>
          <a:p>
            <a:pPr marL="0" indent="0">
              <a:buNone/>
            </a:pPr>
            <a:r>
              <a:rPr lang="uk-UA" b="1" i="1" dirty="0"/>
              <a:t>І. Оптимальне розміщення ресурсів у галузі</a:t>
            </a:r>
            <a:r>
              <a:rPr lang="uk-UA" dirty="0"/>
              <a:t> досягається, коли галузь випускає максимально можливий обсяг продукції і неможливо перерозподілити ресурси між фірмами так, щоб збільшити випуск і знизити витрати. </a:t>
            </a:r>
          </a:p>
          <a:p>
            <a:r>
              <a:rPr lang="uk-UA" dirty="0"/>
              <a:t>Всі фірми досягають </a:t>
            </a:r>
            <a:r>
              <a:rPr lang="uk-UA" b="1" i="1" dirty="0"/>
              <a:t>технологічної та економічної ефективності</a:t>
            </a:r>
            <a:r>
              <a:rPr lang="uk-UA" dirty="0"/>
              <a:t>, </a:t>
            </a:r>
            <a:r>
              <a:rPr lang="uk-UA" b="1" i="1" dirty="0"/>
              <a:t>максимізують обсяг випуску за наявних обмежених ресурсів і одночасно мінімізують витрати виробництва заданого обсягу випуску</a:t>
            </a:r>
            <a:r>
              <a:rPr lang="uk-UA" dirty="0"/>
              <a:t>. </a:t>
            </a:r>
          </a:p>
          <a:p>
            <a:r>
              <a:rPr lang="uk-UA" b="1" i="1" dirty="0"/>
              <a:t>Фірми перебувають у стані рівноваги з точки зору виробничої ефективності</a:t>
            </a:r>
            <a:r>
              <a:rPr lang="uk-UA" dirty="0"/>
              <a:t> за умови</a:t>
            </a:r>
            <a:r>
              <a:rPr lang="uk-UA" dirty="0" smtClean="0"/>
              <a:t>:</a:t>
            </a:r>
          </a:p>
          <a:p>
            <a:endParaRPr lang="uk-UA" dirty="0"/>
          </a:p>
          <a:p>
            <a:endParaRPr lang="uk-UA" dirty="0" smtClean="0"/>
          </a:p>
          <a:p>
            <a:r>
              <a:rPr lang="ru-RU" b="1" i="1" dirty="0" err="1"/>
              <a:t>Оскільки</a:t>
            </a:r>
            <a:r>
              <a:rPr lang="ru-RU" b="1" i="1" dirty="0"/>
              <a:t> </a:t>
            </a:r>
            <a:r>
              <a:rPr lang="ru-RU" b="1" i="1" dirty="0" err="1"/>
              <a:t>всі</a:t>
            </a:r>
            <a:r>
              <a:rPr lang="ru-RU" b="1" i="1" dirty="0"/>
              <a:t> </a:t>
            </a:r>
            <a:r>
              <a:rPr lang="ru-RU" b="1" i="1" dirty="0" err="1"/>
              <a:t>фірми</a:t>
            </a:r>
            <a:r>
              <a:rPr lang="ru-RU" b="1" i="1" dirty="0"/>
              <a:t> </a:t>
            </a:r>
            <a:r>
              <a:rPr lang="ru-RU" b="1" i="1" dirty="0" err="1"/>
              <a:t>галузі</a:t>
            </a:r>
            <a:r>
              <a:rPr lang="ru-RU" b="1" i="1" dirty="0"/>
              <a:t> </a:t>
            </a:r>
            <a:r>
              <a:rPr lang="ru-RU" b="1" i="1" dirty="0" err="1"/>
              <a:t>купують</a:t>
            </a:r>
            <a:r>
              <a:rPr lang="ru-RU" b="1" i="1" dirty="0"/>
              <a:t> </a:t>
            </a:r>
            <a:r>
              <a:rPr lang="ru-RU" b="1" i="1" dirty="0" err="1"/>
              <a:t>ресурси</a:t>
            </a:r>
            <a:r>
              <a:rPr lang="ru-RU" b="1" i="1" dirty="0"/>
              <a:t> на конкурентному ринку </a:t>
            </a:r>
            <a:r>
              <a:rPr lang="ru-RU" b="1" i="1" dirty="0" err="1"/>
              <a:t>ресурсів</a:t>
            </a:r>
            <a:r>
              <a:rPr lang="ru-RU" b="1" i="1" dirty="0"/>
              <a:t> за </a:t>
            </a:r>
            <a:r>
              <a:rPr lang="ru-RU" b="1" i="1" dirty="0" err="1"/>
              <a:t>єдиною</a:t>
            </a:r>
            <a:r>
              <a:rPr lang="ru-RU" b="1" i="1" dirty="0"/>
              <a:t> </a:t>
            </a:r>
            <a:r>
              <a:rPr lang="ru-RU" b="1" i="1" dirty="0" err="1"/>
              <a:t>рівноважною</a:t>
            </a:r>
            <a:r>
              <a:rPr lang="ru-RU" b="1" i="1" dirty="0"/>
              <a:t> </a:t>
            </a:r>
            <a:r>
              <a:rPr lang="ru-RU" b="1" i="1" dirty="0" err="1"/>
              <a:t>ціною</a:t>
            </a:r>
            <a:r>
              <a:rPr lang="ru-RU" b="1" i="1" dirty="0"/>
              <a:t>, то </a:t>
            </a:r>
            <a:r>
              <a:rPr lang="ru-RU" b="1" i="1" dirty="0" err="1"/>
              <a:t>гранична</a:t>
            </a:r>
            <a:r>
              <a:rPr lang="ru-RU" b="1" i="1" dirty="0"/>
              <a:t> норма </a:t>
            </a:r>
            <a:r>
              <a:rPr lang="ru-RU" b="1" i="1" dirty="0" err="1"/>
              <a:t>технологічної</a:t>
            </a:r>
            <a:r>
              <a:rPr lang="ru-RU" b="1" i="1" dirty="0"/>
              <a:t> </a:t>
            </a:r>
            <a:r>
              <a:rPr lang="ru-RU" b="1" i="1" dirty="0" err="1"/>
              <a:t>заміни</a:t>
            </a:r>
            <a:r>
              <a:rPr lang="ru-RU" b="1" i="1" dirty="0"/>
              <a:t> </a:t>
            </a:r>
            <a:r>
              <a:rPr lang="ru-RU" b="1" i="1" dirty="0" err="1"/>
              <a:t>стає</a:t>
            </a:r>
            <a:r>
              <a:rPr lang="ru-RU" b="1" i="1" dirty="0"/>
              <a:t> </a:t>
            </a:r>
            <a:r>
              <a:rPr lang="ru-RU" b="1" i="1" dirty="0" err="1"/>
              <a:t>однаковою</a:t>
            </a:r>
            <a:r>
              <a:rPr lang="ru-RU" b="1" i="1" dirty="0"/>
              <a:t> для </a:t>
            </a:r>
            <a:r>
              <a:rPr lang="ru-RU" b="1" i="1" dirty="0" err="1"/>
              <a:t>всіх</a:t>
            </a:r>
            <a:r>
              <a:rPr lang="ru-RU" b="1" i="1" dirty="0"/>
              <a:t> </a:t>
            </a:r>
            <a:r>
              <a:rPr lang="ru-RU" b="1" i="1" dirty="0" err="1"/>
              <a:t>фірм</a:t>
            </a:r>
            <a:r>
              <a:rPr lang="ru-RU" b="1" i="1" dirty="0"/>
              <a:t> (1,2,…, n) </a:t>
            </a:r>
            <a:r>
              <a:rPr lang="ru-RU" b="1" i="1" dirty="0" err="1" smtClean="0"/>
              <a:t>галузі</a:t>
            </a:r>
            <a:r>
              <a:rPr lang="ru-RU" b="1" i="1" dirty="0" smtClean="0"/>
              <a:t>:</a:t>
            </a:r>
            <a:endParaRPr lang="uk-UA" dirty="0" smtClean="0"/>
          </a:p>
          <a:p>
            <a:endParaRPr lang="uk-UA" b="1" u="sng" dirty="0"/>
          </a:p>
        </p:txBody>
      </p:sp>
      <p:sp>
        <p:nvSpPr>
          <p:cNvPr id="4" name="Rectangle 1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6" name="Об'єкт 5"/>
          <p:cNvGraphicFramePr>
            <a:graphicFrameLocks noChangeAspect="1"/>
          </p:cNvGraphicFramePr>
          <p:nvPr>
            <p:extLst>
              <p:ext uri="{D42A27DB-BD31-4B8C-83A1-F6EECF244321}">
                <p14:modId xmlns:p14="http://schemas.microsoft.com/office/powerpoint/2010/main" val="3480802018"/>
              </p:ext>
            </p:extLst>
          </p:nvPr>
        </p:nvGraphicFramePr>
        <p:xfrm>
          <a:off x="1572768" y="5056632"/>
          <a:ext cx="4934240" cy="854590"/>
        </p:xfrm>
        <a:graphic>
          <a:graphicData uri="http://schemas.openxmlformats.org/presentationml/2006/ole">
            <mc:AlternateContent xmlns:mc="http://schemas.openxmlformats.org/markup-compatibility/2006">
              <mc:Choice xmlns:v="urn:schemas-microsoft-com:vml" Requires="v">
                <p:oleObj spid="_x0000_s4127" r:id="rId3" imgW="1256755" imgH="215806" progId="Equation.3">
                  <p:embed/>
                </p:oleObj>
              </mc:Choice>
              <mc:Fallback>
                <p:oleObj r:id="rId3" imgW="1256755" imgH="215806" progId="Equation.3">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2768" y="5056632"/>
                        <a:ext cx="4934240" cy="854590"/>
                      </a:xfrm>
                      <a:prstGeom prst="rect">
                        <a:avLst/>
                      </a:prstGeom>
                      <a:noFill/>
                    </p:spPr>
                  </p:pic>
                </p:oleObj>
              </mc:Fallback>
            </mc:AlternateContent>
          </a:graphicData>
        </a:graphic>
      </p:graphicFrame>
      <p:sp>
        <p:nvSpPr>
          <p:cNvPr id="7" name="Rectangle 1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8" name="Об'єкт 7"/>
          <p:cNvGraphicFramePr>
            <a:graphicFrameLocks noChangeAspect="1"/>
          </p:cNvGraphicFramePr>
          <p:nvPr>
            <p:extLst>
              <p:ext uri="{D42A27DB-BD31-4B8C-83A1-F6EECF244321}">
                <p14:modId xmlns:p14="http://schemas.microsoft.com/office/powerpoint/2010/main" val="1653832729"/>
              </p:ext>
            </p:extLst>
          </p:nvPr>
        </p:nvGraphicFramePr>
        <p:xfrm>
          <a:off x="8264792" y="5289616"/>
          <a:ext cx="3490549" cy="621606"/>
        </p:xfrm>
        <a:graphic>
          <a:graphicData uri="http://schemas.openxmlformats.org/presentationml/2006/ole">
            <mc:AlternateContent xmlns:mc="http://schemas.openxmlformats.org/markup-compatibility/2006">
              <mc:Choice xmlns:v="urn:schemas-microsoft-com:vml" Requires="v">
                <p:oleObj spid="_x0000_s4128" r:id="rId5" imgW="1346200" imgH="241300" progId="Equation.3">
                  <p:embed/>
                </p:oleObj>
              </mc:Choice>
              <mc:Fallback>
                <p:oleObj r:id="rId5" imgW="1346200" imgH="241300" progId="Equation.3">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64792" y="5289616"/>
                        <a:ext cx="3490549" cy="621606"/>
                      </a:xfrm>
                      <a:prstGeom prst="rect">
                        <a:avLst/>
                      </a:prstGeom>
                      <a:noFill/>
                    </p:spPr>
                  </p:pic>
                </p:oleObj>
              </mc:Fallback>
            </mc:AlternateContent>
          </a:graphicData>
        </a:graphic>
      </p:graphicFrame>
    </p:spTree>
    <p:extLst>
      <p:ext uri="{BB962C8B-B14F-4D97-AF65-F5344CB8AC3E}">
        <p14:creationId xmlns:p14="http://schemas.microsoft.com/office/powerpoint/2010/main" val="240892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7632" y="624110"/>
            <a:ext cx="10415015" cy="601186"/>
          </a:xfrm>
        </p:spPr>
        <p:txBody>
          <a:bodyPr>
            <a:normAutofit fontScale="90000"/>
          </a:bodyPr>
          <a:lstStyle/>
          <a:p>
            <a:r>
              <a:rPr lang="ru-RU" dirty="0" err="1"/>
              <a:t>ІІ</a:t>
            </a:r>
            <a:r>
              <a:rPr lang="ru-RU" dirty="0"/>
              <a:t>. </a:t>
            </a:r>
            <a:r>
              <a:rPr lang="ru-RU" dirty="0" err="1"/>
              <a:t>Оптимальне</a:t>
            </a:r>
            <a:r>
              <a:rPr lang="ru-RU" dirty="0"/>
              <a:t> </a:t>
            </a:r>
            <a:r>
              <a:rPr lang="ru-RU" dirty="0" err="1"/>
              <a:t>міжгалузеве</a:t>
            </a:r>
            <a:r>
              <a:rPr lang="ru-RU" dirty="0"/>
              <a:t> </a:t>
            </a:r>
            <a:r>
              <a:rPr lang="ru-RU" dirty="0" err="1"/>
              <a:t>розміщення</a:t>
            </a:r>
            <a:r>
              <a:rPr lang="ru-RU" dirty="0"/>
              <a:t> </a:t>
            </a:r>
            <a:r>
              <a:rPr lang="ru-RU" dirty="0" err="1"/>
              <a:t>ресурсів</a:t>
            </a:r>
            <a:endParaRPr lang="uk-UA" dirty="0"/>
          </a:p>
        </p:txBody>
      </p:sp>
      <p:sp>
        <p:nvSpPr>
          <p:cNvPr id="3" name="Місце для вмісту 2"/>
          <p:cNvSpPr>
            <a:spLocks noGrp="1"/>
          </p:cNvSpPr>
          <p:nvPr>
            <p:ph idx="1"/>
          </p:nvPr>
        </p:nvSpPr>
        <p:spPr>
          <a:xfrm>
            <a:off x="1392866" y="1225296"/>
            <a:ext cx="10313765" cy="5513832"/>
          </a:xfrm>
        </p:spPr>
        <p:txBody>
          <a:bodyPr>
            <a:noAutofit/>
          </a:bodyPr>
          <a:lstStyle/>
          <a:p>
            <a:r>
              <a:rPr lang="ru-RU" sz="2400" b="1" i="1" dirty="0" err="1"/>
              <a:t>досягається</a:t>
            </a:r>
            <a:r>
              <a:rPr lang="ru-RU" sz="2400" b="1" i="1" dirty="0"/>
              <a:t> за </a:t>
            </a:r>
            <a:r>
              <a:rPr lang="ru-RU" sz="2400" b="1" i="1" dirty="0" err="1"/>
              <a:t>рахунок</a:t>
            </a:r>
            <a:r>
              <a:rPr lang="ru-RU" sz="2400" b="1" i="1" dirty="0"/>
              <a:t> того, </a:t>
            </a:r>
            <a:r>
              <a:rPr lang="ru-RU" sz="2400" b="1" i="1" dirty="0" err="1"/>
              <a:t>що</a:t>
            </a:r>
            <a:r>
              <a:rPr lang="ru-RU" sz="2400" b="1" i="1" dirty="0"/>
              <a:t> </a:t>
            </a:r>
            <a:r>
              <a:rPr lang="ru-RU" sz="2400" b="1" i="1" dirty="0" err="1"/>
              <a:t>всі</a:t>
            </a:r>
            <a:r>
              <a:rPr lang="ru-RU" sz="2400" b="1" i="1" dirty="0"/>
              <a:t> </a:t>
            </a:r>
            <a:r>
              <a:rPr lang="ru-RU" sz="2400" b="1" i="1" dirty="0" err="1"/>
              <a:t>виробники</a:t>
            </a:r>
            <a:r>
              <a:rPr lang="ru-RU" sz="2400" b="1" i="1" dirty="0"/>
              <a:t>, </a:t>
            </a:r>
            <a:r>
              <a:rPr lang="ru-RU" sz="2400" b="1" i="1" dirty="0" err="1"/>
              <a:t>незалежно</a:t>
            </a:r>
            <a:r>
              <a:rPr lang="ru-RU" sz="2400" b="1" i="1" dirty="0"/>
              <a:t> </a:t>
            </a:r>
            <a:r>
              <a:rPr lang="ru-RU" sz="2400" b="1" i="1" dirty="0" err="1"/>
              <a:t>від</a:t>
            </a:r>
            <a:r>
              <a:rPr lang="ru-RU" sz="2400" b="1" i="1" dirty="0"/>
              <a:t> того, в </a:t>
            </a:r>
            <a:r>
              <a:rPr lang="ru-RU" sz="2400" b="1" i="1" dirty="0" err="1"/>
              <a:t>якій</a:t>
            </a:r>
            <a:r>
              <a:rPr lang="ru-RU" sz="2400" b="1" i="1" dirty="0"/>
              <a:t> </a:t>
            </a:r>
            <a:r>
              <a:rPr lang="ru-RU" sz="2400" b="1" i="1" dirty="0" err="1"/>
              <a:t>галузі</a:t>
            </a:r>
            <a:r>
              <a:rPr lang="ru-RU" sz="2400" b="1" i="1" dirty="0"/>
              <a:t> вони </a:t>
            </a:r>
            <a:r>
              <a:rPr lang="ru-RU" sz="2400" b="1" i="1" dirty="0" err="1"/>
              <a:t>здійснюють</a:t>
            </a:r>
            <a:r>
              <a:rPr lang="ru-RU" sz="2400" b="1" i="1" dirty="0"/>
              <a:t> </a:t>
            </a:r>
            <a:r>
              <a:rPr lang="ru-RU" sz="2400" b="1" i="1" dirty="0" err="1"/>
              <a:t>виробництво</a:t>
            </a:r>
            <a:r>
              <a:rPr lang="ru-RU" sz="2400" b="1" i="1" dirty="0"/>
              <a:t>, на конкурентному ринку </a:t>
            </a:r>
            <a:r>
              <a:rPr lang="ru-RU" sz="2400" b="1" i="1" dirty="0" err="1"/>
              <a:t>ресурсів</a:t>
            </a:r>
            <a:r>
              <a:rPr lang="ru-RU" sz="2400" b="1" i="1" dirty="0"/>
              <a:t> </a:t>
            </a:r>
            <a:r>
              <a:rPr lang="ru-RU" sz="2400" b="1" i="1" dirty="0" err="1"/>
              <a:t>купують</a:t>
            </a:r>
            <a:r>
              <a:rPr lang="ru-RU" sz="2400" b="1" i="1" dirty="0"/>
              <a:t> </a:t>
            </a:r>
            <a:r>
              <a:rPr lang="ru-RU" sz="2400" b="1" i="1" dirty="0" err="1"/>
              <a:t>ресурси</a:t>
            </a:r>
            <a:r>
              <a:rPr lang="ru-RU" sz="2400" b="1" i="1" dirty="0"/>
              <a:t> за одними й </a:t>
            </a:r>
            <a:r>
              <a:rPr lang="ru-RU" sz="2400" b="1" i="1" dirty="0" err="1"/>
              <a:t>тими</a:t>
            </a:r>
            <a:r>
              <a:rPr lang="ru-RU" sz="2400" b="1" i="1" dirty="0"/>
              <a:t> ж </a:t>
            </a:r>
            <a:r>
              <a:rPr lang="ru-RU" sz="2400" b="1" i="1" dirty="0" err="1"/>
              <a:t>рівноважними</a:t>
            </a:r>
            <a:r>
              <a:rPr lang="ru-RU" sz="2400" b="1" i="1" dirty="0"/>
              <a:t> </a:t>
            </a:r>
            <a:r>
              <a:rPr lang="ru-RU" sz="2400" b="1" i="1" dirty="0" err="1"/>
              <a:t>конкурентними</a:t>
            </a:r>
            <a:r>
              <a:rPr lang="ru-RU" sz="2400" b="1" i="1" dirty="0"/>
              <a:t> </a:t>
            </a:r>
            <a:r>
              <a:rPr lang="ru-RU" sz="2400" b="1" i="1" dirty="0" err="1"/>
              <a:t>цінами</a:t>
            </a:r>
            <a:r>
              <a:rPr lang="ru-RU" sz="2400" b="1" i="1" dirty="0"/>
              <a:t>, </a:t>
            </a:r>
            <a:r>
              <a:rPr lang="ru-RU" sz="2400" b="1" i="1" dirty="0" err="1"/>
              <a:t>відтак</a:t>
            </a:r>
            <a:r>
              <a:rPr lang="ru-RU" sz="2400" b="1" i="1" dirty="0"/>
              <a:t> </a:t>
            </a:r>
            <a:r>
              <a:rPr lang="ru-RU" sz="2400" b="1" i="1" dirty="0" err="1"/>
              <a:t>граничні</a:t>
            </a:r>
            <a:r>
              <a:rPr lang="ru-RU" sz="2400" b="1" i="1" dirty="0"/>
              <a:t> </a:t>
            </a:r>
            <a:r>
              <a:rPr lang="ru-RU" sz="2400" b="1" i="1" dirty="0" err="1"/>
              <a:t>норми</a:t>
            </a:r>
            <a:r>
              <a:rPr lang="ru-RU" sz="2400" b="1" i="1" dirty="0"/>
              <a:t> </a:t>
            </a:r>
            <a:r>
              <a:rPr lang="ru-RU" sz="2400" b="1" i="1" dirty="0" err="1"/>
              <a:t>технологічної</a:t>
            </a:r>
            <a:r>
              <a:rPr lang="ru-RU" sz="2400" b="1" i="1" dirty="0"/>
              <a:t> </a:t>
            </a:r>
            <a:r>
              <a:rPr lang="ru-RU" sz="2400" b="1" i="1" dirty="0" err="1"/>
              <a:t>заміни</a:t>
            </a:r>
            <a:r>
              <a:rPr lang="ru-RU" sz="2400" b="1" i="1" dirty="0"/>
              <a:t> </a:t>
            </a:r>
            <a:r>
              <a:rPr lang="ru-RU" sz="2400" b="1" i="1" dirty="0" err="1"/>
              <a:t>повинні</a:t>
            </a:r>
            <a:r>
              <a:rPr lang="ru-RU" sz="2400" b="1" i="1" dirty="0"/>
              <a:t> бути </a:t>
            </a:r>
            <a:r>
              <a:rPr lang="ru-RU" sz="2400" b="1" i="1" dirty="0" err="1"/>
              <a:t>рівними</a:t>
            </a:r>
            <a:r>
              <a:rPr lang="ru-RU" sz="2400" b="1" i="1" dirty="0"/>
              <a:t> для </a:t>
            </a:r>
            <a:r>
              <a:rPr lang="ru-RU" sz="2400" b="1" i="1" dirty="0" err="1"/>
              <a:t>всіх</a:t>
            </a:r>
            <a:r>
              <a:rPr lang="ru-RU" sz="2400" b="1" i="1" dirty="0"/>
              <a:t> </a:t>
            </a:r>
            <a:r>
              <a:rPr lang="ru-RU" sz="2400" b="1" i="1" dirty="0" err="1"/>
              <a:t>фірм</a:t>
            </a:r>
            <a:r>
              <a:rPr lang="ru-RU" sz="2400" b="1" i="1" dirty="0"/>
              <a:t> </a:t>
            </a:r>
            <a:r>
              <a:rPr lang="ru-RU" sz="2400" b="1" i="1" dirty="0" err="1"/>
              <a:t>всіх</a:t>
            </a:r>
            <a:r>
              <a:rPr lang="ru-RU" sz="2400" b="1" i="1" dirty="0"/>
              <a:t> </a:t>
            </a:r>
            <a:r>
              <a:rPr lang="ru-RU" sz="2400" b="1" i="1" dirty="0" err="1" smtClean="0"/>
              <a:t>галузей</a:t>
            </a:r>
            <a:r>
              <a:rPr lang="ru-RU" sz="2400" b="1" i="1" dirty="0" smtClean="0"/>
              <a:t> (Х та </a:t>
            </a:r>
            <a:r>
              <a:rPr lang="en-US" sz="2400" b="1" i="1" dirty="0" smtClean="0"/>
              <a:t>Y): </a:t>
            </a:r>
            <a:endParaRPr lang="uk-UA" sz="2400" b="1" i="1" dirty="0" smtClean="0"/>
          </a:p>
          <a:p>
            <a:endParaRPr lang="uk-UA" sz="2400" b="1" i="1" dirty="0"/>
          </a:p>
          <a:p>
            <a:pPr marL="0" indent="0">
              <a:buNone/>
            </a:pPr>
            <a:r>
              <a:rPr lang="ru-RU" sz="2400" b="1" i="1" dirty="0"/>
              <a:t>і </a:t>
            </a:r>
            <a:r>
              <a:rPr lang="ru-RU" sz="2400" b="1" i="1" dirty="0" err="1"/>
              <a:t>одночасно</a:t>
            </a:r>
            <a:r>
              <a:rPr lang="ru-RU" sz="2400" b="1" i="1" dirty="0"/>
              <a:t> </a:t>
            </a:r>
            <a:r>
              <a:rPr lang="ru-RU" sz="2400" b="1" i="1" dirty="0" err="1"/>
              <a:t>рівними</a:t>
            </a:r>
            <a:r>
              <a:rPr lang="ru-RU" sz="2400" b="1" i="1" dirty="0"/>
              <a:t> </a:t>
            </a:r>
            <a:r>
              <a:rPr lang="ru-RU" sz="2400" b="1" i="1" dirty="0" err="1"/>
              <a:t>співвідношенню</a:t>
            </a:r>
            <a:r>
              <a:rPr lang="ru-RU" sz="2400" b="1" i="1" dirty="0"/>
              <a:t> </a:t>
            </a:r>
            <a:r>
              <a:rPr lang="ru-RU" sz="2400" b="1" i="1" dirty="0" err="1"/>
              <a:t>цін</a:t>
            </a:r>
            <a:r>
              <a:rPr lang="ru-RU" sz="2400" b="1" i="1" dirty="0"/>
              <a:t> </a:t>
            </a:r>
            <a:r>
              <a:rPr lang="ru-RU" sz="2400" b="1" i="1" dirty="0" err="1"/>
              <a:t>ресурсів</a:t>
            </a:r>
            <a:r>
              <a:rPr lang="ru-RU" sz="2400" b="1" i="1" dirty="0" smtClean="0"/>
              <a:t>:</a:t>
            </a:r>
          </a:p>
          <a:p>
            <a:pPr marL="0" indent="0">
              <a:buNone/>
            </a:pPr>
            <a:endParaRPr lang="ru-RU" sz="2400" b="1" i="1" dirty="0"/>
          </a:p>
          <a:p>
            <a:pPr marL="0" indent="0">
              <a:buNone/>
            </a:pPr>
            <a:r>
              <a:rPr lang="uk-UA" sz="2400" dirty="0"/>
              <a:t>Рівність означає, </a:t>
            </a:r>
            <a:r>
              <a:rPr lang="uk-UA" sz="2400" b="1" i="1" dirty="0"/>
              <a:t>що в</a:t>
            </a:r>
            <a:r>
              <a:rPr lang="uk-UA" sz="2400" dirty="0"/>
              <a:t> </a:t>
            </a:r>
            <a:r>
              <a:rPr lang="uk-UA" sz="2400" b="1" i="1" dirty="0"/>
              <a:t>усіх галузях ресурси використовуються у повному обсязі і розподілені ефективно за </a:t>
            </a:r>
            <a:r>
              <a:rPr lang="uk-UA" sz="2400" b="1" i="1" dirty="0" err="1"/>
              <a:t>Парето</a:t>
            </a:r>
            <a:r>
              <a:rPr lang="uk-UA" sz="2400" dirty="0"/>
              <a:t>, а </a:t>
            </a:r>
            <a:r>
              <a:rPr lang="uk-UA" sz="2400" b="1" i="1" dirty="0"/>
              <a:t>рівновага виробника</a:t>
            </a:r>
            <a:r>
              <a:rPr lang="uk-UA" sz="2400" dirty="0"/>
              <a:t> в такій економіці </a:t>
            </a:r>
            <a:r>
              <a:rPr lang="uk-UA" sz="2400" b="1" i="1" dirty="0"/>
              <a:t>ефективна за використанням та міжгалузевим розміщенням </a:t>
            </a:r>
            <a:r>
              <a:rPr lang="uk-UA" sz="2400" b="1" i="1" dirty="0" smtClean="0"/>
              <a:t>ресурсів</a:t>
            </a:r>
            <a:endParaRPr lang="uk-UA" sz="2400" dirty="0"/>
          </a:p>
        </p:txBody>
      </p:sp>
      <p:sp>
        <p:nvSpPr>
          <p:cNvPr id="8" name="Rectangle 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 name="Rectangle 2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єкт 4"/>
          <p:cNvGraphicFramePr>
            <a:graphicFrameLocks noChangeAspect="1"/>
          </p:cNvGraphicFramePr>
          <p:nvPr>
            <p:extLst>
              <p:ext uri="{D42A27DB-BD31-4B8C-83A1-F6EECF244321}">
                <p14:modId xmlns:p14="http://schemas.microsoft.com/office/powerpoint/2010/main" val="290190820"/>
              </p:ext>
            </p:extLst>
          </p:nvPr>
        </p:nvGraphicFramePr>
        <p:xfrm>
          <a:off x="6001222" y="3155317"/>
          <a:ext cx="5110927" cy="885051"/>
        </p:xfrm>
        <a:graphic>
          <a:graphicData uri="http://schemas.openxmlformats.org/presentationml/2006/ole">
            <mc:AlternateContent xmlns:mc="http://schemas.openxmlformats.org/markup-compatibility/2006">
              <mc:Choice xmlns:v="urn:schemas-microsoft-com:vml" Requires="v">
                <p:oleObj spid="_x0000_s5157" r:id="rId3" imgW="1384300" imgH="241300" progId="Equation.3">
                  <p:embed/>
                </p:oleObj>
              </mc:Choice>
              <mc:Fallback>
                <p:oleObj r:id="rId3" imgW="1384300" imgH="241300" progId="Equation.3">
                  <p:embed/>
                  <p:pic>
                    <p:nvPicPr>
                      <p:cNvPr id="0"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1222" y="3155317"/>
                        <a:ext cx="5110927" cy="885051"/>
                      </a:xfrm>
                      <a:prstGeom prst="rect">
                        <a:avLst/>
                      </a:prstGeom>
                      <a:noFill/>
                    </p:spPr>
                  </p:pic>
                </p:oleObj>
              </mc:Fallback>
            </mc:AlternateContent>
          </a:graphicData>
        </a:graphic>
      </p:graphicFrame>
      <p:sp>
        <p:nvSpPr>
          <p:cNvPr id="6" name="Rectangle 2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9" name="Об'єкт 8"/>
          <p:cNvGraphicFramePr>
            <a:graphicFrameLocks noChangeAspect="1"/>
          </p:cNvGraphicFramePr>
          <p:nvPr>
            <p:extLst>
              <p:ext uri="{D42A27DB-BD31-4B8C-83A1-F6EECF244321}">
                <p14:modId xmlns:p14="http://schemas.microsoft.com/office/powerpoint/2010/main" val="3650626988"/>
              </p:ext>
            </p:extLst>
          </p:nvPr>
        </p:nvGraphicFramePr>
        <p:xfrm>
          <a:off x="5755944" y="4455044"/>
          <a:ext cx="5236848" cy="607118"/>
        </p:xfrm>
        <a:graphic>
          <a:graphicData uri="http://schemas.openxmlformats.org/presentationml/2006/ole">
            <mc:AlternateContent xmlns:mc="http://schemas.openxmlformats.org/markup-compatibility/2006">
              <mc:Choice xmlns:v="urn:schemas-microsoft-com:vml" Requires="v">
                <p:oleObj spid="_x0000_s5158" r:id="rId5" imgW="1981200" imgH="228600" progId="Equation.3">
                  <p:embed/>
                </p:oleObj>
              </mc:Choice>
              <mc:Fallback>
                <p:oleObj r:id="rId5" imgW="1981200" imgH="228600" progId="Equation.3">
                  <p:embed/>
                  <p:pic>
                    <p:nvPicPr>
                      <p:cNvPr id="0" name="Object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55944" y="4455044"/>
                        <a:ext cx="5236848" cy="607118"/>
                      </a:xfrm>
                      <a:prstGeom prst="rect">
                        <a:avLst/>
                      </a:prstGeom>
                      <a:noFill/>
                    </p:spPr>
                  </p:pic>
                </p:oleObj>
              </mc:Fallback>
            </mc:AlternateContent>
          </a:graphicData>
        </a:graphic>
      </p:graphicFrame>
    </p:spTree>
    <p:extLst>
      <p:ext uri="{BB962C8B-B14F-4D97-AF65-F5344CB8AC3E}">
        <p14:creationId xmlns:p14="http://schemas.microsoft.com/office/powerpoint/2010/main" val="3210690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1" y="624110"/>
            <a:ext cx="9904412" cy="1280890"/>
          </a:xfrm>
        </p:spPr>
        <p:txBody>
          <a:bodyPr>
            <a:normAutofit/>
          </a:bodyPr>
          <a:lstStyle/>
          <a:p>
            <a:r>
              <a:rPr lang="uk-UA" b="1" dirty="0"/>
              <a:t>Модель ефективного міжгалузевого розподілу ресурсів у діаграмі </a:t>
            </a:r>
            <a:r>
              <a:rPr lang="uk-UA" b="1" dirty="0" err="1"/>
              <a:t>Еджворта</a:t>
            </a:r>
            <a:endParaRPr lang="uk-UA" dirty="0"/>
          </a:p>
        </p:txBody>
      </p:sp>
      <p:pic>
        <p:nvPicPr>
          <p:cNvPr id="4" name="Рисунок 3" descr="Rozd%2013-2"/>
          <p:cNvPicPr/>
          <p:nvPr/>
        </p:nvPicPr>
        <p:blipFill>
          <a:blip r:embed="rId2">
            <a:extLst>
              <a:ext uri="{28A0092B-C50C-407E-A947-70E740481C1C}">
                <a14:useLocalDpi xmlns:a14="http://schemas.microsoft.com/office/drawing/2010/main" val="0"/>
              </a:ext>
            </a:extLst>
          </a:blip>
          <a:srcRect/>
          <a:stretch>
            <a:fillRect/>
          </a:stretch>
        </p:blipFill>
        <p:spPr bwMode="auto">
          <a:xfrm>
            <a:off x="2980944" y="1755649"/>
            <a:ext cx="7781544" cy="4928616"/>
          </a:xfrm>
          <a:prstGeom prst="rect">
            <a:avLst/>
          </a:prstGeom>
          <a:noFill/>
          <a:ln>
            <a:noFill/>
          </a:ln>
        </p:spPr>
      </p:pic>
    </p:spTree>
    <p:extLst>
      <p:ext uri="{BB962C8B-B14F-4D97-AF65-F5344CB8AC3E}">
        <p14:creationId xmlns:p14="http://schemas.microsoft.com/office/powerpoint/2010/main" val="652963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5373" y="596678"/>
            <a:ext cx="8911687" cy="802354"/>
          </a:xfrm>
        </p:spPr>
        <p:txBody>
          <a:bodyPr>
            <a:normAutofit/>
          </a:bodyPr>
          <a:lstStyle/>
          <a:p>
            <a:r>
              <a:rPr lang="ru-RU" dirty="0"/>
              <a:t>Крива </a:t>
            </a:r>
            <a:r>
              <a:rPr lang="ru-RU" dirty="0" err="1"/>
              <a:t>виробничих</a:t>
            </a:r>
            <a:r>
              <a:rPr lang="ru-RU" dirty="0"/>
              <a:t> </a:t>
            </a:r>
            <a:r>
              <a:rPr lang="ru-RU" dirty="0" err="1"/>
              <a:t>контрактів</a:t>
            </a:r>
            <a:r>
              <a:rPr lang="ru-RU" dirty="0"/>
              <a:t> </a:t>
            </a:r>
            <a:endParaRPr lang="uk-UA" dirty="0"/>
          </a:p>
        </p:txBody>
      </p:sp>
      <p:sp>
        <p:nvSpPr>
          <p:cNvPr id="3" name="Місце для вмісту 2"/>
          <p:cNvSpPr>
            <a:spLocks noGrp="1"/>
          </p:cNvSpPr>
          <p:nvPr>
            <p:ph idx="1"/>
          </p:nvPr>
        </p:nvSpPr>
        <p:spPr>
          <a:xfrm>
            <a:off x="1605373" y="1399032"/>
            <a:ext cx="10300115" cy="5330952"/>
          </a:xfrm>
        </p:spPr>
        <p:txBody>
          <a:bodyPr>
            <a:normAutofit/>
          </a:bodyPr>
          <a:lstStyle/>
          <a:p>
            <a:r>
              <a:rPr lang="ru-RU" b="1" i="1" dirty="0" err="1" smtClean="0"/>
              <a:t>сполучає</a:t>
            </a:r>
            <a:r>
              <a:rPr lang="ru-RU" b="1" i="1" dirty="0" smtClean="0"/>
              <a:t> </a:t>
            </a:r>
            <a:r>
              <a:rPr lang="ru-RU" b="1" i="1" dirty="0" err="1"/>
              <a:t>множину</a:t>
            </a:r>
            <a:r>
              <a:rPr lang="ru-RU" b="1" i="1" dirty="0"/>
              <a:t> </a:t>
            </a:r>
            <a:r>
              <a:rPr lang="ru-RU" b="1" i="1" dirty="0" err="1"/>
              <a:t>точок</a:t>
            </a:r>
            <a:r>
              <a:rPr lang="ru-RU" b="1" i="1" dirty="0"/>
              <a:t> Парето-</a:t>
            </a:r>
            <a:r>
              <a:rPr lang="ru-RU" b="1" i="1" dirty="0" err="1"/>
              <a:t>ефективного</a:t>
            </a:r>
            <a:r>
              <a:rPr lang="ru-RU" b="1" i="1" dirty="0"/>
              <a:t> </a:t>
            </a:r>
            <a:r>
              <a:rPr lang="ru-RU" b="1" i="1" dirty="0" err="1"/>
              <a:t>міжгалузевого</a:t>
            </a:r>
            <a:r>
              <a:rPr lang="ru-RU" b="1" i="1" dirty="0"/>
              <a:t> </a:t>
            </a:r>
            <a:r>
              <a:rPr lang="ru-RU" b="1" i="1" dirty="0" err="1"/>
              <a:t>розподілу</a:t>
            </a:r>
            <a:r>
              <a:rPr lang="ru-RU" b="1" i="1" dirty="0"/>
              <a:t> </a:t>
            </a:r>
            <a:r>
              <a:rPr lang="ru-RU" b="1" i="1" dirty="0" err="1"/>
              <a:t>ресурсів</a:t>
            </a:r>
            <a:r>
              <a:rPr lang="ru-RU" b="1" i="1" dirty="0"/>
              <a:t>. </a:t>
            </a:r>
            <a:endParaRPr lang="ru-RU" b="1" i="1" dirty="0" smtClean="0"/>
          </a:p>
          <a:p>
            <a:r>
              <a:rPr lang="ru-RU" b="1" i="1" dirty="0" err="1" smtClean="0"/>
              <a:t>показує</a:t>
            </a:r>
            <a:r>
              <a:rPr lang="ru-RU" b="1" i="1" dirty="0" smtClean="0"/>
              <a:t> </a:t>
            </a:r>
            <a:r>
              <a:rPr lang="ru-RU" b="1" i="1" dirty="0" err="1"/>
              <a:t>всі</a:t>
            </a:r>
            <a:r>
              <a:rPr lang="ru-RU" b="1" i="1" dirty="0"/>
              <a:t> </a:t>
            </a:r>
            <a:r>
              <a:rPr lang="ru-RU" b="1" i="1" dirty="0" err="1"/>
              <a:t>технологічно</a:t>
            </a:r>
            <a:r>
              <a:rPr lang="ru-RU" b="1" i="1" dirty="0"/>
              <a:t> </a:t>
            </a:r>
            <a:r>
              <a:rPr lang="ru-RU" b="1" i="1" dirty="0" err="1"/>
              <a:t>ефективні</a:t>
            </a:r>
            <a:r>
              <a:rPr lang="ru-RU" b="1" i="1" dirty="0"/>
              <a:t> </a:t>
            </a:r>
            <a:r>
              <a:rPr lang="ru-RU" b="1" i="1" dirty="0" err="1"/>
              <a:t>поєднання</a:t>
            </a:r>
            <a:r>
              <a:rPr lang="ru-RU" b="1" i="1" dirty="0"/>
              <a:t> </a:t>
            </a:r>
            <a:r>
              <a:rPr lang="ru-RU" b="1" i="1" dirty="0" err="1"/>
              <a:t>факторів</a:t>
            </a:r>
            <a:r>
              <a:rPr lang="ru-RU" b="1" i="1" dirty="0"/>
              <a:t> </a:t>
            </a:r>
            <a:r>
              <a:rPr lang="ru-RU" b="1" i="1" dirty="0" err="1"/>
              <a:t>виробництва</a:t>
            </a:r>
            <a:r>
              <a:rPr lang="ru-RU" b="1" i="1" dirty="0"/>
              <a:t>. </a:t>
            </a:r>
            <a:endParaRPr lang="ru-RU" b="1" i="1" dirty="0" smtClean="0"/>
          </a:p>
          <a:p>
            <a:pPr marL="0" indent="0">
              <a:buNone/>
            </a:pPr>
            <a:r>
              <a:rPr lang="ru-RU" b="1" i="1" dirty="0" smtClean="0"/>
              <a:t>Крива </a:t>
            </a:r>
            <a:r>
              <a:rPr lang="ru-RU" b="1" i="1" dirty="0" err="1"/>
              <a:t>виробничих</a:t>
            </a:r>
            <a:r>
              <a:rPr lang="ru-RU" b="1" i="1" dirty="0"/>
              <a:t> </a:t>
            </a:r>
            <a:r>
              <a:rPr lang="ru-RU" b="1" i="1" dirty="0" err="1"/>
              <a:t>контрактів</a:t>
            </a:r>
            <a:r>
              <a:rPr lang="ru-RU" b="1" i="1" dirty="0"/>
              <a:t> </a:t>
            </a:r>
            <a:r>
              <a:rPr lang="ru-RU" b="1" i="1" dirty="0" err="1"/>
              <a:t>трансформується</a:t>
            </a:r>
            <a:r>
              <a:rPr lang="ru-RU" b="1" i="1" dirty="0"/>
              <a:t> у межу </a:t>
            </a:r>
            <a:r>
              <a:rPr lang="ru-RU" b="1" i="1" dirty="0" err="1"/>
              <a:t>виробничих</a:t>
            </a:r>
            <a:r>
              <a:rPr lang="ru-RU" b="1" i="1" dirty="0"/>
              <a:t> </a:t>
            </a:r>
            <a:r>
              <a:rPr lang="ru-RU" b="1" i="1" dirty="0" err="1"/>
              <a:t>можливостей</a:t>
            </a:r>
            <a:r>
              <a:rPr lang="ru-RU" b="1" i="1" dirty="0" smtClean="0"/>
              <a:t>.</a:t>
            </a:r>
          </a:p>
          <a:p>
            <a:r>
              <a:rPr lang="uk-UA" b="1" i="1" dirty="0"/>
              <a:t>Межа виробничих можливостей </a:t>
            </a:r>
            <a:r>
              <a:rPr lang="uk-UA" i="1" dirty="0" smtClean="0"/>
              <a:t>або</a:t>
            </a:r>
            <a:r>
              <a:rPr lang="uk-UA" b="1" i="1" dirty="0" smtClean="0"/>
              <a:t> крива </a:t>
            </a:r>
            <a:r>
              <a:rPr lang="uk-UA" b="1" i="1" dirty="0"/>
              <a:t>трансформації  </a:t>
            </a:r>
            <a:r>
              <a:rPr lang="uk-UA" dirty="0"/>
              <a:t>– це модель, яка ілюструє всі ефективні поєднання обсягів виробництва двох продуктів за обмежених ресурсів праці і капіталу. </a:t>
            </a:r>
            <a:endParaRPr lang="uk-UA" dirty="0" smtClean="0"/>
          </a:p>
          <a:p>
            <a:r>
              <a:rPr lang="uk-UA" dirty="0" smtClean="0"/>
              <a:t>Всі </a:t>
            </a:r>
            <a:r>
              <a:rPr lang="uk-UA" dirty="0"/>
              <a:t>точки кривої трансформації відповідають технологічно ефективним поєднанням ресурсів у виробництві двох благ. </a:t>
            </a:r>
          </a:p>
          <a:p>
            <a:r>
              <a:rPr lang="ru-RU" b="1" i="1" dirty="0"/>
              <a:t>Кут </a:t>
            </a:r>
            <a:r>
              <a:rPr lang="ru-RU" b="1" i="1" dirty="0" err="1"/>
              <a:t>нахилу</a:t>
            </a:r>
            <a:r>
              <a:rPr lang="ru-RU" b="1" i="1" dirty="0"/>
              <a:t> </a:t>
            </a:r>
            <a:r>
              <a:rPr lang="ru-RU" b="1" i="1" dirty="0" err="1"/>
              <a:t>межі</a:t>
            </a:r>
            <a:r>
              <a:rPr lang="ru-RU" b="1" i="1" dirty="0"/>
              <a:t> </a:t>
            </a:r>
            <a:r>
              <a:rPr lang="ru-RU" b="1" i="1" dirty="0" err="1"/>
              <a:t>виробничих</a:t>
            </a:r>
            <a:r>
              <a:rPr lang="ru-RU" b="1" i="1" dirty="0"/>
              <a:t> </a:t>
            </a:r>
            <a:r>
              <a:rPr lang="ru-RU" b="1" i="1" dirty="0" err="1"/>
              <a:t>можливостей</a:t>
            </a:r>
            <a:r>
              <a:rPr lang="ru-RU" b="1" i="1" dirty="0"/>
              <a:t> </a:t>
            </a:r>
            <a:r>
              <a:rPr lang="ru-RU" b="1" i="1" dirty="0" err="1"/>
              <a:t>визначає</a:t>
            </a:r>
            <a:r>
              <a:rPr lang="ru-RU" b="1" i="1" dirty="0"/>
              <a:t> </a:t>
            </a:r>
            <a:r>
              <a:rPr lang="ru-RU" b="1" i="1" dirty="0" err="1"/>
              <a:t>граничну</a:t>
            </a:r>
            <a:r>
              <a:rPr lang="ru-RU" b="1" i="1" dirty="0"/>
              <a:t> норму </a:t>
            </a:r>
            <a:r>
              <a:rPr lang="ru-RU" b="1" i="1" dirty="0" err="1" smtClean="0"/>
              <a:t>трансформації</a:t>
            </a:r>
            <a:r>
              <a:rPr lang="ru-RU" b="1" i="1" dirty="0" smtClean="0"/>
              <a:t> Х </a:t>
            </a:r>
            <a:r>
              <a:rPr lang="uk-UA" b="1" i="1" dirty="0"/>
              <a:t>в</a:t>
            </a:r>
            <a:r>
              <a:rPr lang="ru-RU" b="1" i="1" dirty="0" smtClean="0"/>
              <a:t> </a:t>
            </a:r>
            <a:r>
              <a:rPr lang="en-US" b="1" i="1" dirty="0" smtClean="0"/>
              <a:t>Y</a:t>
            </a:r>
            <a:endParaRPr lang="uk-UA" b="1" i="1" dirty="0" smtClean="0"/>
          </a:p>
          <a:p>
            <a:r>
              <a:rPr lang="uk-UA" b="1" i="1" dirty="0"/>
              <a:t>Гранична норма трансформації</a:t>
            </a:r>
            <a:r>
              <a:rPr lang="uk-UA" dirty="0"/>
              <a:t> </a:t>
            </a:r>
            <a:r>
              <a:rPr lang="en-US" sz="3200" b="1" dirty="0" err="1" smtClean="0"/>
              <a:t>MRTxy</a:t>
            </a:r>
            <a:r>
              <a:rPr lang="en-US" dirty="0" smtClean="0"/>
              <a:t> </a:t>
            </a:r>
            <a:r>
              <a:rPr lang="uk-UA" dirty="0" smtClean="0"/>
              <a:t>визначає </a:t>
            </a:r>
            <a:r>
              <a:rPr lang="uk-UA" dirty="0"/>
              <a:t>альтернативну вартість – кількість одного товару, від якої потрібно відмовитись, щоб одержати додаткову одиницю іншого. </a:t>
            </a:r>
            <a:endParaRPr lang="en-US" dirty="0" smtClean="0"/>
          </a:p>
          <a:p>
            <a:r>
              <a:rPr lang="uk-UA" dirty="0" smtClean="0"/>
              <a:t>Опуклість </a:t>
            </a:r>
            <a:r>
              <a:rPr lang="uk-UA" dirty="0"/>
              <a:t>межі виробничих можливостей від початку координат означає, що при послідовній зміні структури виробництва альтернативна вартість зростає. </a:t>
            </a:r>
            <a:endParaRPr lang="uk-UA" b="1" i="1" dirty="0"/>
          </a:p>
          <a:p>
            <a:pPr marL="0" indent="0">
              <a:buNone/>
            </a:pPr>
            <a:endParaRPr lang="uk-UA" dirty="0"/>
          </a:p>
        </p:txBody>
      </p:sp>
    </p:spTree>
    <p:extLst>
      <p:ext uri="{BB962C8B-B14F-4D97-AF65-F5344CB8AC3E}">
        <p14:creationId xmlns:p14="http://schemas.microsoft.com/office/powerpoint/2010/main" val="338921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5065" y="194553"/>
            <a:ext cx="10243224" cy="1698255"/>
          </a:xfrm>
        </p:spPr>
        <p:txBody>
          <a:bodyPr>
            <a:normAutofit fontScale="90000"/>
          </a:bodyPr>
          <a:lstStyle/>
          <a:p>
            <a:r>
              <a:rPr lang="uk-UA" b="1" dirty="0" smtClean="0"/>
              <a:t>5</a:t>
            </a:r>
            <a:r>
              <a:rPr lang="uk-UA" b="1" dirty="0"/>
              <a:t>. Оптимізація структури економіки. </a:t>
            </a:r>
            <a:r>
              <a:rPr lang="uk-UA" dirty="0"/>
              <a:t/>
            </a:r>
            <a:br>
              <a:rPr lang="uk-UA" dirty="0"/>
            </a:br>
            <a:r>
              <a:rPr lang="uk-UA" b="1" dirty="0"/>
              <a:t>Загальні умови ефективності конкурентної ринкової системи</a:t>
            </a:r>
            <a:endParaRPr lang="uk-UA" dirty="0"/>
          </a:p>
        </p:txBody>
      </p:sp>
      <p:sp>
        <p:nvSpPr>
          <p:cNvPr id="3" name="Місце для вмісту 2"/>
          <p:cNvSpPr>
            <a:spLocks noGrp="1"/>
          </p:cNvSpPr>
          <p:nvPr>
            <p:ph idx="1"/>
          </p:nvPr>
        </p:nvSpPr>
        <p:spPr>
          <a:xfrm>
            <a:off x="1335024" y="2075688"/>
            <a:ext cx="10594706" cy="4548766"/>
          </a:xfrm>
        </p:spPr>
        <p:txBody>
          <a:bodyPr>
            <a:normAutofit/>
          </a:bodyPr>
          <a:lstStyle/>
          <a:p>
            <a:r>
              <a:rPr lang="uk-UA" sz="2000" dirty="0"/>
              <a:t>У конкурентній ринковій економіці споживачі і фірми максимізують власні цільові функції: </a:t>
            </a:r>
            <a:endParaRPr lang="en-US" sz="2000" dirty="0" smtClean="0"/>
          </a:p>
          <a:p>
            <a:pPr lvl="1"/>
            <a:r>
              <a:rPr lang="uk-UA" sz="1800" dirty="0" smtClean="0"/>
              <a:t>вибираючи </a:t>
            </a:r>
            <a:r>
              <a:rPr lang="uk-UA" sz="1800" dirty="0"/>
              <a:t>оптимальну структуру кошика, споживачі орієнтуються на свої смаки і </a:t>
            </a:r>
            <a:r>
              <a:rPr lang="uk-UA" sz="1800" dirty="0" smtClean="0"/>
              <a:t>уподобання </a:t>
            </a:r>
            <a:endParaRPr lang="en-US" sz="1800" dirty="0" smtClean="0"/>
          </a:p>
          <a:p>
            <a:pPr lvl="1"/>
            <a:r>
              <a:rPr lang="uk-UA" sz="1800" dirty="0" smtClean="0"/>
              <a:t>розподіляючи </a:t>
            </a:r>
            <a:r>
              <a:rPr lang="uk-UA" sz="1800" dirty="0"/>
              <a:t>ресурси виробництва, фірми намагаються максимізувати свої економічні прибутки. </a:t>
            </a:r>
            <a:endParaRPr lang="en-US" sz="1800" dirty="0" smtClean="0"/>
          </a:p>
          <a:p>
            <a:r>
              <a:rPr lang="uk-UA" sz="2000" dirty="0" smtClean="0"/>
              <a:t>Внаслідок </a:t>
            </a:r>
            <a:r>
              <a:rPr lang="uk-UA" sz="2000" dirty="0"/>
              <a:t>цього структура виробництва може не відповідати структурі суспільного попиту. </a:t>
            </a:r>
          </a:p>
          <a:p>
            <a:r>
              <a:rPr lang="uk-UA" sz="2000" dirty="0"/>
              <a:t>Проте </a:t>
            </a:r>
            <a:r>
              <a:rPr lang="uk-UA" sz="2000" b="1" i="1" dirty="0"/>
              <a:t>досконало конкурентний ринок має </a:t>
            </a:r>
            <a:r>
              <a:rPr lang="uk-UA" sz="2000" b="1" i="1" u="sng" dirty="0"/>
              <a:t>механізм</a:t>
            </a:r>
            <a:r>
              <a:rPr lang="uk-UA" sz="2000" b="1" i="1" dirty="0"/>
              <a:t>, за допомогою якого можна поєднати обидві цілі і досягти повної ефективності розподілу ресурсів в економіці, узгодити інтересів споживачів і фірм.</a:t>
            </a:r>
            <a:endParaRPr lang="uk-UA" sz="2000" dirty="0"/>
          </a:p>
        </p:txBody>
      </p:sp>
    </p:spTree>
    <p:extLst>
      <p:ext uri="{BB962C8B-B14F-4D97-AF65-F5344CB8AC3E}">
        <p14:creationId xmlns:p14="http://schemas.microsoft.com/office/powerpoint/2010/main" val="349078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Пряма зі стрілкою 4"/>
          <p:cNvCxnSpPr/>
          <p:nvPr/>
        </p:nvCxnSpPr>
        <p:spPr>
          <a:xfrm flipH="1" flipV="1">
            <a:off x="1892595" y="606056"/>
            <a:ext cx="0" cy="561399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6" name="Пряма зі стрілкою 5"/>
          <p:cNvCxnSpPr/>
          <p:nvPr/>
        </p:nvCxnSpPr>
        <p:spPr>
          <a:xfrm>
            <a:off x="1768545" y="6138530"/>
            <a:ext cx="844934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10217885" y="5964865"/>
            <a:ext cx="1329073" cy="369332"/>
          </a:xfrm>
          <a:prstGeom prst="rect">
            <a:avLst/>
          </a:prstGeom>
          <a:noFill/>
        </p:spPr>
        <p:txBody>
          <a:bodyPr wrap="square" rtlCol="0">
            <a:spAutoFit/>
          </a:bodyPr>
          <a:lstStyle/>
          <a:p>
            <a:r>
              <a:rPr lang="uk-UA" b="1" smtClean="0"/>
              <a:t>Товар Х</a:t>
            </a:r>
            <a:endParaRPr lang="uk-UA" b="1"/>
          </a:p>
        </p:txBody>
      </p:sp>
      <p:sp>
        <p:nvSpPr>
          <p:cNvPr id="9" name="TextBox 8"/>
          <p:cNvSpPr txBox="1"/>
          <p:nvPr/>
        </p:nvSpPr>
        <p:spPr>
          <a:xfrm>
            <a:off x="843481" y="407562"/>
            <a:ext cx="1329073" cy="369332"/>
          </a:xfrm>
          <a:prstGeom prst="rect">
            <a:avLst/>
          </a:prstGeom>
          <a:noFill/>
        </p:spPr>
        <p:txBody>
          <a:bodyPr wrap="square" rtlCol="0">
            <a:spAutoFit/>
          </a:bodyPr>
          <a:lstStyle/>
          <a:p>
            <a:r>
              <a:rPr lang="uk-UA" b="1" dirty="0" smtClean="0"/>
              <a:t>Товар </a:t>
            </a:r>
            <a:r>
              <a:rPr lang="en-US" b="1" dirty="0" smtClean="0"/>
              <a:t>Y</a:t>
            </a:r>
            <a:endParaRPr lang="uk-UA" b="1" dirty="0"/>
          </a:p>
        </p:txBody>
      </p:sp>
      <p:sp>
        <p:nvSpPr>
          <p:cNvPr id="10" name="Дуга 9"/>
          <p:cNvSpPr/>
          <p:nvPr/>
        </p:nvSpPr>
        <p:spPr>
          <a:xfrm>
            <a:off x="-935680" y="3168504"/>
            <a:ext cx="5667153" cy="5975497"/>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a:p>
        </p:txBody>
      </p:sp>
      <p:sp>
        <p:nvSpPr>
          <p:cNvPr id="11" name="Дуга 10"/>
          <p:cNvSpPr/>
          <p:nvPr/>
        </p:nvSpPr>
        <p:spPr>
          <a:xfrm rot="9636894">
            <a:off x="3779999" y="944415"/>
            <a:ext cx="3535151" cy="4448177"/>
          </a:xfrm>
          <a:prstGeom prst="arc">
            <a:avLst>
              <a:gd name="adj1" fmla="val 16862940"/>
              <a:gd name="adj2" fmla="val 51560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a:p>
        </p:txBody>
      </p:sp>
      <p:sp>
        <p:nvSpPr>
          <p:cNvPr id="12" name="TextBox 11"/>
          <p:cNvSpPr txBox="1"/>
          <p:nvPr/>
        </p:nvSpPr>
        <p:spPr>
          <a:xfrm>
            <a:off x="4649986" y="5758198"/>
            <a:ext cx="847048" cy="369332"/>
          </a:xfrm>
          <a:prstGeom prst="rect">
            <a:avLst/>
          </a:prstGeom>
          <a:noFill/>
        </p:spPr>
        <p:txBody>
          <a:bodyPr wrap="square" rtlCol="0">
            <a:spAutoFit/>
          </a:bodyPr>
          <a:lstStyle/>
          <a:p>
            <a:r>
              <a:rPr lang="en-US" b="1" dirty="0" err="1" smtClean="0"/>
              <a:t>PPC</a:t>
            </a:r>
            <a:endParaRPr lang="uk-UA" b="1" dirty="0"/>
          </a:p>
        </p:txBody>
      </p:sp>
      <p:sp>
        <p:nvSpPr>
          <p:cNvPr id="13" name="TextBox 12"/>
          <p:cNvSpPr txBox="1"/>
          <p:nvPr/>
        </p:nvSpPr>
        <p:spPr>
          <a:xfrm>
            <a:off x="6060552" y="5145053"/>
            <a:ext cx="1329073" cy="369332"/>
          </a:xfrm>
          <a:prstGeom prst="rect">
            <a:avLst/>
          </a:prstGeom>
          <a:noFill/>
        </p:spPr>
        <p:txBody>
          <a:bodyPr wrap="square" rtlCol="0">
            <a:spAutoFit/>
          </a:bodyPr>
          <a:lstStyle/>
          <a:p>
            <a:r>
              <a:rPr lang="en-US" b="1" dirty="0" err="1" smtClean="0"/>
              <a:t>U</a:t>
            </a:r>
            <a:r>
              <a:rPr lang="en-US" sz="1100" b="1" dirty="0" err="1" smtClean="0"/>
              <a:t>1</a:t>
            </a:r>
            <a:endParaRPr lang="uk-UA" b="1" dirty="0"/>
          </a:p>
        </p:txBody>
      </p:sp>
      <p:sp>
        <p:nvSpPr>
          <p:cNvPr id="14" name="Овал 13"/>
          <p:cNvSpPr/>
          <p:nvPr/>
        </p:nvSpPr>
        <p:spPr>
          <a:xfrm>
            <a:off x="4089991" y="4295553"/>
            <a:ext cx="144000" cy="144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cxnSp>
        <p:nvCxnSpPr>
          <p:cNvPr id="16" name="Пряма сполучна лінія 15"/>
          <p:cNvCxnSpPr/>
          <p:nvPr/>
        </p:nvCxnSpPr>
        <p:spPr>
          <a:xfrm>
            <a:off x="1924494" y="1010093"/>
            <a:ext cx="3434317" cy="5117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079603" y="877565"/>
            <a:ext cx="847048" cy="369332"/>
          </a:xfrm>
          <a:prstGeom prst="rect">
            <a:avLst/>
          </a:prstGeom>
          <a:noFill/>
        </p:spPr>
        <p:txBody>
          <a:bodyPr wrap="square" rtlCol="0">
            <a:spAutoFit/>
          </a:bodyPr>
          <a:lstStyle/>
          <a:p>
            <a:r>
              <a:rPr lang="en-US" b="1" dirty="0" err="1" smtClean="0"/>
              <a:t>Px</a:t>
            </a:r>
            <a:r>
              <a:rPr lang="en-US" b="1" dirty="0" smtClean="0"/>
              <a:t>/</a:t>
            </a:r>
            <a:r>
              <a:rPr lang="en-US" b="1" dirty="0" err="1"/>
              <a:t>P</a:t>
            </a:r>
            <a:r>
              <a:rPr lang="en-US" b="1" dirty="0" err="1" smtClean="0"/>
              <a:t>y</a:t>
            </a:r>
            <a:endParaRPr lang="uk-UA" b="1" dirty="0"/>
          </a:p>
        </p:txBody>
      </p:sp>
      <p:sp>
        <p:nvSpPr>
          <p:cNvPr id="18" name="TextBox 17"/>
          <p:cNvSpPr txBox="1"/>
          <p:nvPr/>
        </p:nvSpPr>
        <p:spPr>
          <a:xfrm>
            <a:off x="4206916" y="3983388"/>
            <a:ext cx="1329073" cy="369332"/>
          </a:xfrm>
          <a:prstGeom prst="rect">
            <a:avLst/>
          </a:prstGeom>
          <a:noFill/>
        </p:spPr>
        <p:txBody>
          <a:bodyPr wrap="square" rtlCol="0">
            <a:spAutoFit/>
          </a:bodyPr>
          <a:lstStyle/>
          <a:p>
            <a:r>
              <a:rPr lang="en-US" b="1" dirty="0" smtClean="0"/>
              <a:t>E</a:t>
            </a:r>
            <a:endParaRPr lang="uk-UA" b="1" dirty="0"/>
          </a:p>
        </p:txBody>
      </p:sp>
      <p:cxnSp>
        <p:nvCxnSpPr>
          <p:cNvPr id="20" name="Пряма сполучна лінія 19"/>
          <p:cNvCxnSpPr>
            <a:stCxn id="14" idx="0"/>
          </p:cNvCxnSpPr>
          <p:nvPr/>
        </p:nvCxnSpPr>
        <p:spPr>
          <a:xfrm>
            <a:off x="4161991" y="4295553"/>
            <a:ext cx="0" cy="1853611"/>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2" name="Пряма сполучна лінія 21"/>
          <p:cNvCxnSpPr/>
          <p:nvPr/>
        </p:nvCxnSpPr>
        <p:spPr>
          <a:xfrm flipH="1">
            <a:off x="1892595" y="4369984"/>
            <a:ext cx="2269396" cy="0"/>
          </a:xfrm>
          <a:prstGeom prst="line">
            <a:avLst/>
          </a:prstGeom>
          <a:ln>
            <a:prstDash val="dashDot"/>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4027099" y="6149164"/>
            <a:ext cx="1329073" cy="369332"/>
          </a:xfrm>
          <a:prstGeom prst="rect">
            <a:avLst/>
          </a:prstGeom>
          <a:noFill/>
        </p:spPr>
        <p:txBody>
          <a:bodyPr wrap="square" rtlCol="0">
            <a:spAutoFit/>
          </a:bodyPr>
          <a:lstStyle/>
          <a:p>
            <a:r>
              <a:rPr lang="en-US" b="1" dirty="0" err="1"/>
              <a:t>X</a:t>
            </a:r>
            <a:r>
              <a:rPr lang="en-US" sz="1100" b="1" dirty="0" err="1" smtClean="0"/>
              <a:t>1</a:t>
            </a:r>
            <a:endParaRPr lang="uk-UA" b="1" dirty="0"/>
          </a:p>
        </p:txBody>
      </p:sp>
      <p:sp>
        <p:nvSpPr>
          <p:cNvPr id="24" name="TextBox 23"/>
          <p:cNvSpPr txBox="1"/>
          <p:nvPr/>
        </p:nvSpPr>
        <p:spPr>
          <a:xfrm>
            <a:off x="1528458" y="4159853"/>
            <a:ext cx="1329073" cy="369332"/>
          </a:xfrm>
          <a:prstGeom prst="rect">
            <a:avLst/>
          </a:prstGeom>
          <a:noFill/>
        </p:spPr>
        <p:txBody>
          <a:bodyPr wrap="square" rtlCol="0">
            <a:spAutoFit/>
          </a:bodyPr>
          <a:lstStyle/>
          <a:p>
            <a:r>
              <a:rPr lang="en-US" b="1" dirty="0" err="1" smtClean="0"/>
              <a:t>Y</a:t>
            </a:r>
            <a:r>
              <a:rPr lang="en-US" sz="1100" b="1" dirty="0" err="1" smtClean="0"/>
              <a:t>1</a:t>
            </a:r>
            <a:endParaRPr lang="uk-UA" b="1" dirty="0"/>
          </a:p>
        </p:txBody>
      </p:sp>
      <p:cxnSp>
        <p:nvCxnSpPr>
          <p:cNvPr id="26" name="Пряма сполучна лінія 25"/>
          <p:cNvCxnSpPr/>
          <p:nvPr/>
        </p:nvCxnSpPr>
        <p:spPr>
          <a:xfrm>
            <a:off x="1892595" y="2870794"/>
            <a:ext cx="7145079" cy="3285458"/>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67802" y="6163553"/>
            <a:ext cx="1329073" cy="369332"/>
          </a:xfrm>
          <a:prstGeom prst="rect">
            <a:avLst/>
          </a:prstGeom>
          <a:noFill/>
        </p:spPr>
        <p:txBody>
          <a:bodyPr wrap="square" rtlCol="0">
            <a:spAutoFit/>
          </a:bodyPr>
          <a:lstStyle/>
          <a:p>
            <a:r>
              <a:rPr lang="en-US" b="1" dirty="0" err="1" smtClean="0"/>
              <a:t>X</a:t>
            </a:r>
            <a:r>
              <a:rPr lang="en-US" sz="1100" b="1" dirty="0" err="1" smtClean="0"/>
              <a:t>3</a:t>
            </a:r>
            <a:endParaRPr lang="uk-UA" b="1" dirty="0"/>
          </a:p>
        </p:txBody>
      </p:sp>
      <p:sp>
        <p:nvSpPr>
          <p:cNvPr id="30" name="TextBox 29"/>
          <p:cNvSpPr txBox="1"/>
          <p:nvPr/>
        </p:nvSpPr>
        <p:spPr>
          <a:xfrm>
            <a:off x="3091411" y="2999368"/>
            <a:ext cx="1329073" cy="369332"/>
          </a:xfrm>
          <a:prstGeom prst="rect">
            <a:avLst/>
          </a:prstGeom>
          <a:noFill/>
        </p:spPr>
        <p:txBody>
          <a:bodyPr wrap="square" rtlCol="0">
            <a:spAutoFit/>
          </a:bodyPr>
          <a:lstStyle/>
          <a:p>
            <a:r>
              <a:rPr lang="en-US" b="1" dirty="0"/>
              <a:t>A</a:t>
            </a:r>
            <a:endParaRPr lang="uk-UA" b="1" dirty="0"/>
          </a:p>
        </p:txBody>
      </p:sp>
      <p:cxnSp>
        <p:nvCxnSpPr>
          <p:cNvPr id="31" name="Пряма сполучна лінія 30"/>
          <p:cNvCxnSpPr/>
          <p:nvPr/>
        </p:nvCxnSpPr>
        <p:spPr>
          <a:xfrm>
            <a:off x="3007479" y="3438530"/>
            <a:ext cx="0" cy="270000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532034" y="3298616"/>
            <a:ext cx="1329073" cy="369332"/>
          </a:xfrm>
          <a:prstGeom prst="rect">
            <a:avLst/>
          </a:prstGeom>
          <a:noFill/>
        </p:spPr>
        <p:txBody>
          <a:bodyPr wrap="square" rtlCol="0">
            <a:spAutoFit/>
          </a:bodyPr>
          <a:lstStyle/>
          <a:p>
            <a:r>
              <a:rPr lang="en-US" b="1" dirty="0" err="1" smtClean="0"/>
              <a:t>Y</a:t>
            </a:r>
            <a:r>
              <a:rPr lang="en-US" sz="1100" b="1" dirty="0" err="1" smtClean="0"/>
              <a:t>3</a:t>
            </a:r>
            <a:endParaRPr lang="uk-UA" b="1" dirty="0"/>
          </a:p>
        </p:txBody>
      </p:sp>
      <p:cxnSp>
        <p:nvCxnSpPr>
          <p:cNvPr id="33" name="Пряма сполучна лінія 32"/>
          <p:cNvCxnSpPr/>
          <p:nvPr/>
        </p:nvCxnSpPr>
        <p:spPr>
          <a:xfrm flipH="1">
            <a:off x="1927479" y="3427230"/>
            <a:ext cx="1080000" cy="0"/>
          </a:xfrm>
          <a:prstGeom prst="line">
            <a:avLst/>
          </a:prstGeom>
          <a:ln>
            <a:prstDash val="dashDot"/>
          </a:ln>
        </p:spPr>
        <p:style>
          <a:lnRef idx="1">
            <a:schemeClr val="dk1"/>
          </a:lnRef>
          <a:fillRef idx="0">
            <a:schemeClr val="dk1"/>
          </a:fillRef>
          <a:effectRef idx="0">
            <a:schemeClr val="dk1"/>
          </a:effectRef>
          <a:fontRef idx="minor">
            <a:schemeClr val="tx1"/>
          </a:fontRef>
        </p:style>
      </p:cxnSp>
      <p:sp>
        <p:nvSpPr>
          <p:cNvPr id="34" name="Овал 33"/>
          <p:cNvSpPr/>
          <p:nvPr/>
        </p:nvSpPr>
        <p:spPr>
          <a:xfrm>
            <a:off x="2966041" y="3346863"/>
            <a:ext cx="144000" cy="144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5" name="Дуга 34"/>
          <p:cNvSpPr/>
          <p:nvPr/>
        </p:nvSpPr>
        <p:spPr>
          <a:xfrm rot="9636894">
            <a:off x="5963214" y="1096815"/>
            <a:ext cx="3535151" cy="4448177"/>
          </a:xfrm>
          <a:prstGeom prst="arc">
            <a:avLst>
              <a:gd name="adj1" fmla="val 16862940"/>
              <a:gd name="adj2" fmla="val 51560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a:p>
        </p:txBody>
      </p:sp>
      <p:sp>
        <p:nvSpPr>
          <p:cNvPr id="36" name="TextBox 35"/>
          <p:cNvSpPr txBox="1"/>
          <p:nvPr/>
        </p:nvSpPr>
        <p:spPr>
          <a:xfrm>
            <a:off x="8084284" y="5297453"/>
            <a:ext cx="1329073" cy="369332"/>
          </a:xfrm>
          <a:prstGeom prst="rect">
            <a:avLst/>
          </a:prstGeom>
          <a:noFill/>
        </p:spPr>
        <p:txBody>
          <a:bodyPr wrap="square" rtlCol="0">
            <a:spAutoFit/>
          </a:bodyPr>
          <a:lstStyle/>
          <a:p>
            <a:r>
              <a:rPr lang="en-US" b="1" dirty="0" err="1" smtClean="0"/>
              <a:t>U</a:t>
            </a:r>
            <a:r>
              <a:rPr lang="en-US" sz="1100" b="1" dirty="0" err="1" smtClean="0"/>
              <a:t>2</a:t>
            </a:r>
            <a:endParaRPr lang="uk-UA" b="1" dirty="0"/>
          </a:p>
        </p:txBody>
      </p:sp>
      <p:sp>
        <p:nvSpPr>
          <p:cNvPr id="37" name="TextBox 36"/>
          <p:cNvSpPr txBox="1"/>
          <p:nvPr/>
        </p:nvSpPr>
        <p:spPr>
          <a:xfrm>
            <a:off x="7401156" y="4906141"/>
            <a:ext cx="1329073" cy="369332"/>
          </a:xfrm>
          <a:prstGeom prst="rect">
            <a:avLst/>
          </a:prstGeom>
          <a:noFill/>
        </p:spPr>
        <p:txBody>
          <a:bodyPr wrap="square" rtlCol="0">
            <a:spAutoFit/>
          </a:bodyPr>
          <a:lstStyle/>
          <a:p>
            <a:r>
              <a:rPr lang="en-US" b="1" dirty="0" smtClean="0"/>
              <a:t>C</a:t>
            </a:r>
            <a:endParaRPr lang="uk-UA" b="1" dirty="0"/>
          </a:p>
        </p:txBody>
      </p:sp>
      <p:sp>
        <p:nvSpPr>
          <p:cNvPr id="38" name="Овал 37"/>
          <p:cNvSpPr/>
          <p:nvPr/>
        </p:nvSpPr>
        <p:spPr>
          <a:xfrm>
            <a:off x="7233254" y="5253636"/>
            <a:ext cx="144000" cy="144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9" name="TextBox 38"/>
          <p:cNvSpPr txBox="1"/>
          <p:nvPr/>
        </p:nvSpPr>
        <p:spPr>
          <a:xfrm>
            <a:off x="7084409" y="6164712"/>
            <a:ext cx="1329073" cy="369332"/>
          </a:xfrm>
          <a:prstGeom prst="rect">
            <a:avLst/>
          </a:prstGeom>
          <a:noFill/>
        </p:spPr>
        <p:txBody>
          <a:bodyPr wrap="square" rtlCol="0">
            <a:spAutoFit/>
          </a:bodyPr>
          <a:lstStyle/>
          <a:p>
            <a:r>
              <a:rPr lang="en-US" b="1" dirty="0" err="1" smtClean="0"/>
              <a:t>X</a:t>
            </a:r>
            <a:r>
              <a:rPr lang="en-US" sz="1100" b="1" dirty="0" err="1" smtClean="0"/>
              <a:t>2</a:t>
            </a:r>
            <a:endParaRPr lang="uk-UA" b="1" dirty="0"/>
          </a:p>
        </p:txBody>
      </p:sp>
      <p:cxnSp>
        <p:nvCxnSpPr>
          <p:cNvPr id="40" name="Пряма сполучна лінія 39"/>
          <p:cNvCxnSpPr/>
          <p:nvPr/>
        </p:nvCxnSpPr>
        <p:spPr>
          <a:xfrm>
            <a:off x="7305254" y="5330456"/>
            <a:ext cx="0" cy="79200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1" name="Пряма сполучна лінія 40"/>
          <p:cNvCxnSpPr/>
          <p:nvPr/>
        </p:nvCxnSpPr>
        <p:spPr>
          <a:xfrm flipH="1">
            <a:off x="1924494" y="5339985"/>
            <a:ext cx="5400000" cy="0"/>
          </a:xfrm>
          <a:prstGeom prst="line">
            <a:avLst/>
          </a:prstGeom>
          <a:ln>
            <a:prstDash val="dashDot"/>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1508017" y="5141916"/>
            <a:ext cx="1329073" cy="369332"/>
          </a:xfrm>
          <a:prstGeom prst="rect">
            <a:avLst/>
          </a:prstGeom>
          <a:noFill/>
        </p:spPr>
        <p:txBody>
          <a:bodyPr wrap="square" rtlCol="0">
            <a:spAutoFit/>
          </a:bodyPr>
          <a:lstStyle/>
          <a:p>
            <a:r>
              <a:rPr lang="en-US" b="1" dirty="0" err="1" smtClean="0"/>
              <a:t>Y</a:t>
            </a:r>
            <a:r>
              <a:rPr lang="en-US" sz="1100" b="1" dirty="0" err="1" smtClean="0"/>
              <a:t>2</a:t>
            </a:r>
            <a:endParaRPr lang="uk-UA" b="1" dirty="0"/>
          </a:p>
        </p:txBody>
      </p:sp>
    </p:spTree>
    <p:extLst>
      <p:ext uri="{BB962C8B-B14F-4D97-AF65-F5344CB8AC3E}">
        <p14:creationId xmlns:p14="http://schemas.microsoft.com/office/powerpoint/2010/main" val="49486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500"/>
                                        <p:tgtEl>
                                          <p:spTgt spid="2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500"/>
                                        <p:tgtEl>
                                          <p:spTgt spid="22"/>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500"/>
                                        <p:tgtEl>
                                          <p:spTgt spid="2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fade">
                                      <p:cBhvr>
                                        <p:cTn id="69" dur="500"/>
                                        <p:tgtEl>
                                          <p:spTgt spid="26"/>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fade">
                                      <p:cBhvr>
                                        <p:cTn id="74" dur="500"/>
                                        <p:tgtEl>
                                          <p:spTgt spid="34"/>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500"/>
                                        <p:tgtEl>
                                          <p:spTgt spid="3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500"/>
                                        <p:tgtEl>
                                          <p:spTgt spid="31"/>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fade">
                                      <p:cBhvr>
                                        <p:cTn id="85" dur="500"/>
                                        <p:tgtEl>
                                          <p:spTgt spid="29"/>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33"/>
                                        </p:tgtEl>
                                        <p:attrNameLst>
                                          <p:attrName>style.visibility</p:attrName>
                                        </p:attrNameLst>
                                      </p:cBhvr>
                                      <p:to>
                                        <p:strVal val="visible"/>
                                      </p:to>
                                    </p:set>
                                    <p:animEffect transition="in" filter="fade">
                                      <p:cBhvr>
                                        <p:cTn id="90" dur="500"/>
                                        <p:tgtEl>
                                          <p:spTgt spid="33"/>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fade">
                                      <p:cBhvr>
                                        <p:cTn id="93" dur="500"/>
                                        <p:tgtEl>
                                          <p:spTgt spid="32"/>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35"/>
                                        </p:tgtEl>
                                        <p:attrNameLst>
                                          <p:attrName>style.visibility</p:attrName>
                                        </p:attrNameLst>
                                      </p:cBhvr>
                                      <p:to>
                                        <p:strVal val="visible"/>
                                      </p:to>
                                    </p:set>
                                    <p:animEffect transition="in" filter="fade">
                                      <p:cBhvr>
                                        <p:cTn id="98" dur="500"/>
                                        <p:tgtEl>
                                          <p:spTgt spid="35"/>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fade">
                                      <p:cBhvr>
                                        <p:cTn id="101" dur="500"/>
                                        <p:tgtEl>
                                          <p:spTgt spid="36"/>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38"/>
                                        </p:tgtEl>
                                        <p:attrNameLst>
                                          <p:attrName>style.visibility</p:attrName>
                                        </p:attrNameLst>
                                      </p:cBhvr>
                                      <p:to>
                                        <p:strVal val="visible"/>
                                      </p:to>
                                    </p:set>
                                    <p:animEffect transition="in" filter="fade">
                                      <p:cBhvr>
                                        <p:cTn id="106" dur="500"/>
                                        <p:tgtEl>
                                          <p:spTgt spid="38"/>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7"/>
                                        </p:tgtEl>
                                        <p:attrNameLst>
                                          <p:attrName>style.visibility</p:attrName>
                                        </p:attrNameLst>
                                      </p:cBhvr>
                                      <p:to>
                                        <p:strVal val="visible"/>
                                      </p:to>
                                    </p:set>
                                    <p:animEffect transition="in" filter="fade">
                                      <p:cBhvr>
                                        <p:cTn id="109" dur="500"/>
                                        <p:tgtEl>
                                          <p:spTgt spid="37"/>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fade">
                                      <p:cBhvr>
                                        <p:cTn id="117" dur="500"/>
                                        <p:tgtEl>
                                          <p:spTgt spid="40"/>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41"/>
                                        </p:tgtEl>
                                        <p:attrNameLst>
                                          <p:attrName>style.visibility</p:attrName>
                                        </p:attrNameLst>
                                      </p:cBhvr>
                                      <p:to>
                                        <p:strVal val="visible"/>
                                      </p:to>
                                    </p:set>
                                    <p:animEffect transition="in" filter="fade">
                                      <p:cBhvr>
                                        <p:cTn id="122" dur="500"/>
                                        <p:tgtEl>
                                          <p:spTgt spid="41"/>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42"/>
                                        </p:tgtEl>
                                        <p:attrNameLst>
                                          <p:attrName>style.visibility</p:attrName>
                                        </p:attrNameLst>
                                      </p:cBhvr>
                                      <p:to>
                                        <p:strVal val="visible"/>
                                      </p:to>
                                    </p:set>
                                    <p:animEffect transition="in" filter="fade">
                                      <p:cBhvr>
                                        <p:cTn id="12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animBg="1"/>
      <p:bldP spid="12" grpId="0"/>
      <p:bldP spid="13" grpId="0"/>
      <p:bldP spid="14" grpId="0" animBg="1"/>
      <p:bldP spid="17" grpId="0"/>
      <p:bldP spid="18" grpId="0"/>
      <p:bldP spid="23" grpId="0"/>
      <p:bldP spid="24" grpId="0"/>
      <p:bldP spid="29" grpId="0"/>
      <p:bldP spid="30" grpId="0"/>
      <p:bldP spid="32" grpId="0"/>
      <p:bldP spid="34" grpId="0" animBg="1"/>
      <p:bldP spid="35" grpId="0" animBg="1"/>
      <p:bldP spid="36" grpId="0"/>
      <p:bldP spid="37" grpId="0"/>
      <p:bldP spid="38" grpId="0" animBg="1"/>
      <p:bldP spid="39"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smtClean="0"/>
              <a:t>Мета </a:t>
            </a:r>
            <a:r>
              <a:rPr lang="uk-UA" b="1" i="1" dirty="0"/>
              <a:t>лекції</a:t>
            </a:r>
            <a:r>
              <a:rPr lang="uk-UA" dirty="0"/>
              <a:t> </a:t>
            </a:r>
          </a:p>
        </p:txBody>
      </p:sp>
      <p:sp>
        <p:nvSpPr>
          <p:cNvPr id="3" name="Місце для вмісту 2"/>
          <p:cNvSpPr>
            <a:spLocks noGrp="1"/>
          </p:cNvSpPr>
          <p:nvPr>
            <p:ph idx="1"/>
          </p:nvPr>
        </p:nvSpPr>
        <p:spPr>
          <a:xfrm>
            <a:off x="1600200" y="2133600"/>
            <a:ext cx="10361428" cy="3777622"/>
          </a:xfrm>
        </p:spPr>
        <p:txBody>
          <a:bodyPr>
            <a:noAutofit/>
          </a:bodyPr>
          <a:lstStyle/>
          <a:p>
            <a:r>
              <a:rPr lang="uk-UA" sz="2400" b="1" u="sng" dirty="0" smtClean="0"/>
              <a:t>аналіз </a:t>
            </a:r>
            <a:r>
              <a:rPr lang="uk-UA" sz="2400" b="1" u="sng" dirty="0"/>
              <a:t>переваг</a:t>
            </a:r>
            <a:r>
              <a:rPr lang="uk-UA" sz="2400" b="1" i="1" u="sng" dirty="0"/>
              <a:t> </a:t>
            </a:r>
            <a:r>
              <a:rPr lang="uk-UA" sz="2400" b="1" u="sng" dirty="0"/>
              <a:t>конкурентної ринкової системи в цілому</a:t>
            </a:r>
            <a:r>
              <a:rPr lang="uk-UA" sz="2400" dirty="0"/>
              <a:t>, здатності конкурентних ринків забезпечити</a:t>
            </a:r>
            <a:r>
              <a:rPr lang="uk-UA" sz="2400" b="1" i="1" dirty="0"/>
              <a:t> </a:t>
            </a:r>
            <a:r>
              <a:rPr lang="uk-UA" sz="2400" dirty="0"/>
              <a:t>ефективний розподіл і використання ресурсів в економіці в цілому, оптимізувати її структуру. </a:t>
            </a:r>
            <a:endParaRPr lang="uk-UA" sz="2400" dirty="0" smtClean="0"/>
          </a:p>
          <a:p>
            <a:r>
              <a:rPr lang="uk-UA" sz="2400" dirty="0" smtClean="0"/>
              <a:t>Розгляд </a:t>
            </a:r>
            <a:r>
              <a:rPr lang="uk-UA" sz="2400" b="1" u="sng" dirty="0"/>
              <a:t>загальних умов ефективності конкурентної ринкової системи </a:t>
            </a:r>
            <a:r>
              <a:rPr lang="uk-UA" sz="2400" dirty="0"/>
              <a:t>та її переваг дозволить у подальшому оцінити втрати суспільства від порушення умов досконалої конкуренції, а також визначити сфери неспроможності конкурентних ринків і заходи державного регулювання, спрямовані на підвищення ефективності функціонування ринкової економіки.</a:t>
            </a:r>
          </a:p>
        </p:txBody>
      </p:sp>
    </p:spTree>
    <p:extLst>
      <p:ext uri="{BB962C8B-B14F-4D97-AF65-F5344CB8AC3E}">
        <p14:creationId xmlns:p14="http://schemas.microsoft.com/office/powerpoint/2010/main" val="2289728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1913" y="265176"/>
            <a:ext cx="9922700" cy="1051560"/>
          </a:xfrm>
        </p:spPr>
        <p:txBody>
          <a:bodyPr>
            <a:normAutofit fontScale="90000"/>
          </a:bodyPr>
          <a:lstStyle/>
          <a:p>
            <a:r>
              <a:rPr lang="uk-UA" b="1" dirty="0"/>
              <a:t>Модель оптимізації структури виробництва у конкурентній ринковій системі</a:t>
            </a:r>
            <a:endParaRPr lang="uk-UA" dirty="0"/>
          </a:p>
        </p:txBody>
      </p:sp>
      <p:sp>
        <p:nvSpPr>
          <p:cNvPr id="3" name="Місце для вмісту 2"/>
          <p:cNvSpPr>
            <a:spLocks noGrp="1"/>
          </p:cNvSpPr>
          <p:nvPr>
            <p:ph idx="1"/>
          </p:nvPr>
        </p:nvSpPr>
        <p:spPr>
          <a:xfrm>
            <a:off x="1581913" y="1316736"/>
            <a:ext cx="10158983" cy="5440680"/>
          </a:xfrm>
        </p:spPr>
        <p:txBody>
          <a:bodyPr/>
          <a:lstStyle/>
          <a:p>
            <a:r>
              <a:rPr lang="uk-UA" dirty="0"/>
              <a:t>Виробники, трансформуючи структуру виробництва без втрат ефективності, порівнюють граничну норму трансформації зі </a:t>
            </a:r>
            <a:r>
              <a:rPr lang="uk-UA" b="1" i="1" dirty="0"/>
              <a:t>співвідношенням ринкових цін</a:t>
            </a:r>
            <a:r>
              <a:rPr lang="uk-UA" dirty="0" smtClean="0"/>
              <a:t>:</a:t>
            </a:r>
          </a:p>
          <a:p>
            <a:endParaRPr lang="uk-UA" dirty="0" smtClean="0"/>
          </a:p>
          <a:p>
            <a:r>
              <a:rPr lang="uk-UA" dirty="0" smtClean="0"/>
              <a:t>Споживачі</a:t>
            </a:r>
            <a:r>
              <a:rPr lang="uk-UA" dirty="0"/>
              <a:t>, змінюючи структуру споживчого кошика без втрат рівня корисності, порівнюють із </a:t>
            </a:r>
            <a:r>
              <a:rPr lang="uk-UA" b="1" i="1" dirty="0"/>
              <a:t>співвідношенням цін</a:t>
            </a:r>
            <a:r>
              <a:rPr lang="uk-UA" dirty="0"/>
              <a:t> товарів граничну норму заміни благ</a:t>
            </a:r>
            <a:r>
              <a:rPr lang="uk-UA" dirty="0" smtClean="0"/>
              <a:t>:</a:t>
            </a:r>
          </a:p>
          <a:p>
            <a:endParaRPr lang="uk-UA" dirty="0"/>
          </a:p>
          <a:p>
            <a:endParaRPr lang="uk-UA" dirty="0" smtClean="0"/>
          </a:p>
          <a:p>
            <a:r>
              <a:rPr lang="uk-UA" b="1" i="1" dirty="0" smtClean="0"/>
              <a:t>Обсяг попиту </a:t>
            </a:r>
            <a:r>
              <a:rPr lang="uk-UA" b="1" i="1" dirty="0"/>
              <a:t>буде дорівнювати обсягу пропонування,  коли гранична норма трансформації будь-якого блага в інше у сфері виробництва дорівнюватиме граничній нормі заміни цих благ для кожного споживача</a:t>
            </a:r>
            <a:r>
              <a:rPr lang="uk-UA" dirty="0"/>
              <a:t> </a:t>
            </a:r>
            <a:r>
              <a:rPr lang="uk-UA" dirty="0" smtClean="0"/>
              <a:t> </a:t>
            </a:r>
          </a:p>
          <a:p>
            <a:endParaRPr lang="uk-UA" dirty="0"/>
          </a:p>
          <a:p>
            <a:endParaRPr lang="uk-UA" dirty="0" smtClean="0"/>
          </a:p>
          <a:p>
            <a:r>
              <a:rPr lang="uk-UA" dirty="0"/>
              <a:t>Графічна </a:t>
            </a:r>
            <a:r>
              <a:rPr lang="uk-UA" b="1" i="1" dirty="0"/>
              <a:t>модель оптимізації структури виробництва у конкурентній ринковій системі </a:t>
            </a:r>
            <a:r>
              <a:rPr lang="uk-UA" dirty="0"/>
              <a:t>ілюструє встановлення </a:t>
            </a:r>
            <a:r>
              <a:rPr lang="uk-UA" dirty="0" err="1"/>
              <a:t>Парето</a:t>
            </a:r>
            <a:r>
              <a:rPr lang="uk-UA" dirty="0"/>
              <a:t>-ефективної загальної рівноваги за допомогою межі виробничих можливостей та кривих суспільної байдужості </a:t>
            </a:r>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8" name="Об'єкт 7"/>
          <p:cNvGraphicFramePr>
            <a:graphicFrameLocks noChangeAspect="1"/>
          </p:cNvGraphicFramePr>
          <p:nvPr>
            <p:extLst>
              <p:ext uri="{D42A27DB-BD31-4B8C-83A1-F6EECF244321}">
                <p14:modId xmlns:p14="http://schemas.microsoft.com/office/powerpoint/2010/main" val="1862621078"/>
              </p:ext>
            </p:extLst>
          </p:nvPr>
        </p:nvGraphicFramePr>
        <p:xfrm>
          <a:off x="5010911" y="1963486"/>
          <a:ext cx="2232133" cy="468818"/>
        </p:xfrm>
        <a:graphic>
          <a:graphicData uri="http://schemas.openxmlformats.org/presentationml/2006/ole">
            <mc:AlternateContent xmlns:mc="http://schemas.openxmlformats.org/markup-compatibility/2006">
              <mc:Choice xmlns:v="urn:schemas-microsoft-com:vml" Requires="v">
                <p:oleObj spid="_x0000_s11286" r:id="rId3" imgW="1015559" imgH="215806" progId="Equation.3">
                  <p:embed/>
                </p:oleObj>
              </mc:Choice>
              <mc:Fallback>
                <p:oleObj r:id="rId3" imgW="1015559" imgH="21580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0911" y="1963486"/>
                        <a:ext cx="2232133" cy="468818"/>
                      </a:xfrm>
                      <a:prstGeom prst="rect">
                        <a:avLst/>
                      </a:prstGeom>
                      <a:noFill/>
                    </p:spPr>
                  </p:pic>
                </p:oleObj>
              </mc:Fallback>
            </mc:AlternateContent>
          </a:graphicData>
        </a:graphic>
      </p:graphicFrame>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10" name="Об'єкт 9"/>
          <p:cNvGraphicFramePr>
            <a:graphicFrameLocks noChangeAspect="1"/>
          </p:cNvGraphicFramePr>
          <p:nvPr>
            <p:extLst>
              <p:ext uri="{D42A27DB-BD31-4B8C-83A1-F6EECF244321}">
                <p14:modId xmlns:p14="http://schemas.microsoft.com/office/powerpoint/2010/main" val="3418284711"/>
              </p:ext>
            </p:extLst>
          </p:nvPr>
        </p:nvGraphicFramePr>
        <p:xfrm>
          <a:off x="5010912" y="3161412"/>
          <a:ext cx="2311039" cy="477900"/>
        </p:xfrm>
        <a:graphic>
          <a:graphicData uri="http://schemas.openxmlformats.org/presentationml/2006/ole">
            <mc:AlternateContent xmlns:mc="http://schemas.openxmlformats.org/markup-compatibility/2006">
              <mc:Choice xmlns:v="urn:schemas-microsoft-com:vml" Requires="v">
                <p:oleObj spid="_x0000_s11287" r:id="rId5" imgW="1028254" imgH="215806" progId="Equation.3">
                  <p:embed/>
                </p:oleObj>
              </mc:Choice>
              <mc:Fallback>
                <p:oleObj r:id="rId5" imgW="1028254" imgH="215806"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0912" y="3161412"/>
                        <a:ext cx="2311039" cy="477900"/>
                      </a:xfrm>
                      <a:prstGeom prst="rect">
                        <a:avLst/>
                      </a:prstGeom>
                      <a:noFill/>
                    </p:spPr>
                  </p:pic>
                </p:oleObj>
              </mc:Fallback>
            </mc:AlternateContent>
          </a:graphicData>
        </a:graphic>
      </p:graphicFrame>
      <p:sp>
        <p:nvSpPr>
          <p:cNvPr id="11"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12" name="Об'єкт 11"/>
          <p:cNvGraphicFramePr>
            <a:graphicFrameLocks noChangeAspect="1"/>
          </p:cNvGraphicFramePr>
          <p:nvPr>
            <p:extLst>
              <p:ext uri="{D42A27DB-BD31-4B8C-83A1-F6EECF244321}">
                <p14:modId xmlns:p14="http://schemas.microsoft.com/office/powerpoint/2010/main" val="1711522470"/>
              </p:ext>
            </p:extLst>
          </p:nvPr>
        </p:nvGraphicFramePr>
        <p:xfrm>
          <a:off x="5010910" y="4956047"/>
          <a:ext cx="2647585" cy="527941"/>
        </p:xfrm>
        <a:graphic>
          <a:graphicData uri="http://schemas.openxmlformats.org/presentationml/2006/ole">
            <mc:AlternateContent xmlns:mc="http://schemas.openxmlformats.org/markup-compatibility/2006">
              <mc:Choice xmlns:v="urn:schemas-microsoft-com:vml" Requires="v">
                <p:oleObj spid="_x0000_s11288" r:id="rId7" imgW="1066337" imgH="215806" progId="Equation.3">
                  <p:embed/>
                </p:oleObj>
              </mc:Choice>
              <mc:Fallback>
                <p:oleObj r:id="rId7" imgW="1066337" imgH="215806"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10910" y="4956047"/>
                        <a:ext cx="2647585" cy="527941"/>
                      </a:xfrm>
                      <a:prstGeom prst="rect">
                        <a:avLst/>
                      </a:prstGeom>
                      <a:noFill/>
                    </p:spPr>
                  </p:pic>
                </p:oleObj>
              </mc:Fallback>
            </mc:AlternateContent>
          </a:graphicData>
        </a:graphic>
      </p:graphicFrame>
    </p:spTree>
    <p:extLst>
      <p:ext uri="{BB962C8B-B14F-4D97-AF65-F5344CB8AC3E}">
        <p14:creationId xmlns:p14="http://schemas.microsoft.com/office/powerpoint/2010/main" val="669687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1057" y="624110"/>
            <a:ext cx="9913556" cy="1280890"/>
          </a:xfrm>
        </p:spPr>
        <p:txBody>
          <a:bodyPr/>
          <a:lstStyle/>
          <a:p>
            <a:r>
              <a:rPr lang="uk-UA" b="1" dirty="0"/>
              <a:t>1. Ефективність за </a:t>
            </a:r>
            <a:r>
              <a:rPr lang="uk-UA" b="1" dirty="0" err="1"/>
              <a:t>Парето</a:t>
            </a:r>
            <a:r>
              <a:rPr lang="uk-UA" b="1" dirty="0"/>
              <a:t> та соціальний оптимум</a:t>
            </a:r>
            <a:endParaRPr lang="uk-UA" dirty="0"/>
          </a:p>
        </p:txBody>
      </p:sp>
      <p:sp>
        <p:nvSpPr>
          <p:cNvPr id="3" name="Місце для вмісту 2"/>
          <p:cNvSpPr>
            <a:spLocks noGrp="1"/>
          </p:cNvSpPr>
          <p:nvPr>
            <p:ph idx="1"/>
          </p:nvPr>
        </p:nvSpPr>
        <p:spPr>
          <a:xfrm>
            <a:off x="1591057" y="2133600"/>
            <a:ext cx="10434366" cy="4614672"/>
          </a:xfrm>
        </p:spPr>
        <p:txBody>
          <a:bodyPr>
            <a:normAutofit fontScale="92500" lnSpcReduction="10000"/>
          </a:bodyPr>
          <a:lstStyle/>
          <a:p>
            <a:r>
              <a:rPr lang="uk-UA" b="1" i="1" dirty="0"/>
              <a:t>Головна </a:t>
            </a:r>
            <a:r>
              <a:rPr lang="uk-UA" dirty="0"/>
              <a:t>перевага </a:t>
            </a:r>
            <a:r>
              <a:rPr lang="uk-UA" b="1" i="1" dirty="0"/>
              <a:t>конкурентної ринкової системи полягає у здатності конкурентних ринків забезпечити</a:t>
            </a:r>
            <a:r>
              <a:rPr lang="uk-UA" dirty="0"/>
              <a:t> ефективне використання ресурсів економіки.</a:t>
            </a:r>
            <a:r>
              <a:rPr lang="uk-UA" b="1" dirty="0"/>
              <a:t> </a:t>
            </a:r>
            <a:endParaRPr lang="uk-UA" b="1" dirty="0" smtClean="0"/>
          </a:p>
          <a:p>
            <a:r>
              <a:rPr lang="uk-UA" dirty="0"/>
              <a:t>Теоретичне обґрунтування переваг конкурентної ринкової системи вперше було здійснене </a:t>
            </a:r>
            <a:r>
              <a:rPr lang="uk-UA" b="1" i="1" dirty="0"/>
              <a:t>А. Смітом, </a:t>
            </a:r>
            <a:r>
              <a:rPr lang="uk-UA" dirty="0"/>
              <a:t>який довів, що ринок вільної конкуренції, скеровуючи </a:t>
            </a:r>
            <a:r>
              <a:rPr lang="uk-UA" b="1" i="1" dirty="0"/>
              <a:t>(„невидимою рукою</a:t>
            </a:r>
            <a:r>
              <a:rPr lang="uk-UA" b="1" i="1" dirty="0" smtClean="0"/>
              <a:t>”) </a:t>
            </a:r>
            <a:r>
              <a:rPr lang="uk-UA" dirty="0"/>
              <a:t>економічну діяльність окремих індивідів до досягнення суспільних цілей і реалізації інтересів всіх учасників обміну, зумовлює виникнення вигоди для всього суспільства у вигляді </a:t>
            </a:r>
            <a:r>
              <a:rPr lang="uk-UA" b="1" i="1" dirty="0"/>
              <a:t>ефективного розподілу ресурсів</a:t>
            </a:r>
            <a:r>
              <a:rPr lang="uk-UA" dirty="0"/>
              <a:t>.</a:t>
            </a:r>
          </a:p>
          <a:p>
            <a:r>
              <a:rPr lang="uk-UA" dirty="0"/>
              <a:t>У 1909 році </a:t>
            </a:r>
            <a:r>
              <a:rPr lang="uk-UA" b="1" i="1" dirty="0"/>
              <a:t>В. </a:t>
            </a:r>
            <a:r>
              <a:rPr lang="uk-UA" b="1" i="1" dirty="0" err="1"/>
              <a:t>Парето</a:t>
            </a:r>
            <a:r>
              <a:rPr lang="uk-UA" dirty="0"/>
              <a:t> уточнює поняття ефективного розподілу ресурсів: </a:t>
            </a:r>
            <a:r>
              <a:rPr lang="uk-UA" b="1" i="1" dirty="0"/>
              <a:t>ресурси розподілені оптимально або ефективно, якщо ніхто не може покращити свого стану, не погіршуючи стану іншого (</a:t>
            </a:r>
            <a:r>
              <a:rPr lang="uk-UA" b="1" i="1" dirty="0" err="1"/>
              <a:t>Парето</a:t>
            </a:r>
            <a:r>
              <a:rPr lang="uk-UA" b="1" i="1" dirty="0"/>
              <a:t>-оптимум).</a:t>
            </a:r>
            <a:r>
              <a:rPr lang="uk-UA" dirty="0"/>
              <a:t> </a:t>
            </a:r>
          </a:p>
          <a:p>
            <a:r>
              <a:rPr lang="uk-UA" b="1" i="1" dirty="0"/>
              <a:t>Основним критерієм </a:t>
            </a:r>
            <a:r>
              <a:rPr lang="uk-UA" dirty="0"/>
              <a:t>ефективності за </a:t>
            </a:r>
            <a:r>
              <a:rPr lang="uk-UA" dirty="0" err="1"/>
              <a:t>Парето</a:t>
            </a:r>
            <a:r>
              <a:rPr lang="uk-UA" dirty="0"/>
              <a:t> є</a:t>
            </a:r>
            <a:r>
              <a:rPr lang="uk-UA" b="1" i="1" dirty="0"/>
              <a:t> наявність або відсутність розтрати ресурсів.</a:t>
            </a:r>
            <a:r>
              <a:rPr lang="uk-UA" dirty="0"/>
              <a:t> Якщо можливий такий перерозподіл ресурсів, за якого хоча б один учасник обміну може покращити своє становище без погіршення становища іншого економічного суб’єкта, вважається, що має місце розтрата ресурсів, а ситуація є неефективною за </a:t>
            </a:r>
            <a:r>
              <a:rPr lang="uk-UA" dirty="0" err="1"/>
              <a:t>Парето</a:t>
            </a:r>
            <a:r>
              <a:rPr lang="uk-UA" dirty="0"/>
              <a:t>. </a:t>
            </a:r>
            <a:endParaRPr lang="uk-UA" dirty="0" smtClean="0"/>
          </a:p>
          <a:p>
            <a:r>
              <a:rPr lang="uk-UA" b="1" i="1" dirty="0" err="1" smtClean="0"/>
              <a:t>Парето</a:t>
            </a:r>
            <a:r>
              <a:rPr lang="uk-UA" b="1" i="1" dirty="0" smtClean="0"/>
              <a:t> </a:t>
            </a:r>
            <a:r>
              <a:rPr lang="uk-UA" b="1" i="1" dirty="0"/>
              <a:t>– оптимальними є розподіли, за яких будь-які подальші вигідні зміни неможливі</a:t>
            </a:r>
            <a:r>
              <a:rPr lang="uk-UA" b="1" i="1" dirty="0" smtClean="0"/>
              <a:t>.</a:t>
            </a:r>
          </a:p>
          <a:p>
            <a:endParaRPr lang="uk-UA" b="1" i="1" dirty="0"/>
          </a:p>
        </p:txBody>
      </p:sp>
    </p:spTree>
    <p:extLst>
      <p:ext uri="{BB962C8B-B14F-4D97-AF65-F5344CB8AC3E}">
        <p14:creationId xmlns:p14="http://schemas.microsoft.com/office/powerpoint/2010/main" val="286662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241336"/>
            <a:ext cx="8911687" cy="656050"/>
          </a:xfrm>
        </p:spPr>
        <p:txBody>
          <a:bodyPr/>
          <a:lstStyle/>
          <a:p>
            <a:r>
              <a:rPr lang="uk-UA" b="1" i="1" dirty="0"/>
              <a:t>Межа можливих </a:t>
            </a:r>
            <a:r>
              <a:rPr lang="uk-UA" b="1" i="1" dirty="0" err="1"/>
              <a:t>корисностей</a:t>
            </a:r>
            <a:r>
              <a:rPr lang="uk-UA" b="1" i="1" dirty="0"/>
              <a:t> </a:t>
            </a:r>
            <a:endParaRPr lang="uk-UA" dirty="0"/>
          </a:p>
        </p:txBody>
      </p:sp>
      <p:sp>
        <p:nvSpPr>
          <p:cNvPr id="3" name="Місце для вмісту 2"/>
          <p:cNvSpPr>
            <a:spLocks noGrp="1"/>
          </p:cNvSpPr>
          <p:nvPr>
            <p:ph idx="1"/>
          </p:nvPr>
        </p:nvSpPr>
        <p:spPr>
          <a:xfrm>
            <a:off x="1464499" y="971813"/>
            <a:ext cx="10186848" cy="950976"/>
          </a:xfrm>
        </p:spPr>
        <p:txBody>
          <a:bodyPr>
            <a:normAutofit/>
          </a:bodyPr>
          <a:lstStyle/>
          <a:p>
            <a:r>
              <a:rPr lang="uk-UA" dirty="0" smtClean="0"/>
              <a:t>модель </a:t>
            </a:r>
            <a:r>
              <a:rPr lang="uk-UA" dirty="0"/>
              <a:t>економіки з двома економічними суб’єктами, які розподіляють між собою обмежений обсяг благ, </a:t>
            </a:r>
            <a:r>
              <a:rPr lang="uk-UA" b="1" i="1" dirty="0"/>
              <a:t>вона  ілюструє множину комбінацій рівнів </a:t>
            </a:r>
            <a:r>
              <a:rPr lang="uk-UA" b="1" i="1" dirty="0" err="1"/>
              <a:t>корисностей</a:t>
            </a:r>
            <a:r>
              <a:rPr lang="uk-UA" b="1" i="1" dirty="0"/>
              <a:t>, які можуть бути досягнуті учасниками обміну</a:t>
            </a:r>
            <a:r>
              <a:rPr lang="uk-UA" dirty="0"/>
              <a:t>. </a:t>
            </a:r>
          </a:p>
        </p:txBody>
      </p:sp>
      <p:sp>
        <p:nvSpPr>
          <p:cNvPr id="6" name="Прямокутник 5"/>
          <p:cNvSpPr/>
          <p:nvPr/>
        </p:nvSpPr>
        <p:spPr>
          <a:xfrm>
            <a:off x="1464499" y="1901525"/>
            <a:ext cx="6424711" cy="4893647"/>
          </a:xfrm>
          <a:prstGeom prst="rect">
            <a:avLst/>
          </a:prstGeom>
        </p:spPr>
        <p:txBody>
          <a:bodyPr wrap="square">
            <a:spAutoFit/>
          </a:bodyPr>
          <a:lstStyle/>
          <a:p>
            <a:r>
              <a:rPr lang="uk-UA" sz="2400" dirty="0" err="1"/>
              <a:t>Парето</a:t>
            </a:r>
            <a:r>
              <a:rPr lang="uk-UA" sz="2400" dirty="0"/>
              <a:t>-ефективні варіанти розподілу добробуту суттєво відрізняються </a:t>
            </a:r>
            <a:r>
              <a:rPr lang="uk-UA" sz="2400" b="1" i="1" dirty="0"/>
              <a:t>з точки зору соціальної справедливості</a:t>
            </a:r>
            <a:r>
              <a:rPr lang="uk-UA" sz="2400" dirty="0"/>
              <a:t>. </a:t>
            </a:r>
          </a:p>
          <a:p>
            <a:endParaRPr lang="uk-UA" sz="2400" dirty="0" smtClean="0"/>
          </a:p>
          <a:p>
            <a:r>
              <a:rPr lang="uk-UA" sz="2400" dirty="0" err="1" smtClean="0"/>
              <a:t>Парето</a:t>
            </a:r>
            <a:r>
              <a:rPr lang="uk-UA" sz="2400" dirty="0" smtClean="0"/>
              <a:t>-оптимальний </a:t>
            </a:r>
            <a:r>
              <a:rPr lang="uk-UA" sz="2400" dirty="0"/>
              <a:t>розподіл ресурсів може не давати </a:t>
            </a:r>
            <a:r>
              <a:rPr lang="uk-UA" sz="2400" b="1" i="1" dirty="0"/>
              <a:t>соціального оптимуму,</a:t>
            </a:r>
            <a:r>
              <a:rPr lang="uk-UA" sz="2400" dirty="0"/>
              <a:t> допускаючи крайню нерівномірність розподілу наявних благ у суспільстві (точки А, В). </a:t>
            </a:r>
            <a:endParaRPr lang="uk-UA" sz="2400" dirty="0" smtClean="0"/>
          </a:p>
          <a:p>
            <a:endParaRPr lang="uk-UA" sz="2400" dirty="0"/>
          </a:p>
          <a:p>
            <a:r>
              <a:rPr lang="uk-UA" sz="2400" dirty="0" smtClean="0"/>
              <a:t>Неефективний </a:t>
            </a:r>
            <a:r>
              <a:rPr lang="uk-UA" sz="2400" dirty="0"/>
              <a:t>розподіл ресурсів іноді може бути більш справедливим, ніж ефективний</a:t>
            </a:r>
            <a:r>
              <a:rPr lang="uk-UA" sz="2400" dirty="0" smtClean="0"/>
              <a:t>.</a:t>
            </a:r>
            <a:endParaRPr lang="uk-UA" sz="2400" b="1" dirty="0"/>
          </a:p>
        </p:txBody>
      </p:sp>
      <p:sp>
        <p:nvSpPr>
          <p:cNvPr id="7" name="Rectangle 6"/>
          <p:cNvSpPr>
            <a:spLocks noChangeArrowheads="1"/>
          </p:cNvSpPr>
          <p:nvPr/>
        </p:nvSpPr>
        <p:spPr bwMode="auto">
          <a:xfrm>
            <a:off x="0" y="-4572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0" name="Group 450"/>
          <p:cNvGrpSpPr>
            <a:grpSpLocks/>
          </p:cNvGrpSpPr>
          <p:nvPr/>
        </p:nvGrpSpPr>
        <p:grpSpPr bwMode="auto">
          <a:xfrm>
            <a:off x="7731950" y="2121408"/>
            <a:ext cx="4237546" cy="4032504"/>
            <a:chOff x="1031" y="3427"/>
            <a:chExt cx="3503" cy="3218"/>
          </a:xfrm>
        </p:grpSpPr>
        <p:sp>
          <p:nvSpPr>
            <p:cNvPr id="11" name="Text Box 451"/>
            <p:cNvSpPr txBox="1">
              <a:spLocks noChangeArrowheads="1"/>
            </p:cNvSpPr>
            <p:nvPr/>
          </p:nvSpPr>
          <p:spPr bwMode="auto">
            <a:xfrm>
              <a:off x="1161" y="6304"/>
              <a:ext cx="3373"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ru-RU" b="1" dirty="0">
                  <a:effectLst/>
                  <a:latin typeface="Times New Roman" panose="02020603050405020304" pitchFamily="18" charset="0"/>
                  <a:ea typeface="Times New Roman" panose="02020603050405020304" pitchFamily="18" charset="0"/>
                </a:rPr>
                <a:t>Рис. </a:t>
              </a:r>
              <a:r>
                <a:rPr lang="ru-RU" b="1" i="1" dirty="0" smtClean="0">
                  <a:effectLst/>
                  <a:latin typeface="Times New Roman" panose="02020603050405020304" pitchFamily="18" charset="0"/>
                  <a:ea typeface="Times New Roman" panose="02020603050405020304" pitchFamily="18" charset="0"/>
                </a:rPr>
                <a:t>Межа </a:t>
              </a:r>
              <a:r>
                <a:rPr lang="ru-RU" b="1" i="1" dirty="0" err="1">
                  <a:effectLst/>
                  <a:latin typeface="Times New Roman" panose="02020603050405020304" pitchFamily="18" charset="0"/>
                  <a:ea typeface="Times New Roman" panose="02020603050405020304" pitchFamily="18" charset="0"/>
                </a:rPr>
                <a:t>можливих</a:t>
              </a:r>
              <a:r>
                <a:rPr lang="ru-RU" b="1" i="1" dirty="0">
                  <a:effectLst/>
                  <a:latin typeface="Times New Roman" panose="02020603050405020304" pitchFamily="18" charset="0"/>
                  <a:ea typeface="Times New Roman" panose="02020603050405020304" pitchFamily="18" charset="0"/>
                </a:rPr>
                <a:t> </a:t>
              </a:r>
              <a:r>
                <a:rPr lang="ru-RU" b="1" i="1" dirty="0" err="1">
                  <a:effectLst/>
                  <a:latin typeface="Times New Roman" panose="02020603050405020304" pitchFamily="18" charset="0"/>
                  <a:ea typeface="Times New Roman" panose="02020603050405020304" pitchFamily="18" charset="0"/>
                </a:rPr>
                <a:t>корисностей</a:t>
              </a:r>
              <a:endParaRPr lang="uk-UA" sz="2400" dirty="0">
                <a:effectLst/>
                <a:latin typeface="Times New Roman" panose="02020603050405020304" pitchFamily="18" charset="0"/>
                <a:ea typeface="Times New Roman" panose="02020603050405020304" pitchFamily="18" charset="0"/>
              </a:endParaRPr>
            </a:p>
          </p:txBody>
        </p:sp>
        <p:pic>
          <p:nvPicPr>
            <p:cNvPr id="12" name="Picture 452" descr="Rozd 1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1" y="3427"/>
              <a:ext cx="3240" cy="2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6705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8047" y="312055"/>
            <a:ext cx="9856565" cy="665194"/>
          </a:xfrm>
        </p:spPr>
        <p:txBody>
          <a:bodyPr/>
          <a:lstStyle/>
          <a:p>
            <a:r>
              <a:rPr lang="uk-UA" b="1" i="1" dirty="0" smtClean="0"/>
              <a:t>Ефективність </a:t>
            </a:r>
            <a:r>
              <a:rPr lang="uk-UA" dirty="0" smtClean="0"/>
              <a:t>і </a:t>
            </a:r>
            <a:r>
              <a:rPr lang="uk-UA" b="1" i="1" dirty="0" smtClean="0"/>
              <a:t>справедливість</a:t>
            </a:r>
            <a:endParaRPr lang="uk-UA" dirty="0"/>
          </a:p>
        </p:txBody>
      </p:sp>
      <p:sp>
        <p:nvSpPr>
          <p:cNvPr id="3" name="Місце для вмісту 2"/>
          <p:cNvSpPr>
            <a:spLocks noGrp="1"/>
          </p:cNvSpPr>
          <p:nvPr>
            <p:ph idx="1"/>
          </p:nvPr>
        </p:nvSpPr>
        <p:spPr>
          <a:xfrm>
            <a:off x="1828800" y="1289304"/>
            <a:ext cx="9948672" cy="5312664"/>
          </a:xfrm>
        </p:spPr>
        <p:txBody>
          <a:bodyPr>
            <a:normAutofit fontScale="92500" lnSpcReduction="10000"/>
          </a:bodyPr>
          <a:lstStyle/>
          <a:p>
            <a:pPr marL="0" indent="0">
              <a:buNone/>
            </a:pPr>
            <a:r>
              <a:rPr lang="uk-UA" dirty="0" smtClean="0"/>
              <a:t>Чотири </a:t>
            </a:r>
            <a:r>
              <a:rPr lang="uk-UA" dirty="0"/>
              <a:t>концептуальних підходи до цієї проблеми: </a:t>
            </a:r>
          </a:p>
          <a:p>
            <a:pPr lvl="0"/>
            <a:r>
              <a:rPr lang="uk-UA" b="1" i="1" dirty="0"/>
              <a:t>Егалітарний </a:t>
            </a:r>
            <a:r>
              <a:rPr lang="uk-UA" dirty="0"/>
              <a:t>підхід вимагає </a:t>
            </a:r>
            <a:r>
              <a:rPr lang="uk-UA" b="1" i="1" dirty="0"/>
              <a:t>рівномірного</a:t>
            </a:r>
            <a:r>
              <a:rPr lang="uk-UA" dirty="0"/>
              <a:t> розподілу, за якого всі блага поділені порівну між усіма індивідами. Проте такий розподіл, як правило, не є </a:t>
            </a:r>
            <a:r>
              <a:rPr lang="uk-UA" dirty="0" err="1"/>
              <a:t>Парето</a:t>
            </a:r>
            <a:r>
              <a:rPr lang="uk-UA" dirty="0"/>
              <a:t>-ефективним.</a:t>
            </a:r>
          </a:p>
          <a:p>
            <a:pPr lvl="0"/>
            <a:r>
              <a:rPr lang="uk-UA" b="1" i="1" dirty="0"/>
              <a:t>Утилітарний</a:t>
            </a:r>
            <a:r>
              <a:rPr lang="uk-UA" dirty="0"/>
              <a:t> підхід розглядає суспільний добробут як суму добробуту всіх членів суспільства. Принцип перерозподілу доходів ґрунтується на припущенні про спадну граничну корисність: для заможних членів суспільства корисність одиниці вилученого доходу спадає в меншій мірі, ніж зростає корисність одиниці додаткового доходу для </a:t>
            </a:r>
            <a:r>
              <a:rPr lang="uk-UA" dirty="0" smtClean="0"/>
              <a:t>незаможних.</a:t>
            </a:r>
            <a:r>
              <a:rPr lang="uk-UA" b="1" dirty="0" smtClean="0"/>
              <a:t> </a:t>
            </a:r>
            <a:endParaRPr lang="uk-UA" dirty="0"/>
          </a:p>
          <a:p>
            <a:pPr lvl="0"/>
            <a:r>
              <a:rPr lang="uk-UA" b="1" i="1" dirty="0" err="1"/>
              <a:t>Роулзівський</a:t>
            </a:r>
            <a:r>
              <a:rPr lang="uk-UA" b="1" i="1" dirty="0"/>
              <a:t> (концепція </a:t>
            </a:r>
            <a:r>
              <a:rPr lang="uk-UA" b="1" i="1" dirty="0" err="1"/>
              <a:t>Дж</a:t>
            </a:r>
            <a:r>
              <a:rPr lang="uk-UA" b="1" i="1" dirty="0"/>
              <a:t>. Роулза) </a:t>
            </a:r>
            <a:r>
              <a:rPr lang="uk-UA" dirty="0"/>
              <a:t>підхід допускає існування нерівності, щоб не позбавити найпродуктивніших виробників стимулу до праці, але передбачає перерозподіл частини доходів більш продуктивних економічних суб’єктів на користь найбідніших членів суспільства (всі громадяни повинні мати рівні свободи; економічна нерівність є виправданою тільки у тому випадку, якщо покращується положення найбільш знедолених верств населення).</a:t>
            </a:r>
            <a:endParaRPr lang="uk-UA" b="1" i="1" dirty="0"/>
          </a:p>
          <a:p>
            <a:pPr lvl="0"/>
            <a:r>
              <a:rPr lang="uk-UA" b="1" i="1" dirty="0"/>
              <a:t>Ліберальний підхід </a:t>
            </a:r>
            <a:r>
              <a:rPr lang="uk-UA" dirty="0"/>
              <a:t>вважає результати конкурентних ринкових процесів справедливими, оскільки винагороджуються здібніші і працьовитіші, навіть якщо при цьому має місце крайня нерівність; не передбачає перерозподілу благ. </a:t>
            </a:r>
            <a:r>
              <a:rPr lang="uk-UA" b="1" u="sng" dirty="0"/>
              <a:t>Суспільно-оптимальними і справедливими</a:t>
            </a:r>
            <a:r>
              <a:rPr lang="uk-UA" dirty="0"/>
              <a:t> вважаються виключно </a:t>
            </a:r>
            <a:r>
              <a:rPr lang="uk-UA" dirty="0" err="1"/>
              <a:t>Парето</a:t>
            </a:r>
            <a:r>
              <a:rPr lang="uk-UA" dirty="0"/>
              <a:t>-ефективні варіанти розподілу.</a:t>
            </a:r>
            <a:endParaRPr lang="uk-UA" b="1" i="1" dirty="0"/>
          </a:p>
        </p:txBody>
      </p:sp>
      <p:sp>
        <p:nvSpPr>
          <p:cNvPr id="6"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8" name="Rectangle 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67414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9345" y="624110"/>
            <a:ext cx="9895268" cy="1280890"/>
          </a:xfrm>
        </p:spPr>
        <p:txBody>
          <a:bodyPr>
            <a:normAutofit fontScale="90000"/>
          </a:bodyPr>
          <a:lstStyle/>
          <a:p>
            <a:r>
              <a:rPr lang="uk-UA" b="1" dirty="0"/>
              <a:t>2. Ефективність ринкової рівноваги на ринку товару. Часткова та загальна рівновага</a:t>
            </a:r>
            <a:endParaRPr lang="uk-UA" dirty="0"/>
          </a:p>
        </p:txBody>
      </p:sp>
      <p:sp>
        <p:nvSpPr>
          <p:cNvPr id="3" name="Місце для вмісту 2"/>
          <p:cNvSpPr>
            <a:spLocks noGrp="1"/>
          </p:cNvSpPr>
          <p:nvPr>
            <p:ph idx="1"/>
          </p:nvPr>
        </p:nvSpPr>
        <p:spPr>
          <a:xfrm>
            <a:off x="2014601" y="1793358"/>
            <a:ext cx="9776906" cy="4660392"/>
          </a:xfrm>
        </p:spPr>
        <p:txBody>
          <a:bodyPr>
            <a:noAutofit/>
          </a:bodyPr>
          <a:lstStyle/>
          <a:p>
            <a:r>
              <a:rPr lang="uk-UA" sz="2000" b="1" i="1" dirty="0"/>
              <a:t>Часткова конкурентна ринкова рівновага</a:t>
            </a:r>
            <a:r>
              <a:rPr lang="uk-UA" sz="2000" dirty="0"/>
              <a:t> – рівновага на ізольованому ринку певного товару – є ефективною, оскільки у точці рівноваги економічна </a:t>
            </a:r>
            <a:r>
              <a:rPr lang="uk-UA" sz="2000" b="1" i="1" dirty="0"/>
              <a:t>цінність продукту для </a:t>
            </a:r>
            <a:r>
              <a:rPr lang="uk-UA" sz="2000" b="1" i="1" dirty="0" smtClean="0"/>
              <a:t>споживача (</a:t>
            </a:r>
            <a:r>
              <a:rPr lang="en-US" sz="2000" b="1" i="1" dirty="0" smtClean="0"/>
              <a:t>MV)</a:t>
            </a:r>
            <a:r>
              <a:rPr lang="uk-UA" sz="2000" b="1" i="1" dirty="0" smtClean="0"/>
              <a:t> </a:t>
            </a:r>
            <a:r>
              <a:rPr lang="uk-UA" sz="2000" b="1" i="1" dirty="0"/>
              <a:t>і граничні витрати його </a:t>
            </a:r>
            <a:r>
              <a:rPr lang="uk-UA" sz="2000" b="1" i="1" dirty="0" smtClean="0"/>
              <a:t>виробництва (МС) </a:t>
            </a:r>
            <a:r>
              <a:rPr lang="uk-UA" sz="2000" b="1" i="1" dirty="0"/>
              <a:t>співпадають</a:t>
            </a:r>
            <a:r>
              <a:rPr lang="uk-UA" sz="2000" dirty="0"/>
              <a:t>.</a:t>
            </a:r>
            <a:r>
              <a:rPr lang="uk-UA" sz="2000" b="1" i="1" dirty="0"/>
              <a:t> </a:t>
            </a:r>
            <a:r>
              <a:rPr lang="uk-UA" sz="2000" dirty="0"/>
              <a:t>Рівноважна ціна дорівнює граничним витратам і граничній цінності продукту: </a:t>
            </a:r>
            <a:r>
              <a:rPr lang="en-US" sz="4000" b="1" dirty="0" smtClean="0"/>
              <a:t>MV=P=MC</a:t>
            </a:r>
          </a:p>
          <a:p>
            <a:r>
              <a:rPr lang="uk-UA" sz="2000" dirty="0"/>
              <a:t>Ринок досконалої конкуренції </a:t>
            </a:r>
            <a:r>
              <a:rPr lang="uk-UA" sz="2000" b="1" i="1" dirty="0"/>
              <a:t>автоматично </a:t>
            </a:r>
            <a:r>
              <a:rPr lang="uk-UA" sz="2000" dirty="0"/>
              <a:t>забезпечує їх перерозподіл </a:t>
            </a:r>
            <a:r>
              <a:rPr lang="uk-UA" sz="2000" b="1" i="1" dirty="0"/>
              <a:t>через зміну ціни</a:t>
            </a:r>
            <a:r>
              <a:rPr lang="uk-UA" sz="2000" dirty="0"/>
              <a:t>. </a:t>
            </a:r>
            <a:endParaRPr lang="en-US" sz="2000" dirty="0" smtClean="0"/>
          </a:p>
          <a:p>
            <a:r>
              <a:rPr lang="uk-UA" sz="2000" dirty="0"/>
              <a:t>Ефективність конкурентної рівноваги може бути також доведена на основі аналізу </a:t>
            </a:r>
            <a:r>
              <a:rPr lang="uk-UA" sz="2000" b="1" i="1" dirty="0"/>
              <a:t>надлишків споживача і виробника</a:t>
            </a:r>
            <a:r>
              <a:rPr lang="uk-UA" sz="2000" dirty="0"/>
              <a:t>. У стані ринкової рівноваги </a:t>
            </a:r>
            <a:r>
              <a:rPr lang="uk-UA" sz="2000" b="1" i="1" dirty="0"/>
              <a:t>споживчий і виробничий надлишки (показники економічного добробуту) </a:t>
            </a:r>
            <a:r>
              <a:rPr lang="uk-UA" sz="2000" dirty="0"/>
              <a:t>досягають </a:t>
            </a:r>
            <a:r>
              <a:rPr lang="uk-UA" sz="2000" b="1" i="1" dirty="0"/>
              <a:t>максимальної величини</a:t>
            </a:r>
            <a:r>
              <a:rPr lang="uk-UA" sz="2000" dirty="0"/>
              <a:t>. Сукупний надлишок споживачів і виробників показує виграш всього суспільства.</a:t>
            </a:r>
          </a:p>
          <a:p>
            <a:endParaRPr lang="uk-UA" sz="2000" b="1" dirty="0"/>
          </a:p>
        </p:txBody>
      </p:sp>
    </p:spTree>
    <p:extLst>
      <p:ext uri="{BB962C8B-B14F-4D97-AF65-F5344CB8AC3E}">
        <p14:creationId xmlns:p14="http://schemas.microsoft.com/office/powerpoint/2010/main" val="285594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47"/>
          <p:cNvGrpSpPr>
            <a:grpSpLocks/>
          </p:cNvGrpSpPr>
          <p:nvPr/>
        </p:nvGrpSpPr>
        <p:grpSpPr bwMode="auto">
          <a:xfrm>
            <a:off x="3337560" y="116958"/>
            <a:ext cx="6146682" cy="6631314"/>
            <a:chOff x="801" y="4684"/>
            <a:chExt cx="3190" cy="3755"/>
          </a:xfrm>
        </p:grpSpPr>
        <p:sp>
          <p:nvSpPr>
            <p:cNvPr id="5" name="Text Box 448"/>
            <p:cNvSpPr txBox="1">
              <a:spLocks noChangeArrowheads="1"/>
            </p:cNvSpPr>
            <p:nvPr/>
          </p:nvSpPr>
          <p:spPr bwMode="auto">
            <a:xfrm>
              <a:off x="995" y="7890"/>
              <a:ext cx="2906" cy="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ru-RU" sz="1600" b="1" dirty="0">
                  <a:effectLst/>
                  <a:latin typeface="Times New Roman" panose="02020603050405020304" pitchFamily="18" charset="0"/>
                  <a:ea typeface="Times New Roman" panose="02020603050405020304" pitchFamily="18" charset="0"/>
                </a:rPr>
                <a:t>Рис. </a:t>
              </a:r>
              <a:r>
                <a:rPr lang="ru-RU" sz="1600" b="1" i="1" dirty="0" err="1" smtClean="0">
                  <a:effectLst/>
                  <a:latin typeface="Times New Roman" panose="02020603050405020304" pitchFamily="18" charset="0"/>
                  <a:ea typeface="Times New Roman" panose="02020603050405020304" pitchFamily="18" charset="0"/>
                </a:rPr>
                <a:t>Надлишки</a:t>
              </a:r>
              <a:r>
                <a:rPr lang="en-US" sz="1600" b="1" i="1" dirty="0">
                  <a:latin typeface="Times New Roman" panose="02020603050405020304" pitchFamily="18" charset="0"/>
                  <a:ea typeface="Times New Roman" panose="02020603050405020304" pitchFamily="18" charset="0"/>
                </a:rPr>
                <a:t> </a:t>
              </a:r>
              <a:r>
                <a:rPr lang="ru-RU" sz="1600" b="1" i="1" dirty="0" err="1" smtClean="0">
                  <a:effectLst/>
                  <a:latin typeface="Times New Roman" panose="02020603050405020304" pitchFamily="18" charset="0"/>
                  <a:ea typeface="Times New Roman" panose="02020603050405020304" pitchFamily="18" charset="0"/>
                </a:rPr>
                <a:t>споживачів</a:t>
              </a:r>
              <a:r>
                <a:rPr lang="ru-RU" sz="1600" b="1" i="1" dirty="0" smtClean="0">
                  <a:effectLst/>
                  <a:latin typeface="Times New Roman" panose="02020603050405020304" pitchFamily="18" charset="0"/>
                  <a:ea typeface="Times New Roman" panose="02020603050405020304" pitchFamily="18" charset="0"/>
                </a:rPr>
                <a:t> </a:t>
              </a:r>
              <a:r>
                <a:rPr lang="ru-RU" sz="1600" b="1" i="1" dirty="0">
                  <a:effectLst/>
                  <a:latin typeface="Times New Roman" panose="02020603050405020304" pitchFamily="18" charset="0"/>
                  <a:ea typeface="Times New Roman" panose="02020603050405020304" pitchFamily="18" charset="0"/>
                </a:rPr>
                <a:t>і </a:t>
              </a:r>
              <a:r>
                <a:rPr lang="ru-RU" sz="1600" b="1" i="1" dirty="0" err="1">
                  <a:effectLst/>
                  <a:latin typeface="Times New Roman" panose="02020603050405020304" pitchFamily="18" charset="0"/>
                  <a:ea typeface="Times New Roman" panose="02020603050405020304" pitchFamily="18" charset="0"/>
                </a:rPr>
                <a:t>виробників</a:t>
              </a:r>
              <a:r>
                <a:rPr lang="ru-RU" sz="1600" b="1" i="1" dirty="0">
                  <a:effectLst/>
                  <a:latin typeface="Times New Roman" panose="02020603050405020304" pitchFamily="18" charset="0"/>
                  <a:ea typeface="Times New Roman" panose="02020603050405020304" pitchFamily="18" charset="0"/>
                </a:rPr>
                <a:t> </a:t>
              </a:r>
              <a:r>
                <a:rPr lang="ru-RU" sz="1600" b="1" i="1" dirty="0" smtClean="0">
                  <a:effectLst/>
                  <a:latin typeface="Times New Roman" panose="02020603050405020304" pitchFamily="18" charset="0"/>
                  <a:ea typeface="Times New Roman" panose="02020603050405020304" pitchFamily="18" charset="0"/>
                </a:rPr>
                <a:t>у </a:t>
              </a:r>
              <a:r>
                <a:rPr lang="ru-RU" sz="1600" b="1" i="1" dirty="0" err="1">
                  <a:effectLst/>
                  <a:latin typeface="Times New Roman" panose="02020603050405020304" pitchFamily="18" charset="0"/>
                  <a:ea typeface="Times New Roman" panose="02020603050405020304" pitchFamily="18" charset="0"/>
                </a:rPr>
                <a:t>стані</a:t>
              </a:r>
              <a:r>
                <a:rPr lang="ru-RU" sz="1600" b="1" i="1" dirty="0">
                  <a:effectLst/>
                  <a:latin typeface="Times New Roman" panose="02020603050405020304" pitchFamily="18" charset="0"/>
                  <a:ea typeface="Times New Roman" panose="02020603050405020304" pitchFamily="18" charset="0"/>
                </a:rPr>
                <a:t> </a:t>
              </a:r>
              <a:r>
                <a:rPr lang="ru-RU" sz="1600" b="1" i="1" dirty="0" err="1">
                  <a:effectLst/>
                  <a:latin typeface="Times New Roman" panose="02020603050405020304" pitchFamily="18" charset="0"/>
                  <a:ea typeface="Times New Roman" panose="02020603050405020304" pitchFamily="18" charset="0"/>
                </a:rPr>
                <a:t>конкурентної</a:t>
              </a:r>
              <a:r>
                <a:rPr lang="ru-RU" sz="1600" b="1" i="1" dirty="0">
                  <a:effectLst/>
                  <a:latin typeface="Times New Roman" panose="02020603050405020304" pitchFamily="18" charset="0"/>
                  <a:ea typeface="Times New Roman" panose="02020603050405020304" pitchFamily="18" charset="0"/>
                </a:rPr>
                <a:t> </a:t>
              </a:r>
              <a:r>
                <a:rPr lang="ru-RU" sz="1600" b="1" i="1" dirty="0" err="1" smtClean="0">
                  <a:effectLst/>
                  <a:latin typeface="Times New Roman" panose="02020603050405020304" pitchFamily="18" charset="0"/>
                  <a:ea typeface="Times New Roman" panose="02020603050405020304" pitchFamily="18" charset="0"/>
                </a:rPr>
                <a:t>рівноваги</a:t>
              </a:r>
              <a:endParaRPr lang="uk-UA" sz="1600" dirty="0">
                <a:effectLst/>
                <a:latin typeface="Times New Roman" panose="02020603050405020304" pitchFamily="18" charset="0"/>
                <a:ea typeface="Times New Roman" panose="02020603050405020304" pitchFamily="18" charset="0"/>
              </a:endParaRPr>
            </a:p>
          </p:txBody>
        </p:sp>
        <p:pic>
          <p:nvPicPr>
            <p:cNvPr id="6" name="Picture 449" descr="Rozd 1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 y="4684"/>
              <a:ext cx="3190" cy="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8569839" y="4614534"/>
            <a:ext cx="967563" cy="461665"/>
          </a:xfrm>
          <a:prstGeom prst="rect">
            <a:avLst/>
          </a:prstGeom>
          <a:noFill/>
        </p:spPr>
        <p:txBody>
          <a:bodyPr wrap="square" rtlCol="0">
            <a:spAutoFit/>
          </a:bodyPr>
          <a:lstStyle/>
          <a:p>
            <a:r>
              <a:rPr lang="en-US" sz="2400" b="1" dirty="0" smtClean="0"/>
              <a:t>=MV</a:t>
            </a:r>
            <a:endParaRPr lang="uk-UA" sz="2400" b="1" dirty="0"/>
          </a:p>
        </p:txBody>
      </p:sp>
      <p:sp>
        <p:nvSpPr>
          <p:cNvPr id="7" name="TextBox 6"/>
          <p:cNvSpPr txBox="1"/>
          <p:nvPr/>
        </p:nvSpPr>
        <p:spPr>
          <a:xfrm>
            <a:off x="8584012" y="598958"/>
            <a:ext cx="967563" cy="461665"/>
          </a:xfrm>
          <a:prstGeom prst="rect">
            <a:avLst/>
          </a:prstGeom>
          <a:noFill/>
        </p:spPr>
        <p:txBody>
          <a:bodyPr wrap="square" rtlCol="0">
            <a:spAutoFit/>
          </a:bodyPr>
          <a:lstStyle/>
          <a:p>
            <a:r>
              <a:rPr lang="en-US" sz="2400" b="1" dirty="0" smtClean="0"/>
              <a:t>=MC</a:t>
            </a:r>
            <a:endParaRPr lang="uk-UA" sz="2400" b="1" dirty="0"/>
          </a:p>
        </p:txBody>
      </p:sp>
    </p:spTree>
    <p:extLst>
      <p:ext uri="{BB962C8B-B14F-4D97-AF65-F5344CB8AC3E}">
        <p14:creationId xmlns:p14="http://schemas.microsoft.com/office/powerpoint/2010/main" val="3404573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692626"/>
          </a:xfrm>
        </p:spPr>
        <p:txBody>
          <a:bodyPr/>
          <a:lstStyle/>
          <a:p>
            <a:r>
              <a:rPr lang="ru-RU" b="1" i="1" dirty="0" err="1"/>
              <a:t>Загальна</a:t>
            </a:r>
            <a:r>
              <a:rPr lang="ru-RU" b="1" i="1" dirty="0"/>
              <a:t> </a:t>
            </a:r>
            <a:r>
              <a:rPr lang="ru-RU" b="1" i="1" dirty="0" err="1"/>
              <a:t>рівновага</a:t>
            </a:r>
            <a:r>
              <a:rPr lang="ru-RU" dirty="0"/>
              <a:t> </a:t>
            </a:r>
            <a:endParaRPr lang="uk-UA" dirty="0"/>
          </a:p>
        </p:txBody>
      </p:sp>
      <p:sp>
        <p:nvSpPr>
          <p:cNvPr id="3" name="Місце для вмісту 2"/>
          <p:cNvSpPr>
            <a:spLocks noGrp="1"/>
          </p:cNvSpPr>
          <p:nvPr>
            <p:ph idx="1"/>
          </p:nvPr>
        </p:nvSpPr>
        <p:spPr>
          <a:xfrm>
            <a:off x="1664208" y="1316736"/>
            <a:ext cx="10305288" cy="5413248"/>
          </a:xfrm>
        </p:spPr>
        <p:txBody>
          <a:bodyPr>
            <a:normAutofit/>
          </a:bodyPr>
          <a:lstStyle/>
          <a:p>
            <a:r>
              <a:rPr lang="uk-UA" sz="2000" dirty="0"/>
              <a:t>стан рівноваги, за якого у всій економічній системі, на всіх ринках встановлюються ціни рівноваги. </a:t>
            </a:r>
            <a:endParaRPr lang="en-US" sz="2000" dirty="0" smtClean="0"/>
          </a:p>
          <a:p>
            <a:pPr lvl="1"/>
            <a:r>
              <a:rPr lang="uk-UA" sz="1800" dirty="0" smtClean="0"/>
              <a:t>Цінами </a:t>
            </a:r>
            <a:r>
              <a:rPr lang="uk-UA" sz="1800" dirty="0"/>
              <a:t>загальної рівноваги називаються ціни, за якими загальний обсяг споживання кожного блага не перевищує обсягу його виробництва. </a:t>
            </a:r>
            <a:endParaRPr lang="en-US" sz="1800" dirty="0" smtClean="0"/>
          </a:p>
          <a:p>
            <a:pPr marL="0" indent="0">
              <a:buNone/>
            </a:pPr>
            <a:r>
              <a:rPr lang="uk-UA" sz="2000" dirty="0" smtClean="0"/>
              <a:t>Загальна </a:t>
            </a:r>
            <a:r>
              <a:rPr lang="uk-UA" sz="2000" dirty="0"/>
              <a:t>рівновага відображає ефекти зворотного зв’язку. </a:t>
            </a:r>
          </a:p>
          <a:p>
            <a:pPr lvl="1"/>
            <a:r>
              <a:rPr lang="uk-UA" sz="1800" b="1" i="1" dirty="0"/>
              <a:t>Ефектом зворотного зв’язку</a:t>
            </a:r>
            <a:r>
              <a:rPr lang="uk-UA" sz="1800" dirty="0"/>
              <a:t> називається зміна цін і кількості товарів на певному ринку як реакція на зміни, що виникають на споріднених ринках.</a:t>
            </a:r>
          </a:p>
          <a:p>
            <a:r>
              <a:rPr lang="uk-UA" sz="2000" b="1" i="1" dirty="0" smtClean="0"/>
              <a:t>Л</a:t>
            </a:r>
            <a:r>
              <a:rPr lang="uk-UA" sz="2000" b="1" i="1" dirty="0"/>
              <a:t>. </a:t>
            </a:r>
            <a:r>
              <a:rPr lang="uk-UA" sz="2000" b="1" i="1" dirty="0" err="1" smtClean="0"/>
              <a:t>Вальрас</a:t>
            </a:r>
            <a:r>
              <a:rPr lang="uk-UA" sz="2000" dirty="0" smtClean="0"/>
              <a:t> </a:t>
            </a:r>
            <a:r>
              <a:rPr lang="uk-UA" sz="2000" dirty="0"/>
              <a:t>у 70-х роках XIX ст. </a:t>
            </a:r>
            <a:r>
              <a:rPr lang="uk-UA" sz="2000" dirty="0" smtClean="0"/>
              <a:t>розробив економіко-математичну </a:t>
            </a:r>
            <a:r>
              <a:rPr lang="uk-UA" sz="2000" b="1" i="1" dirty="0"/>
              <a:t>модель загальної економічної </a:t>
            </a:r>
            <a:r>
              <a:rPr lang="uk-UA" sz="2000" b="1" i="1" dirty="0" smtClean="0"/>
              <a:t>рівноваги, яка</a:t>
            </a:r>
            <a:r>
              <a:rPr lang="uk-UA" sz="2000" dirty="0" smtClean="0"/>
              <a:t> </a:t>
            </a:r>
            <a:r>
              <a:rPr lang="uk-UA" sz="2000" dirty="0"/>
              <a:t>відображає взаємозв’язок ринків готової продукції і ринків факторів виробництва в умовах досконалої конкуренції, яка дозволяє забезпечити одночасну рівновагу множини ринків. </a:t>
            </a:r>
          </a:p>
          <a:p>
            <a:pPr lvl="1"/>
            <a:r>
              <a:rPr lang="uk-UA" sz="1800" b="1" i="1" dirty="0"/>
              <a:t>Закон </a:t>
            </a:r>
            <a:r>
              <a:rPr lang="uk-UA" sz="1800" b="1" i="1" dirty="0" err="1"/>
              <a:t>Вальраса</a:t>
            </a:r>
            <a:r>
              <a:rPr lang="uk-UA" sz="1800" dirty="0"/>
              <a:t> визначає залежність між окремими ринками за умов досконалої конкуренції: </a:t>
            </a:r>
            <a:r>
              <a:rPr lang="uk-UA" sz="1800" i="1" dirty="0"/>
              <a:t>сума надлишкового попиту на всіх ринках повинна дорівнювати нулю</a:t>
            </a:r>
            <a:r>
              <a:rPr lang="uk-UA" sz="1800" dirty="0"/>
              <a:t>.</a:t>
            </a:r>
          </a:p>
          <a:p>
            <a:pPr lvl="2"/>
            <a:r>
              <a:rPr lang="uk-UA" sz="1600" dirty="0"/>
              <a:t>Л. </a:t>
            </a:r>
            <a:r>
              <a:rPr lang="uk-UA" sz="1600" dirty="0" err="1"/>
              <a:t>Вальрас</a:t>
            </a:r>
            <a:r>
              <a:rPr lang="uk-UA" sz="1600" dirty="0"/>
              <a:t> доводить, що часткова рівновага ще не гарантує загальної рівноваги для всієї економіки, проте її можна досягнути лише через ринковий механізм, через обмін. </a:t>
            </a:r>
          </a:p>
        </p:txBody>
      </p:sp>
    </p:spTree>
    <p:extLst>
      <p:ext uri="{BB962C8B-B14F-4D97-AF65-F5344CB8AC3E}">
        <p14:creationId xmlns:p14="http://schemas.microsoft.com/office/powerpoint/2010/main" val="70195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1" y="624110"/>
            <a:ext cx="9904412" cy="738346"/>
          </a:xfrm>
        </p:spPr>
        <p:txBody>
          <a:bodyPr/>
          <a:lstStyle/>
          <a:p>
            <a:r>
              <a:rPr lang="uk-UA" b="1" dirty="0"/>
              <a:t>3. Ефективність у споживанні та обміні</a:t>
            </a:r>
            <a:endParaRPr lang="uk-UA" dirty="0"/>
          </a:p>
        </p:txBody>
      </p:sp>
      <p:sp>
        <p:nvSpPr>
          <p:cNvPr id="3" name="Місце для вмісту 2"/>
          <p:cNvSpPr>
            <a:spLocks noGrp="1"/>
          </p:cNvSpPr>
          <p:nvPr>
            <p:ph idx="1"/>
          </p:nvPr>
        </p:nvSpPr>
        <p:spPr>
          <a:xfrm>
            <a:off x="1389888" y="1362456"/>
            <a:ext cx="10169588" cy="5340096"/>
          </a:xfrm>
        </p:spPr>
        <p:txBody>
          <a:bodyPr>
            <a:normAutofit/>
          </a:bodyPr>
          <a:lstStyle/>
          <a:p>
            <a:r>
              <a:rPr lang="uk-UA" b="1" i="1" dirty="0"/>
              <a:t>Рівновага</a:t>
            </a:r>
            <a:r>
              <a:rPr lang="uk-UA" dirty="0"/>
              <a:t> у конкурентній економіці </a:t>
            </a:r>
            <a:r>
              <a:rPr lang="uk-UA" b="1" i="1" dirty="0"/>
              <a:t>ефективна за споживанням та обміном</a:t>
            </a:r>
            <a:r>
              <a:rPr lang="uk-UA" dirty="0"/>
              <a:t> з</a:t>
            </a:r>
            <a:r>
              <a:rPr lang="uk-UA" b="1" i="1" dirty="0"/>
              <a:t>а умови: </a:t>
            </a:r>
            <a:endParaRPr lang="uk-UA" b="1" i="1" dirty="0" smtClean="0"/>
          </a:p>
          <a:p>
            <a:endParaRPr lang="uk-UA" b="1" i="1" dirty="0"/>
          </a:p>
          <a:p>
            <a:r>
              <a:rPr lang="uk-UA" b="1" dirty="0" smtClean="0"/>
              <a:t>Модель </a:t>
            </a:r>
            <a:r>
              <a:rPr lang="uk-UA" b="1" dirty="0"/>
              <a:t>ефективного обміну </a:t>
            </a:r>
            <a:r>
              <a:rPr lang="uk-UA" b="1" dirty="0" smtClean="0"/>
              <a:t>в </a:t>
            </a:r>
            <a:r>
              <a:rPr lang="uk-UA" b="1" dirty="0"/>
              <a:t>діаграмі </a:t>
            </a:r>
            <a:r>
              <a:rPr lang="uk-UA" b="1" dirty="0" err="1" smtClean="0"/>
              <a:t>Еджворта</a:t>
            </a:r>
            <a:endParaRPr lang="uk-UA" b="1" dirty="0" smtClean="0"/>
          </a:p>
          <a:p>
            <a:r>
              <a:rPr lang="uk-UA" b="1" dirty="0" smtClean="0"/>
              <a:t>Учасники: </a:t>
            </a:r>
            <a:r>
              <a:rPr lang="en-US" b="1" dirty="0" smtClean="0"/>
              <a:t>M </a:t>
            </a:r>
            <a:r>
              <a:rPr lang="uk-UA" b="1" dirty="0" smtClean="0"/>
              <a:t>та </a:t>
            </a:r>
            <a:r>
              <a:rPr lang="en-US" b="1" dirty="0" smtClean="0"/>
              <a:t>N</a:t>
            </a:r>
            <a:endParaRPr lang="uk-UA" b="1" dirty="0" smtClean="0"/>
          </a:p>
          <a:p>
            <a:r>
              <a:rPr lang="uk-UA" b="1" dirty="0" smtClean="0"/>
              <a:t>Товари: Х та </a:t>
            </a:r>
            <a:r>
              <a:rPr lang="en-US" b="1" dirty="0" smtClean="0"/>
              <a:t>Y</a:t>
            </a:r>
          </a:p>
          <a:p>
            <a:r>
              <a:rPr lang="uk-UA" b="1" dirty="0" smtClean="0"/>
              <a:t>Ціни однакові, ринкові</a:t>
            </a:r>
          </a:p>
          <a:p>
            <a:r>
              <a:rPr lang="uk-UA" dirty="0" smtClean="0"/>
              <a:t>Початковий </a:t>
            </a:r>
            <a:r>
              <a:rPr lang="uk-UA" dirty="0"/>
              <a:t>розподіл благ </a:t>
            </a:r>
            <a:r>
              <a:rPr lang="uk-UA" dirty="0" smtClean="0"/>
              <a:t>– т. С</a:t>
            </a:r>
          </a:p>
          <a:p>
            <a:pPr marL="0" indent="0">
              <a:buNone/>
            </a:pPr>
            <a:r>
              <a:rPr lang="en-US" dirty="0" smtClean="0"/>
              <a:t>M: </a:t>
            </a:r>
            <a:r>
              <a:rPr lang="en-US" dirty="0" err="1" smtClean="0"/>
              <a:t>7X+2Y</a:t>
            </a:r>
            <a:endParaRPr lang="en-US" dirty="0" smtClean="0"/>
          </a:p>
          <a:p>
            <a:pPr marL="0" indent="0">
              <a:buNone/>
            </a:pPr>
            <a:r>
              <a:rPr lang="en-US" dirty="0" smtClean="0"/>
              <a:t>N: </a:t>
            </a:r>
            <a:r>
              <a:rPr lang="en-US" dirty="0" err="1" smtClean="0"/>
              <a:t>3X+4Y</a:t>
            </a:r>
            <a:endParaRPr lang="uk-UA" dirty="0" smtClean="0"/>
          </a:p>
          <a:p>
            <a:pPr marL="0" indent="0">
              <a:buNone/>
            </a:pPr>
            <a:r>
              <a:rPr lang="uk-UA" b="1" i="1" u="sng" dirty="0"/>
              <a:t>Нехай реальні умови обміну </a:t>
            </a:r>
            <a:endParaRPr lang="uk-UA" b="1" i="1" u="sng" dirty="0" smtClean="0"/>
          </a:p>
          <a:p>
            <a:pPr marL="0" indent="0">
              <a:buNone/>
            </a:pPr>
            <a:r>
              <a:rPr lang="uk-UA" dirty="0" smtClean="0"/>
              <a:t>складаються </a:t>
            </a:r>
            <a:r>
              <a:rPr lang="uk-UA" dirty="0"/>
              <a:t>так, що споживач </a:t>
            </a:r>
            <a:r>
              <a:rPr lang="uk-UA" dirty="0" smtClean="0"/>
              <a:t>М </a:t>
            </a:r>
          </a:p>
          <a:p>
            <a:pPr marL="0" indent="0">
              <a:buNone/>
            </a:pPr>
            <a:r>
              <a:rPr lang="uk-UA" dirty="0"/>
              <a:t>о</a:t>
            </a:r>
            <a:r>
              <a:rPr lang="uk-UA" dirty="0" smtClean="0"/>
              <a:t>бмінює 1</a:t>
            </a:r>
            <a:r>
              <a:rPr lang="en-US" dirty="0" smtClean="0"/>
              <a:t>X </a:t>
            </a:r>
            <a:r>
              <a:rPr lang="uk-UA" dirty="0" smtClean="0"/>
              <a:t>на </a:t>
            </a:r>
            <a:r>
              <a:rPr lang="en-US" dirty="0" err="1" smtClean="0"/>
              <a:t>2Y</a:t>
            </a:r>
            <a:r>
              <a:rPr lang="uk-UA" dirty="0" smtClean="0"/>
              <a:t> споживача </a:t>
            </a:r>
            <a:r>
              <a:rPr lang="en-US" dirty="0" smtClean="0"/>
              <a:t>N.</a:t>
            </a:r>
            <a:endParaRPr lang="uk-UA" dirty="0"/>
          </a:p>
        </p:txBody>
      </p:sp>
      <p:graphicFrame>
        <p:nvGraphicFramePr>
          <p:cNvPr id="7" name="Об'єкт 6"/>
          <p:cNvGraphicFramePr>
            <a:graphicFrameLocks noChangeAspect="1"/>
          </p:cNvGraphicFramePr>
          <p:nvPr>
            <p:extLst>
              <p:ext uri="{D42A27DB-BD31-4B8C-83A1-F6EECF244321}">
                <p14:modId xmlns:p14="http://schemas.microsoft.com/office/powerpoint/2010/main" val="2278716644"/>
              </p:ext>
            </p:extLst>
          </p:nvPr>
        </p:nvGraphicFramePr>
        <p:xfrm>
          <a:off x="2840673" y="1769681"/>
          <a:ext cx="5733288" cy="722376"/>
        </p:xfrm>
        <a:graphic>
          <a:graphicData uri="http://schemas.openxmlformats.org/presentationml/2006/ole">
            <mc:AlternateContent xmlns:mc="http://schemas.openxmlformats.org/markup-compatibility/2006">
              <mc:Choice xmlns:v="urn:schemas-microsoft-com:vml" Requires="v">
                <p:oleObj spid="_x0000_s9231" r:id="rId3" imgW="1854200" imgH="228600" progId="Equation.3">
                  <p:embed/>
                </p:oleObj>
              </mc:Choice>
              <mc:Fallback>
                <p:oleObj r:id="rId3" imgW="18542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0673" y="1769681"/>
                        <a:ext cx="5733288" cy="722376"/>
                      </a:xfrm>
                      <a:prstGeom prst="rect">
                        <a:avLst/>
                      </a:prstGeom>
                      <a:noFill/>
                    </p:spPr>
                  </p:pic>
                </p:oleObj>
              </mc:Fallback>
            </mc:AlternateContent>
          </a:graphicData>
        </a:graphic>
      </p:graphicFrame>
      <p:pic>
        <p:nvPicPr>
          <p:cNvPr id="9" name="Рисунок 8" descr="Rozd%2013-2"/>
          <p:cNvPicPr/>
          <p:nvPr/>
        </p:nvPicPr>
        <p:blipFill>
          <a:blip r:embed="rId5">
            <a:extLst>
              <a:ext uri="{28A0092B-C50C-407E-A947-70E740481C1C}">
                <a14:useLocalDpi xmlns:a14="http://schemas.microsoft.com/office/drawing/2010/main" val="0"/>
              </a:ext>
            </a:extLst>
          </a:blip>
          <a:srcRect/>
          <a:stretch>
            <a:fillRect/>
          </a:stretch>
        </p:blipFill>
        <p:spPr bwMode="auto">
          <a:xfrm>
            <a:off x="6199632" y="2793809"/>
            <a:ext cx="5853049" cy="3981895"/>
          </a:xfrm>
          <a:prstGeom prst="rect">
            <a:avLst/>
          </a:prstGeom>
          <a:noFill/>
          <a:ln>
            <a:noFill/>
          </a:ln>
        </p:spPr>
      </p:pic>
    </p:spTree>
    <p:extLst>
      <p:ext uri="{BB962C8B-B14F-4D97-AF65-F5344CB8AC3E}">
        <p14:creationId xmlns:p14="http://schemas.microsoft.com/office/powerpoint/2010/main" val="171452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5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500"/>
                                        <p:tgtEl>
                                          <p:spTgt spid="3">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500"/>
                                        <p:tgtEl>
                                          <p:spTgt spid="3">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Effect transition="in" filter="fade">
                                      <p:cBhvr>
                                        <p:cTn id="7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Пасмо">
  <a:themeElements>
    <a:clrScheme name="Пасмо">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Пасмо">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смо">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1383</TotalTime>
  <Words>1666</Words>
  <Application>Microsoft Office PowerPoint</Application>
  <PresentationFormat>Широкий екран</PresentationFormat>
  <Paragraphs>147</Paragraphs>
  <Slides>20</Slides>
  <Notes>0</Notes>
  <HiddenSlides>0</HiddenSlides>
  <MMClips>0</MMClips>
  <ScaleCrop>false</ScaleCrop>
  <HeadingPairs>
    <vt:vector size="8" baseType="variant">
      <vt:variant>
        <vt:lpstr>Використані шрифти</vt:lpstr>
      </vt:variant>
      <vt:variant>
        <vt:i4>4</vt:i4>
      </vt:variant>
      <vt:variant>
        <vt:lpstr>Тема</vt:lpstr>
      </vt:variant>
      <vt:variant>
        <vt:i4>1</vt:i4>
      </vt:variant>
      <vt:variant>
        <vt:lpstr>Вбудовані сервери OLE</vt:lpstr>
      </vt:variant>
      <vt:variant>
        <vt:i4>1</vt:i4>
      </vt:variant>
      <vt:variant>
        <vt:lpstr>Заголовки слайдів</vt:lpstr>
      </vt:variant>
      <vt:variant>
        <vt:i4>20</vt:i4>
      </vt:variant>
    </vt:vector>
  </HeadingPairs>
  <TitlesOfParts>
    <vt:vector size="26" baseType="lpstr">
      <vt:lpstr>Arial</vt:lpstr>
      <vt:lpstr>Century Gothic</vt:lpstr>
      <vt:lpstr>Times New Roman</vt:lpstr>
      <vt:lpstr>Wingdings 3</vt:lpstr>
      <vt:lpstr>Пасмо</vt:lpstr>
      <vt:lpstr>Equation.3</vt:lpstr>
      <vt:lpstr>Лекція 9. ЕФЕКТИВНІСТЬ КОНКУРЕНТНОЇ РИНКОВОЇ СИСТЕМИ</vt:lpstr>
      <vt:lpstr>Мета лекції </vt:lpstr>
      <vt:lpstr>1. Ефективність за Парето та соціальний оптимум</vt:lpstr>
      <vt:lpstr>Межа можливих корисностей </vt:lpstr>
      <vt:lpstr>Ефективність і справедливість</vt:lpstr>
      <vt:lpstr>2. Ефективність ринкової рівноваги на ринку товару. Часткова та загальна рівновага</vt:lpstr>
      <vt:lpstr>Презентація PowerPoint</vt:lpstr>
      <vt:lpstr>Загальна рівновага </vt:lpstr>
      <vt:lpstr>3. Ефективність у споживанні та обміні</vt:lpstr>
      <vt:lpstr>Презентація PowerPoint</vt:lpstr>
      <vt:lpstr>Презентація PowerPoint</vt:lpstr>
      <vt:lpstr>Презентація PowerPoint</vt:lpstr>
      <vt:lpstr>Аналіз ефективності у споживанні й обміні дозволяє зробити два важливих висновки:</vt:lpstr>
      <vt:lpstr>4. Ефективність у сфері виробництва</vt:lpstr>
      <vt:lpstr>ІІ. Оптимальне міжгалузеве розміщення ресурсів</vt:lpstr>
      <vt:lpstr>Модель ефективного міжгалузевого розподілу ресурсів у діаграмі Еджворта</vt:lpstr>
      <vt:lpstr>Крива виробничих контрактів </vt:lpstr>
      <vt:lpstr>5. Оптимізація структури економіки.  Загальні умови ефективності конкурентної ринкової системи</vt:lpstr>
      <vt:lpstr>Презентація PowerPoint</vt:lpstr>
      <vt:lpstr>Модель оптимізації структури виробництва у конкурентній ринковій системі</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6. ЗМІНА РІВНОВАГИ СПОЖИВАЧА. ІНДИВІДУАЛЬНИЙ ТА РИНКОВИЙ ПОПИТ</dc:title>
  <dc:creator>Дмитро Нікитенко</dc:creator>
  <cp:lastModifiedBy>Дмитро Нікитенко</cp:lastModifiedBy>
  <cp:revision>140</cp:revision>
  <dcterms:created xsi:type="dcterms:W3CDTF">2019-09-21T13:30:46Z</dcterms:created>
  <dcterms:modified xsi:type="dcterms:W3CDTF">2021-11-08T20:31:34Z</dcterms:modified>
</cp:coreProperties>
</file>