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61" r:id="rId9"/>
    <p:sldId id="274" r:id="rId10"/>
    <p:sldId id="272" r:id="rId11"/>
    <p:sldId id="262" r:id="rId12"/>
    <p:sldId id="275" r:id="rId13"/>
    <p:sldId id="273" r:id="rId14"/>
    <p:sldId id="276" r:id="rId15"/>
    <p:sldId id="263" r:id="rId16"/>
    <p:sldId id="264" r:id="rId17"/>
    <p:sldId id="265" r:id="rId18"/>
    <p:sldId id="266" r:id="rId19"/>
    <p:sldId id="277" r:id="rId20"/>
    <p:sldId id="267" r:id="rId21"/>
    <p:sldId id="268" r:id="rId22"/>
    <p:sldId id="269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28EE2C-A942-49AA-83D4-467E2BB0F4E3}" type="datetimeFigureOut">
              <a:rPr lang="uk-UA" smtClean="0"/>
              <a:t>25.04.2024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D31333-CC51-41F0-920B-FAF367F6DC3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1"/>
            <a:ext cx="7774632" cy="23316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Влада та</a:t>
            </a:r>
            <a:br>
              <a:rPr lang="ru-RU" dirty="0" smtClean="0"/>
            </a:br>
            <a:r>
              <a:rPr lang="ru-RU" dirty="0" err="1" smtClean="0"/>
              <a:t>лідерство</a:t>
            </a:r>
            <a:r>
              <a:rPr lang="ru-RU" dirty="0" smtClean="0"/>
              <a:t> як </a:t>
            </a:r>
            <a:r>
              <a:rPr lang="ru-RU" dirty="0" err="1" smtClean="0"/>
              <a:t>базові</a:t>
            </a:r>
            <a:r>
              <a:rPr lang="ru-RU" dirty="0" smtClean="0"/>
              <a:t>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dirty="0" err="1" smtClean="0"/>
              <a:t>Ст.викл.Вронська</a:t>
            </a:r>
            <a:r>
              <a:rPr lang="uk-UA" sz="2000" dirty="0" smtClean="0"/>
              <a:t> В.М.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72604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uk-UA" dirty="0"/>
              <a:t>5. Потреба у владі - полягає у бажанні мати вплив на підлеглих. Це джерело влади проявляється у наступному: </a:t>
            </a:r>
            <a:r>
              <a:rPr lang="uk-UA" dirty="0" smtClean="0"/>
              <a:t>прояв наполегливої </a:t>
            </a:r>
            <a:r>
              <a:rPr lang="uk-UA" dirty="0"/>
              <a:t>поради і бажання надати допомогу; виклик емоцій у підлеглих, а також укріплення своєї репутації.</a:t>
            </a:r>
          </a:p>
        </p:txBody>
      </p:sp>
    </p:spTree>
    <p:extLst>
      <p:ext uri="{BB962C8B-B14F-4D97-AF65-F5344CB8AC3E}">
        <p14:creationId xmlns:p14="http://schemas.microsoft.com/office/powerpoint/2010/main" val="1983054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792088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Організаційну основу влади складають наступні джерела [11, с.375-377]:</a:t>
            </a:r>
          </a:p>
          <a:p>
            <a:endParaRPr lang="uk-UA" dirty="0" smtClean="0"/>
          </a:p>
          <a:p>
            <a:r>
              <a:rPr lang="uk-UA" dirty="0" smtClean="0"/>
              <a:t>1. Прийняття рішення як джерело влади проявляється в тій мірі, в якій носій влади може впливати на конкретне рішення. Це джерело влади зв'язано не тільки з особою, яка приймає рішення. Сучасна практика управління фактично виключає можливість прийняття рішення однією людиною. Майже всі рішення мають колективний характер, тому що у їх підготовці, прийнятті та реалізації приймають участь декілька чоловік.</a:t>
            </a:r>
          </a:p>
          <a:p>
            <a:endParaRPr lang="uk-UA" dirty="0" smtClean="0"/>
          </a:p>
          <a:p>
            <a:r>
              <a:rPr lang="uk-UA" dirty="0" smtClean="0"/>
              <a:t>2. Влада винагород передбачає вплив позитивних емоцій, що дає змогу досягнення і розвитку бажаних або усунення небажаних рис у поведінці підлеглих. Винагорода є одним із самих давніх і широко використовуваних джерел влади. В значній мірі влада винагородження визначається рівнем формального права на владу. Для активного впливу на поведінку і діяльність підлеглих треба знати їх потреби, ціннісні орієнтації, а також ставлення до окремих видів винагород і стягнень. На практиці використовуються різні форми доплат до основної ставки, моральне стимулювання, підвищення кваліфікації, просування по службі, представлення до державних нагород, винесення подяки, вручення грамоти та інше.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78617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3. Влада примусу - це застосування керівником різних форм стягнень до осіб, що допускають порушення встановлених правил, норм і нормативів. Для здійснення цієї влади використовуються такі форми: критика наодинці, зауваження, обговорення на зборах колективу, попередження, догана, штраф, пониження в посаді, звільнення та ін. В основі цього джерела влади лежить страх. Але як свідчить практика, на ньому далеко не поїдеш. Страх обмежує ініціативу, творчість і може привести до згортання роботи. Особливо це відноситься до підприємницьких організацій. Керівники, як у випадку з винагородами, можуть послабити владу примусу своїми невірними діями, несправедливо караючи підлеглих. Головним в менеджменті повинно бути попередження і усунення причин, які ведуть до різноманітних </a:t>
            </a:r>
            <a:r>
              <a:rPr lang="uk-UA" dirty="0" smtClean="0"/>
              <a:t>порушень.</a:t>
            </a:r>
            <a:endParaRPr lang="uk-UA" dirty="0"/>
          </a:p>
          <a:p>
            <a:r>
              <a:rPr lang="uk-UA" dirty="0"/>
              <a:t>4. Влада над ресурсами полягає в регулюванні доступності до ресурсів у зв'язку з їх об'єктивною обмеженістю. Організація має потребу у визначених об'ємах різних ресурсів: сировини і матеріалах, робочий силі, фінансових коштах, устаткуванні, техніці та ін. </a:t>
            </a:r>
            <a:r>
              <a:rPr lang="uk-UA" dirty="0" smtClean="0"/>
              <a:t>Потік </a:t>
            </a:r>
            <a:r>
              <a:rPr lang="uk-UA" dirty="0"/>
              <a:t>розподілу ресурсів направлений зверху вниз. Цим досягається відповідальність між поставленими задачами і необхідними для їх організації ресурсами. Керівники контролюють розподіл обмежених ресурсів і тим самим ще більш укріплюють своє право на владу, а деякі з них нездатні ефективно застосовувати інші джерела влади, умисно створюють дефіцит ресурсів.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8589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12879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5. Влада зв'язків будується на здатності особи впливати на інших людей через його зв'язки з впливовими особами. При цьому мова йде не про реальні зв'язки, а лише про віру в реальність їх існування у тих, на кого здійснюється вплив. Нерідко окремі особи, які хочуть влади такого роду, звертаються до створення легенд і чуток про себе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Міцність влади залежить від багатьох обставин, але в цілому має тенденцію до послаблення, що обумовлюються наступними факторами</a:t>
            </a:r>
            <a:r>
              <a:rPr lang="uk-UA" dirty="0" smtClean="0"/>
              <a:t>:</a:t>
            </a:r>
            <a:endParaRPr lang="uk-UA" dirty="0"/>
          </a:p>
          <a:p>
            <a:r>
              <a:rPr lang="uk-UA" dirty="0"/>
              <a:t>значним скороченням розриву в рівнях освіти і кваліфікації між керівниками і підлеглими, що примушує перших застосувати такі форми впливу, як переконання і участь</a:t>
            </a:r>
            <a:r>
              <a:rPr lang="uk-UA" dirty="0" smtClean="0"/>
              <a:t>;</a:t>
            </a:r>
            <a:endParaRPr lang="uk-UA" dirty="0"/>
          </a:p>
          <a:p>
            <a:r>
              <a:rPr lang="uk-UA" dirty="0"/>
              <a:t>основу організації, замість бувших універсальних працівників, зараз стали складати спеціалісти вузького профілю, які володіють унікальною кваліфікацією, а їх звільнення може обернутися катастрофою. Зрозуміло, що беззастережно керувати такими людьми, особливо адміністративними методами, неможливо</a:t>
            </a:r>
            <a:r>
              <a:rPr lang="uk-UA" dirty="0" smtClean="0"/>
              <a:t>;</a:t>
            </a:r>
            <a:endParaRPr lang="uk-UA" dirty="0"/>
          </a:p>
          <a:p>
            <a:r>
              <a:rPr lang="uk-UA" dirty="0"/>
              <a:t>мобільність працівників, широкі зовнішні зв'язки, доступність до інформації значно полегшує кваліфікованим спеціалістам пошук нового місця роботи і ставить їх менш залежними від адміністрації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У підсумку влада змінює форму, стає більш гнучкою, а у ряді випадків керівники поділяють її з підлеглими.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482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Відсутність чіткого механізму реалізації влади може привести до захоплення необмеженої влади або до безвладдя. Необмежена влада породжує наступні </a:t>
            </a:r>
            <a:r>
              <a:rPr lang="uk-UA" dirty="0" smtClean="0"/>
              <a:t>проблеми:а</a:t>
            </a:r>
            <a:r>
              <a:rPr lang="uk-UA" dirty="0"/>
              <a:t>) внутрішня невпевненість керівників, особливо молодих, яка примушує їх мати сумнів у можливості успішного виконання дорученої справи при умові, що вони делегують частину прав і обов'язків своїм підлеглим. Такі керівники бажають зберегти за собою більшість повноважень, а на виконавця перекласти </a:t>
            </a:r>
            <a:r>
              <a:rPr lang="uk-UA" dirty="0" smtClean="0"/>
              <a:t>відповідальність;б</a:t>
            </a:r>
            <a:r>
              <a:rPr lang="uk-UA" dirty="0"/>
              <a:t>) труднощі глибокого розуміння деяких сучасних видів діяльності. Окремі керівники тільки поверхнево знають склад виконуваної роботи підлеглими. В результаті підлеглі можуть імітувати виконання обов'язків і займають позицію </a:t>
            </a:r>
            <a:r>
              <a:rPr lang="uk-UA" dirty="0" err="1"/>
              <a:t>безсуперечливого</a:t>
            </a:r>
            <a:r>
              <a:rPr lang="uk-UA" dirty="0"/>
              <a:t> підпорядкування </a:t>
            </a:r>
            <a:r>
              <a:rPr lang="uk-UA" dirty="0" smtClean="0"/>
              <a:t>керівникові;в</a:t>
            </a:r>
            <a:r>
              <a:rPr lang="uk-UA" dirty="0"/>
              <a:t>) використання жорстких методів психологічної дії на працівників, що може перетворити підлеглих у слухняних маріонеток в руках керівника і безтурботних виконавців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Розвиток ситуації в умовах безвладдя залежить від компетентності, грамотності, професіоналізму, цілей, цінностей колективу, бажанням неформального лідера направити дії людей в позитивне русло. Якщо такий лідер є, ситуація може бути взята під контроль керівництвом більш високого рангу і приведена в норму. Якщо серед підлеглих лідера не має, безвладдя набуває рис анархії, що є небезпечним і ситуація стає </a:t>
            </a:r>
            <a:r>
              <a:rPr lang="uk-UA" dirty="0" err="1" smtClean="0"/>
              <a:t>важкокеровано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Для ефективного функціонування організації необхідно додержуватися оптимального співвідношення залежностей двох видів: підлеглих від керівника і керівника від підлеглих. Це називається балансом влади.</a:t>
            </a:r>
          </a:p>
        </p:txBody>
      </p:sp>
    </p:spTree>
    <p:extLst>
      <p:ext uri="{BB962C8B-B14F-4D97-AF65-F5344CB8AC3E}">
        <p14:creationId xmlns:p14="http://schemas.microsoft.com/office/powerpoint/2010/main" val="3501458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16632"/>
            <a:ext cx="8939336" cy="1296144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Сутність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лідерства</a:t>
            </a:r>
            <a:r>
              <a:rPr lang="ru-RU" sz="3200" dirty="0" smtClean="0"/>
              <a:t> і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основні</a:t>
            </a:r>
            <a:r>
              <a:rPr lang="ru-RU" sz="3200" dirty="0" smtClean="0"/>
              <a:t> </a:t>
            </a:r>
            <a:r>
              <a:rPr lang="ru-RU" sz="3200" dirty="0" err="1" smtClean="0"/>
              <a:t>типи</a:t>
            </a:r>
            <a:endParaRPr lang="uk-UA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305342"/>
            <a:ext cx="61926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1. Харизматичний підхід стверджує, що лідером може стати людина, яка має певний набір особистих якостей і здатна організувати інших до високопродуктивної праці.</a:t>
            </a:r>
          </a:p>
          <a:p>
            <a:endParaRPr lang="uk-UA" dirty="0" smtClean="0"/>
          </a:p>
          <a:p>
            <a:r>
              <a:rPr lang="uk-UA" dirty="0" smtClean="0"/>
              <a:t>Відношення до харизматичного лідера засновано на вірі до нього, шануванні, а діяльність людини - виконавця формується під впливом харизми лідера. Такими здібностями володіють небагато людей. Харизматичний лідер представляє втілення цінностей групи, які він ставить вище власних інтересів і здатний трансформувати власні цінності в загально групові інтереси.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5406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2. Ситуаційний підхід визначає, що лідерами стають люди не тільки в силу своєї особистості, скільки завдяки різним ситуаційним факторам і відповідності взаємозв'язку між лідером і ситуацією. Ця теорія показує, що в ефективному керівництві вирішальну роль можуть відігравати ситуаційні фактори, які включають потреби і особисті якості підлеглих, характер завдання, потреби, наявність інформації.</a:t>
            </a:r>
          </a:p>
          <a:p>
            <a:endParaRPr lang="uk-UA" dirty="0" smtClean="0"/>
          </a:p>
          <a:p>
            <a:r>
              <a:rPr lang="uk-UA" dirty="0" smtClean="0"/>
              <a:t>Дослідженнями Ф.</a:t>
            </a:r>
            <a:r>
              <a:rPr lang="uk-UA" dirty="0" err="1" smtClean="0"/>
              <a:t>Фідлера</a:t>
            </a:r>
            <a:r>
              <a:rPr lang="uk-UA" dirty="0" smtClean="0"/>
              <a:t> встановлено три критичні ситуації, які впливають на найбільш ефективне лідерство: рівень посадових повноважень, структура задач, взаємовідносини між лідером і членами групи. В ситуаціях дуже сприятливих, або навпаки, вкрай несприятливих, лідер, орієнтований на задачу, досягає значно більших результатів, ніж лідер орієнтований на людей. При більш помірно сприятливих ситуаціях більш успішним є лідер, який орієнтується на людей.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344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4345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3. Синтетичний підхід розглядає лідерство як процес організації </a:t>
            </a:r>
            <a:r>
              <a:rPr lang="uk-UA" dirty="0" err="1" smtClean="0"/>
              <a:t>міжособових</a:t>
            </a:r>
            <a:r>
              <a:rPr lang="uk-UA" dirty="0" smtClean="0"/>
              <a:t> </a:t>
            </a:r>
            <a:r>
              <a:rPr lang="uk-UA" dirty="0" smtClean="0"/>
              <a:t>відносин в групі, а лідера - як суб'єкта управління цим процесом. Лідерство за цією теорією розглядається як сумісна групова діяльність.</a:t>
            </a:r>
          </a:p>
          <a:p>
            <a:endParaRPr lang="uk-UA" dirty="0" smtClean="0"/>
          </a:p>
          <a:p>
            <a:r>
              <a:rPr lang="uk-UA" dirty="0" smtClean="0"/>
              <a:t>Груповий розвиток визначається за різними ознаками:</a:t>
            </a:r>
          </a:p>
          <a:p>
            <a:endParaRPr lang="uk-UA" dirty="0" smtClean="0"/>
          </a:p>
          <a:p>
            <a:r>
              <a:rPr lang="uk-UA" dirty="0" smtClean="0"/>
              <a:t>за змістом діяльності (лідер-натхненник, лідер-виконавець, одночасно лідер-натхненник і лідер-виконавець);</a:t>
            </a:r>
          </a:p>
          <a:p>
            <a:endParaRPr lang="uk-UA" dirty="0" smtClean="0"/>
          </a:p>
          <a:p>
            <a:r>
              <a:rPr lang="uk-UA" dirty="0" smtClean="0"/>
              <a:t>за характером діяльності (універсальний, ситуаційний);</a:t>
            </a:r>
          </a:p>
          <a:p>
            <a:endParaRPr lang="uk-UA" dirty="0" smtClean="0"/>
          </a:p>
          <a:p>
            <a:r>
              <a:rPr lang="uk-UA" dirty="0" smtClean="0"/>
              <a:t>за стилем лідерства (авторитарний, демократичний, ліберальний).</a:t>
            </a:r>
          </a:p>
          <a:p>
            <a:endParaRPr lang="uk-UA" dirty="0" smtClean="0"/>
          </a:p>
          <a:p>
            <a:r>
              <a:rPr lang="uk-UA" dirty="0" smtClean="0"/>
              <a:t>Найбільш поширеною є класифікація лідерства за стилем.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8788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49694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Стиль управління - це сукупність характерних методів, прийомів і способів здійснення управлінської діяльності, форм взаємовідносин і особистої поведінки керівника до підлеглих, для досягнення цілей організації</a:t>
            </a:r>
            <a:r>
              <a:rPr lang="uk-UA" dirty="0" smtClean="0"/>
              <a:t>.</a:t>
            </a:r>
            <a:endParaRPr lang="uk-UA" dirty="0" smtClean="0"/>
          </a:p>
          <a:p>
            <a:r>
              <a:rPr lang="uk-UA" dirty="0" smtClean="0"/>
              <a:t>Стиль керівництва здійснює істотний вплив на ефективність діяльності колективу і організації в цілому. Конкретний стиль управління визначають фактори об'єктивного і суб'єктивного характеру: задачі, функції, розміри і структура колективу, індивідуальні якості, досвід керівника та ін. Стиль тісно зв'язаний з методами управління і опосередковується з індивідуальними особливостями менеджера</a:t>
            </a:r>
            <a:r>
              <a:rPr lang="uk-UA" dirty="0" smtClean="0"/>
              <a:t>. </a:t>
            </a:r>
            <a:r>
              <a:rPr lang="uk-UA" u="sng" dirty="0" smtClean="0"/>
              <a:t>Загальний </a:t>
            </a:r>
            <a:r>
              <a:rPr lang="uk-UA" u="sng" dirty="0" smtClean="0"/>
              <a:t>стиль </a:t>
            </a:r>
            <a:r>
              <a:rPr lang="uk-UA" dirty="0" smtClean="0"/>
              <a:t>керівництва формується державною політикою і рівнем соціально-економічного розвитку країни. </a:t>
            </a:r>
            <a:r>
              <a:rPr lang="uk-UA" u="sng" dirty="0" smtClean="0"/>
              <a:t>Індивідуальний стиль </a:t>
            </a:r>
            <a:r>
              <a:rPr lang="uk-UA" dirty="0" smtClean="0"/>
              <a:t>керівника формується на основі загального стилю із врахуванням його знань, досвіду, вмінь. </a:t>
            </a:r>
            <a:r>
              <a:rPr lang="uk-UA" u="sng" dirty="0" smtClean="0"/>
              <a:t>Науковий стиль </a:t>
            </a:r>
            <a:r>
              <a:rPr lang="uk-UA" dirty="0" smtClean="0"/>
              <a:t>керівництва відзначає творчий характер, єдність теорії і практики, слова і діла, який має ідейні, професійно-організаторські та етико-психологічні </a:t>
            </a:r>
            <a:r>
              <a:rPr lang="uk-UA" dirty="0" smtClean="0"/>
              <a:t>риси. До </a:t>
            </a:r>
            <a:r>
              <a:rPr lang="uk-UA" dirty="0" smtClean="0"/>
              <a:t>ідейних рис стилю керівництва відносять: переконаність в правильності обрання стратегії, непримиренність до недоліків, гласність, демократичність, бачення перспективи, уміння критикувати і виховувати підлеглих, боротьба з бюрократизмом, принциповість, вимогливість до себе і апарату управління, єдність слова і діла, об'єктивність, надання працюючим свободи дій, які дозволяють їм реалізувати їх професійні та інтелектуальні можливості.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711515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Професійно-організаторські риси стилю управління включають ділові якості керівників і спеціалістів, основними з яких є наступні: уміння організовувати роботу апарата управління; науковий підхід до справи; діловитість і підприємливість; здатність вести організаційно-розпорядчу роботу; дисциплінованість, уміння контролювати; чітко визначати ціль діяльності апарату управління; правильно здійснювати розстановку кадрів; ефективно використовувати різні форми мотивації праці; впроваджувати досягнення науково-технічного прогресу в організації. Необхідна професійна якість керівника - культура і структура мови, уміння виділити головне у обговорюваній проблемі та ін.</a:t>
            </a:r>
          </a:p>
          <a:p>
            <a:endParaRPr lang="uk-UA" dirty="0"/>
          </a:p>
          <a:p>
            <a:r>
              <a:rPr lang="uk-UA" dirty="0"/>
              <a:t>Існують авторитарний, демократичний та ліберальний стилі управління.</a:t>
            </a:r>
          </a:p>
        </p:txBody>
      </p:sp>
    </p:spTree>
    <p:extLst>
      <p:ext uri="{BB962C8B-B14F-4D97-AF65-F5344CB8AC3E}">
        <p14:creationId xmlns:p14="http://schemas.microsoft.com/office/powerpoint/2010/main" val="277468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err="1" smtClean="0"/>
              <a:t>Складовою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частиною</a:t>
            </a:r>
            <a:r>
              <a:rPr lang="ru-RU" sz="1400" dirty="0" smtClean="0"/>
              <a:t> менеджменту є </a:t>
            </a:r>
            <a:r>
              <a:rPr lang="ru-RU" sz="1400" dirty="0" err="1" smtClean="0"/>
              <a:t>влада</a:t>
            </a:r>
            <a:r>
              <a:rPr lang="ru-RU" sz="1400" dirty="0" smtClean="0"/>
              <a:t> і </a:t>
            </a:r>
            <a:r>
              <a:rPr lang="ru-RU" sz="1400" dirty="0" err="1" smtClean="0"/>
              <a:t>вміле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є основною </a:t>
            </a:r>
            <a:r>
              <a:rPr lang="ru-RU" sz="1400" dirty="0" err="1" smtClean="0"/>
              <a:t>умовою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поставлених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цілей</a:t>
            </a:r>
            <a:r>
              <a:rPr lang="ru-RU" sz="1400" dirty="0" smtClean="0"/>
              <a:t>. </a:t>
            </a:r>
            <a:r>
              <a:rPr lang="ru-RU" sz="1400" dirty="0" err="1" smtClean="0"/>
              <a:t>Мотивувати</a:t>
            </a:r>
            <a:r>
              <a:rPr lang="ru-RU" sz="1400" dirty="0" smtClean="0"/>
              <a:t> людей </a:t>
            </a:r>
            <a:r>
              <a:rPr lang="ru-RU" sz="1400" dirty="0" err="1" smtClean="0"/>
              <a:t>можливо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впливаючи</a:t>
            </a:r>
            <a:r>
              <a:rPr lang="ru-RU" sz="1400" dirty="0" smtClean="0"/>
              <a:t> на них </a:t>
            </a:r>
            <a:r>
              <a:rPr lang="ru-RU" sz="1400" dirty="0" err="1" smtClean="0"/>
              <a:t>певним</a:t>
            </a:r>
            <a:r>
              <a:rPr lang="ru-RU" sz="1400" dirty="0" smtClean="0"/>
              <a:t> чином.</a:t>
            </a:r>
            <a:endParaRPr lang="uk-UA" sz="1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400" dirty="0" smtClean="0"/>
              <a:t>Влада -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здатність</a:t>
            </a:r>
            <a:r>
              <a:rPr lang="ru-RU" sz="1400" dirty="0" smtClean="0"/>
              <a:t> менеджера </a:t>
            </a:r>
            <a:r>
              <a:rPr lang="ru-RU" sz="1400" dirty="0" err="1" smtClean="0"/>
              <a:t>розпоряджатися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наданими</a:t>
            </a:r>
            <a:r>
              <a:rPr lang="ru-RU" sz="1400" dirty="0" smtClean="0"/>
              <a:t> ресурсами (</a:t>
            </a:r>
            <a:r>
              <a:rPr lang="ru-RU" sz="1400" dirty="0" err="1" smtClean="0"/>
              <a:t>матеріальними</a:t>
            </a:r>
            <a:r>
              <a:rPr lang="ru-RU" sz="1400" dirty="0" smtClean="0"/>
              <a:t>, </a:t>
            </a:r>
            <a:r>
              <a:rPr lang="ru-RU" sz="1400" dirty="0" err="1" smtClean="0"/>
              <a:t>трудовими</a:t>
            </a:r>
            <a:r>
              <a:rPr lang="ru-RU" sz="1400" dirty="0" smtClean="0"/>
              <a:t>, </a:t>
            </a:r>
            <a:r>
              <a:rPr lang="ru-RU" sz="1400" dirty="0" err="1" smtClean="0"/>
              <a:t>фінансовими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.), </a:t>
            </a:r>
            <a:r>
              <a:rPr lang="ru-RU" sz="1400" dirty="0" err="1" smtClean="0"/>
              <a:t>впливати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дії</a:t>
            </a:r>
            <a:r>
              <a:rPr lang="ru-RU" sz="1400" dirty="0" smtClean="0"/>
              <a:t> і </a:t>
            </a:r>
            <a:r>
              <a:rPr lang="ru-RU" sz="1400" dirty="0" err="1" smtClean="0"/>
              <a:t>поведінку</a:t>
            </a:r>
            <a:r>
              <a:rPr lang="ru-RU" sz="1400" dirty="0" smtClean="0"/>
              <a:t> людей, 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</a:t>
            </a:r>
            <a:r>
              <a:rPr lang="ru-RU" sz="1400" dirty="0" err="1" smtClean="0"/>
              <a:t>волі</a:t>
            </a:r>
            <a:r>
              <a:rPr lang="ru-RU" sz="1400" dirty="0" smtClean="0"/>
              <a:t>, авторитету, права, </a:t>
            </a:r>
            <a:r>
              <a:rPr lang="ru-RU" sz="1400" dirty="0" err="1" smtClean="0"/>
              <a:t>насильства</a:t>
            </a:r>
            <a:r>
              <a:rPr lang="ru-RU" sz="1400" dirty="0" smtClean="0"/>
              <a:t>. Вона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стосува</a:t>
            </a:r>
            <a:r>
              <a:rPr lang="ru-RU" sz="1400" dirty="0" err="1" smtClean="0"/>
              <a:t>тися</a:t>
            </a:r>
            <a:r>
              <a:rPr lang="ru-RU" sz="1400" dirty="0" smtClean="0"/>
              <a:t> </a:t>
            </a:r>
            <a:r>
              <a:rPr lang="ru-RU" sz="1400" dirty="0" smtClean="0"/>
              <a:t>до </a:t>
            </a:r>
            <a:r>
              <a:rPr lang="ru-RU" sz="1400" dirty="0" err="1" smtClean="0"/>
              <a:t>індивіда</a:t>
            </a:r>
            <a:r>
              <a:rPr lang="ru-RU" sz="1400" dirty="0" smtClean="0"/>
              <a:t>,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</a:t>
            </a:r>
            <a:r>
              <a:rPr lang="ru-RU" sz="1400" dirty="0" smtClean="0"/>
              <a:t>людей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організації</a:t>
            </a:r>
            <a:r>
              <a:rPr lang="ru-RU" sz="1400" dirty="0" smtClean="0"/>
              <a:t> в </a:t>
            </a:r>
            <a:r>
              <a:rPr lang="ru-RU" sz="1400" dirty="0" err="1" smtClean="0"/>
              <a:t>цілому</a:t>
            </a:r>
            <a:r>
              <a:rPr lang="ru-RU" sz="1400" dirty="0" smtClean="0"/>
              <a:t>. </a:t>
            </a:r>
            <a:r>
              <a:rPr lang="ru-RU" sz="1400" dirty="0" err="1" smtClean="0"/>
              <a:t>Визначення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влади</a:t>
            </a:r>
            <a:r>
              <a:rPr lang="ru-RU" sz="1400" dirty="0" smtClean="0"/>
              <a:t> як </a:t>
            </a:r>
            <a:r>
              <a:rPr lang="ru-RU" sz="1400" dirty="0" err="1" smtClean="0"/>
              <a:t>організаційного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припускає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наступне</a:t>
            </a:r>
            <a:r>
              <a:rPr lang="ru-RU" sz="1400" dirty="0" smtClean="0"/>
              <a:t>: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влада</a:t>
            </a:r>
            <a:r>
              <a:rPr lang="ru-RU" sz="1400" dirty="0" smtClean="0"/>
              <a:t> -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потенціал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є у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користувача</a:t>
            </a:r>
            <a:r>
              <a:rPr lang="ru-RU" sz="1400" dirty="0" smtClean="0"/>
              <a:t>;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користувачем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влади</a:t>
            </a:r>
            <a:r>
              <a:rPr lang="ru-RU" sz="1400" dirty="0" smtClean="0"/>
              <a:t> і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до кого вона </a:t>
            </a:r>
            <a:r>
              <a:rPr lang="ru-RU" sz="1400" dirty="0" err="1" smtClean="0"/>
              <a:t>застосовується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існує</a:t>
            </a:r>
            <a:r>
              <a:rPr lang="ru-RU" sz="1400" dirty="0" smtClean="0"/>
              <a:t> </a:t>
            </a:r>
            <a:r>
              <a:rPr lang="ru-RU" sz="1400" dirty="0" err="1" smtClean="0"/>
              <a:t>взаємозалежність</a:t>
            </a:r>
            <a:r>
              <a:rPr lang="ru-RU" sz="1400" dirty="0" smtClean="0"/>
              <a:t>;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користувач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деяку</a:t>
            </a:r>
            <a:r>
              <a:rPr lang="ru-RU" sz="1400" dirty="0" smtClean="0"/>
              <a:t> свободу </a:t>
            </a:r>
            <a:r>
              <a:rPr lang="ru-RU" sz="1400" dirty="0" err="1" smtClean="0"/>
              <a:t>дій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Влада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існувати</a:t>
            </a:r>
            <a:r>
              <a:rPr lang="ru-RU" sz="1400" dirty="0" smtClean="0"/>
              <a:t>, але не </a:t>
            </a:r>
            <a:r>
              <a:rPr lang="ru-RU" sz="1400" dirty="0" err="1" smtClean="0"/>
              <a:t>використовуватися</a:t>
            </a:r>
            <a:r>
              <a:rPr lang="ru-RU" sz="1400" dirty="0" smtClean="0"/>
              <a:t>.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співробітник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виконує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посадові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обов'язки</a:t>
            </a:r>
            <a:r>
              <a:rPr lang="ru-RU" sz="1400" dirty="0" smtClean="0"/>
              <a:t>, у </a:t>
            </a:r>
            <a:r>
              <a:rPr lang="ru-RU" sz="1400" dirty="0" err="1" smtClean="0"/>
              <a:t>керівництва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немає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необхідності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застосувати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владу</a:t>
            </a:r>
            <a:r>
              <a:rPr lang="ru-RU" sz="1400" dirty="0" smtClean="0"/>
              <a:t>.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функція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залежності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точніше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взаємозалежності</a:t>
            </a:r>
            <a:r>
              <a:rPr lang="ru-RU" sz="1400" dirty="0" smtClean="0"/>
              <a:t>. Чим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одна </a:t>
            </a:r>
            <a:r>
              <a:rPr lang="ru-RU" sz="1400" dirty="0" err="1" smtClean="0"/>
              <a:t>людина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залежить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іншої</a:t>
            </a:r>
            <a:r>
              <a:rPr lang="ru-RU" sz="1400" dirty="0" smtClean="0"/>
              <a:t>,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влада</a:t>
            </a:r>
            <a:r>
              <a:rPr lang="ru-RU" sz="1400" dirty="0" smtClean="0"/>
              <a:t> </a:t>
            </a:r>
            <a:r>
              <a:rPr lang="ru-RU" sz="1400" dirty="0" err="1" smtClean="0"/>
              <a:t>збільшується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обох</a:t>
            </a:r>
            <a:r>
              <a:rPr lang="ru-RU" sz="1400" dirty="0" smtClean="0"/>
              <a:t>. Влада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спрямовуватися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вирішення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проблеми</a:t>
            </a:r>
            <a:r>
              <a:rPr lang="ru-RU" sz="1400" dirty="0" smtClean="0"/>
              <a:t> і на </a:t>
            </a:r>
            <a:r>
              <a:rPr lang="ru-RU" sz="1400" dirty="0" err="1" smtClean="0"/>
              <a:t>владу</a:t>
            </a:r>
            <a:r>
              <a:rPr lang="ru-RU" sz="1400" dirty="0" smtClean="0"/>
              <a:t> заборони.</a:t>
            </a:r>
            <a:endParaRPr lang="uk-UA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sz="1400" dirty="0" smtClean="0"/>
              <a:t>Влада - це по суті соціальний термін. її має один індивід у відношенні до іншого, один колектив у відношенні до другого та ін. Концепція влади будується на взаємодії людей і колективів в організації. </a:t>
            </a:r>
            <a:r>
              <a:rPr lang="uk-UA" sz="1400" dirty="0" err="1" smtClean="0"/>
              <a:t>Ії</a:t>
            </a:r>
            <a:r>
              <a:rPr lang="uk-UA" sz="1400" dirty="0" smtClean="0"/>
              <a:t> </a:t>
            </a:r>
            <a:r>
              <a:rPr lang="uk-UA" sz="1400" dirty="0" smtClean="0"/>
              <a:t>використовують і керівники, і підлеглі для досягнення своїх цілей і укріплення власного положення. Успіх або невдача у застосуванні влади в основному визначається її розумінням, знанням, як і коли нею користуватися, або передбачати наслідки її використання.</a:t>
            </a:r>
          </a:p>
          <a:p>
            <a:endParaRPr lang="uk-UA" sz="1400" dirty="0" smtClean="0"/>
          </a:p>
          <a:p>
            <a:r>
              <a:rPr lang="uk-UA" sz="1400" dirty="0" smtClean="0"/>
              <a:t>Влада ґрунтується на відносинах субординації, встановлюється відповідно до діючої структури управління і враховує </a:t>
            </a:r>
            <a:r>
              <a:rPr lang="uk-UA" sz="1400" dirty="0" smtClean="0"/>
              <a:t>якості особистості </a:t>
            </a:r>
            <a:r>
              <a:rPr lang="uk-UA" sz="1400" dirty="0" smtClean="0"/>
              <a:t>та рівень фахової підготовки керівного складу. Термін "влада" застосовується щодо соціальних утворень (групова, корпоративна, релігійна, світська), а також щодо функцій держави (адміністративна, дисциплінарна, військова, судова, фінансова).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708034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Авторитарний стиль управління полягає в тому, що керівник володіє достатньою владою, нав'язує свою волю підлеглим, одноособово вирішує всі питання і не враховує думок спеціалістів, використовуючи адміністративні методи впливу. Цьому стилю притаманна висока концентрація влади в руках керівника, постійне втручання в дії керівників нижчого ступеня, нав'язування великої кількості правил, які жорстоко регламентує</a:t>
            </a:r>
            <a:r>
              <a:rPr lang="uk-UA" dirty="0" smtClean="0"/>
              <a:t>.</a:t>
            </a:r>
            <a:endParaRPr lang="uk-UA" dirty="0" smtClean="0"/>
          </a:p>
          <a:p>
            <a:r>
              <a:rPr lang="uk-UA" dirty="0" smtClean="0"/>
              <a:t>Співробітники відносяться до нав'язаних керівником рішень в основному байдуже або негативно, з радістю сприймають його помилки, знаходячи в них свою правоту. В результаті в організації створюється поганий морально-психологічний клімат, ґрунт для конфліктів. Авторитарний стиль краще застосовувати при керівництві простими видами діяльності, які орієнтуються на кількісні результати</a:t>
            </a:r>
            <a:r>
              <a:rPr lang="uk-UA" dirty="0" smtClean="0"/>
              <a:t>.</a:t>
            </a:r>
            <a:endParaRPr lang="uk-UA" dirty="0" smtClean="0"/>
          </a:p>
          <a:p>
            <a:r>
              <a:rPr lang="uk-UA" dirty="0" smtClean="0"/>
              <a:t>Демократичний стиль управління характеризується високим ступенем делегування повноважень, активною участю співпрацівників у прийнятті рішень, створенням привабливих умов для виконання службових обов'язків підлеглими, а при досягненні успіху винагороджує кращих. За таких умов лідер користується не тільки службовими, але і високим особистим авторитетом у підлеглих, в організації панує дух співробітництва. В організації відсутній жорсткий контроль за підлеглими, керівник більше турбується про організацію виробництва, керівник витрачає багато зусиль на створення атмосфери довіри і відкритості, старається навчити підлеглих вирішувати самостійно проблеми. Цей стиль управління краще застосовувати при керівництві складними видами діяльності, де на першому місці виступає якість.</a:t>
            </a:r>
          </a:p>
          <a:p>
            <a:endParaRPr lang="uk-UA" dirty="0" smtClean="0"/>
          </a:p>
          <a:p>
            <a:r>
              <a:rPr lang="uk-UA" dirty="0" smtClean="0"/>
              <a:t>Ліберальний стиль управління полягає в тому, що підлеглим надається велика самостійність в роботі та прийнятті рішень, а керівник дає лише загальні настанови та іноді контролює діяльність виконавців. Цей стиль властивий в основному науковим установам і має обмежене поширення. Керівник повністю покладається на підлеглих, дотримується позиції простого невтручання.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8939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35292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Американський дослідник </a:t>
            </a:r>
            <a:r>
              <a:rPr lang="uk-UA" dirty="0" err="1" smtClean="0"/>
              <a:t>Лайкерт</a:t>
            </a:r>
            <a:r>
              <a:rPr lang="uk-UA" dirty="0" smtClean="0"/>
              <a:t> зробив висновок, що стиль керівництва незмінно буде орієнтованим або на роботу, або на людину і запропонував 4 базових системи стиля лідерства [15, с.494</a:t>
            </a:r>
            <a:r>
              <a:rPr lang="uk-UA" dirty="0" smtClean="0"/>
              <a:t>]:</a:t>
            </a:r>
            <a:endParaRPr lang="uk-UA" dirty="0" smtClean="0"/>
          </a:p>
          <a:p>
            <a:r>
              <a:rPr lang="uk-UA" dirty="0" smtClean="0"/>
              <a:t>1. Експлуатаційно-авторитарний, при якому керівником нав'язується підлеглим рішення, мотивація здійснюється за допомогою погроз, характеризується низьким рівнем розвитку комунікаційних процесів, а вся відповідальність покладається на вищій рівень управління</a:t>
            </a:r>
            <a:r>
              <a:rPr lang="uk-UA" dirty="0" smtClean="0"/>
              <a:t>.</a:t>
            </a:r>
            <a:endParaRPr lang="uk-UA" dirty="0" smtClean="0"/>
          </a:p>
          <a:p>
            <a:r>
              <a:rPr lang="uk-UA" dirty="0" smtClean="0"/>
              <a:t>2. Доброзичливо-авторитарний, характеризується тим, що керівництво приймає форму поблажливої опіки персоналу, мотивація здійснюється за допомогою винагород, недостатня </a:t>
            </a:r>
            <a:r>
              <a:rPr lang="uk-UA" dirty="0" err="1" smtClean="0"/>
              <a:t>комунікаційність</a:t>
            </a:r>
            <a:r>
              <a:rPr lang="uk-UA" dirty="0" smtClean="0"/>
              <a:t> і обмеженість групової дії, а відповідальність за результати роботи покладена на управлінський персонал</a:t>
            </a:r>
            <a:r>
              <a:rPr lang="uk-UA" dirty="0" smtClean="0"/>
              <a:t>.</a:t>
            </a:r>
            <a:endParaRPr lang="uk-UA" dirty="0" smtClean="0"/>
          </a:p>
          <a:p>
            <a:r>
              <a:rPr lang="uk-UA" dirty="0" smtClean="0"/>
              <a:t>3. Консультативно-демократичний, характеризується тим, що керівник проявляє неповну довіру до підлеглих, допускає обмін думками, персонал відчуває свою відповідальність, важливі рішення приймаються на вищому рівні управління, існують вертикальні і горизонтальні комунікативні зв'язки, а обсяг бригадної роботи характеризується середнім рівнем</a:t>
            </a:r>
            <a:r>
              <a:rPr lang="uk-UA" dirty="0" smtClean="0"/>
              <a:t>.</a:t>
            </a:r>
            <a:endParaRPr lang="uk-UA" dirty="0" smtClean="0"/>
          </a:p>
          <a:p>
            <a:r>
              <a:rPr lang="uk-UA" dirty="0" smtClean="0"/>
              <a:t>4. Групова участь, характеризується тим, що керівники повністю довіряють підлеглим, мотивація здійснюється за рахунок економічної винагороди, а персонал на всіх рівнях відчуває реальну відповідальність за цілі організації.</a:t>
            </a:r>
          </a:p>
          <a:p>
            <a:endParaRPr lang="uk-UA" dirty="0" smtClean="0"/>
          </a:p>
          <a:p>
            <a:r>
              <a:rPr lang="uk-UA" dirty="0" smtClean="0"/>
              <a:t>Перелічені стилі лідерства не охоплюють всю їх різноманітність, які зустрічаються в практичній роботі. Діяльність керівника настільки різноманітна, що всяка спроба єдиної класифікації стилів лідерства не вдається.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5321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Американські вчені Р.</a:t>
            </a:r>
            <a:r>
              <a:rPr lang="uk-UA" dirty="0" err="1" smtClean="0"/>
              <a:t>Блейк</a:t>
            </a:r>
            <a:r>
              <a:rPr lang="uk-UA" dirty="0" smtClean="0"/>
              <a:t> і Д.</a:t>
            </a:r>
            <a:r>
              <a:rPr lang="uk-UA" dirty="0" err="1" smtClean="0"/>
              <a:t>Мутон</a:t>
            </a:r>
            <a:r>
              <a:rPr lang="uk-UA" dirty="0" smtClean="0"/>
              <a:t> обґрунтували концепцію ефективного лідерства за двома критеріями: турбота про людей і турбота про виробництво. Концепція включає п'ять основних стилів керівництва і запропонована у вигляді управлінської "сітки", яка віддзеркалює дві основні сфери турботи менеджерів.</a:t>
            </a:r>
          </a:p>
          <a:p>
            <a:r>
              <a:rPr lang="uk-UA" dirty="0" smtClean="0"/>
              <a:t>Стиль управління визначається обома вищевказаними критеріями</a:t>
            </a:r>
            <a:r>
              <a:rPr lang="uk-UA" dirty="0" smtClean="0"/>
              <a:t>:</a:t>
            </a:r>
            <a:endParaRPr lang="uk-UA" dirty="0" smtClean="0"/>
          </a:p>
          <a:p>
            <a:r>
              <a:rPr lang="uk-UA" dirty="0" smtClean="0"/>
              <a:t>Позиція 1.1 - зубожілий менеджмент, визначається мінімальною увагою до результатів виробництва і людини</a:t>
            </a:r>
            <a:r>
              <a:rPr lang="uk-UA" dirty="0" smtClean="0"/>
              <a:t>;</a:t>
            </a:r>
            <a:endParaRPr lang="uk-UA" dirty="0" smtClean="0"/>
          </a:p>
          <a:p>
            <a:r>
              <a:rPr lang="uk-UA" dirty="0" smtClean="0"/>
              <a:t>Позиція 1.9 - розважальний менеджмент або будинок відпочинку, характеризується низькою увагою до результатів виробництва, а головним є - добрі стосунки з підлеглими</a:t>
            </a:r>
            <a:r>
              <a:rPr lang="uk-UA" dirty="0" smtClean="0"/>
              <a:t>;</a:t>
            </a:r>
            <a:endParaRPr lang="uk-UA" dirty="0" smtClean="0"/>
          </a:p>
          <a:p>
            <a:r>
              <a:rPr lang="uk-UA" dirty="0" smtClean="0"/>
              <a:t>Позиція 5.5 - організаційне управління, характеризується рівновагою між потребами виробництва і потребами людей, але при цьому ніхто не використовує повністю свого потенціалу</a:t>
            </a:r>
            <a:r>
              <a:rPr lang="uk-UA" dirty="0" smtClean="0"/>
              <a:t>;</a:t>
            </a:r>
            <a:endParaRPr lang="uk-UA" dirty="0" smtClean="0"/>
          </a:p>
          <a:p>
            <a:r>
              <a:rPr lang="uk-UA" dirty="0" smtClean="0"/>
              <a:t>Позиція 9.1 - менеджмент задач або влада - підпорядкованість, характеризується високим рівнем турботи про виробництво і низьким рівнем турботи про людей, досягається високий виробничий результат, незважаючи на людські </a:t>
            </a:r>
            <a:r>
              <a:rPr lang="uk-UA" smtClean="0"/>
              <a:t>стосунки</a:t>
            </a:r>
            <a:r>
              <a:rPr lang="uk-UA" smtClean="0"/>
              <a:t>;</a:t>
            </a:r>
            <a:endParaRPr lang="uk-UA" dirty="0" smtClean="0"/>
          </a:p>
          <a:p>
            <a:r>
              <a:rPr lang="uk-UA" dirty="0" smtClean="0"/>
              <a:t>Позиція 9.9 - групове управління, менеджмент з високою ефективністю за рахунок взаємодії виробничих завдань і потреб людей, розуміння ними проблем при повній довірі до працюючих.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189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65344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Особиста влада - це поважне, добре і віддане відношення до її володаря з боку підлеглих. Вона ґрунтується на близькості цілей.</a:t>
            </a:r>
          </a:p>
          <a:p>
            <a:endParaRPr lang="uk-UA" dirty="0" smtClean="0"/>
          </a:p>
          <a:p>
            <a:r>
              <a:rPr lang="uk-UA" dirty="0" smtClean="0"/>
              <a:t>Формальна влада - це влада за посадою. Вона обумовлена офіційним місцем особи, яку вона займає, в структурі управління організацією і змінюється кількістю підпорядкованих осіб або об'ємом матеріальних ресурсів, якими керівник розпоряджається.</a:t>
            </a:r>
          </a:p>
          <a:p>
            <a:endParaRPr lang="uk-UA" dirty="0" smtClean="0"/>
          </a:p>
          <a:p>
            <a:r>
              <a:rPr lang="uk-UA" dirty="0" smtClean="0"/>
              <a:t>Реальна влада - це влада як по посаді, так і по авторитету. Вона обумовлена місцем людини не тільки в операційній, але і в неофіційній системі відносин і вимірюється кількістю людей, які добровільно готові підкорятися даній особі.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11178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 над </a:t>
            </a:r>
            <a:r>
              <a:rPr lang="ru-RU" dirty="0" err="1"/>
              <a:t>підлеглими</a:t>
            </a:r>
            <a:r>
              <a:rPr lang="ru-RU" dirty="0"/>
              <a:t>, але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і </a:t>
            </a:r>
            <a:r>
              <a:rPr lang="ru-RU" dirty="0" err="1"/>
              <a:t>підлеглі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 над </a:t>
            </a:r>
            <a:r>
              <a:rPr lang="ru-RU" dirty="0" err="1"/>
              <a:t>керівником</a:t>
            </a:r>
            <a:r>
              <a:rPr lang="ru-RU" dirty="0"/>
              <a:t>, так як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по таким проблемам, як </a:t>
            </a:r>
            <a:r>
              <a:rPr lang="ru-RU" dirty="0" err="1"/>
              <a:t>необхідна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, </a:t>
            </a:r>
            <a:r>
              <a:rPr lang="ru-RU" dirty="0" err="1"/>
              <a:t>неформальні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 з </a:t>
            </a:r>
            <a:r>
              <a:rPr lang="ru-RU" dirty="0" err="1"/>
              <a:t>працюючими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підрозділах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менеджменті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"</a:t>
            </a:r>
            <a:r>
              <a:rPr lang="ru-RU" dirty="0" err="1"/>
              <a:t>влада</a:t>
            </a:r>
            <a:r>
              <a:rPr lang="ru-RU" dirty="0"/>
              <a:t>" і "сила". Влада є законною і </a:t>
            </a:r>
            <a:r>
              <a:rPr lang="ru-RU" dirty="0" err="1"/>
              <a:t>вбудовується</a:t>
            </a:r>
            <a:r>
              <a:rPr lang="ru-RU" dirty="0"/>
              <a:t> в структуру </a:t>
            </a:r>
            <a:r>
              <a:rPr lang="ru-RU" dirty="0" err="1"/>
              <a:t>організації</a:t>
            </a:r>
            <a:r>
              <a:rPr lang="ru-RU" dirty="0"/>
              <a:t>, а сила, </a:t>
            </a:r>
            <a:r>
              <a:rPr lang="ru-RU" dirty="0" err="1"/>
              <a:t>навпаки</a:t>
            </a:r>
            <a:r>
              <a:rPr lang="ru-RU" dirty="0"/>
              <a:t>, - не </a:t>
            </a:r>
            <a:r>
              <a:rPr lang="ru-RU" dirty="0" err="1"/>
              <a:t>завжди</a:t>
            </a:r>
            <a:r>
              <a:rPr lang="ru-RU" dirty="0"/>
              <a:t> законна, </a:t>
            </a:r>
            <a:r>
              <a:rPr lang="ru-RU" dirty="0" err="1"/>
              <a:t>оскільки</a:t>
            </a:r>
            <a:r>
              <a:rPr lang="ru-RU" dirty="0"/>
              <a:t> вона </a:t>
            </a:r>
            <a:r>
              <a:rPr lang="ru-RU" dirty="0" err="1"/>
              <a:t>опирається</a:t>
            </a:r>
            <a:r>
              <a:rPr lang="ru-RU" dirty="0"/>
              <a:t> не на право, а на </a:t>
            </a:r>
            <a:r>
              <a:rPr lang="ru-RU" dirty="0" err="1"/>
              <a:t>спроможність</a:t>
            </a:r>
            <a:r>
              <a:rPr lang="ru-RU" dirty="0"/>
              <a:t>. Сила </a:t>
            </a:r>
            <a:r>
              <a:rPr lang="ru-RU" dirty="0" err="1"/>
              <a:t>здійснюється</a:t>
            </a:r>
            <a:r>
              <a:rPr lang="ru-RU" dirty="0"/>
              <a:t> через контроль над ресурсами, </a:t>
            </a:r>
            <a:r>
              <a:rPr lang="ru-RU" dirty="0" err="1"/>
              <a:t>грошима</a:t>
            </a:r>
            <a:r>
              <a:rPr lang="ru-RU" dirty="0"/>
              <a:t>, </a:t>
            </a:r>
            <a:r>
              <a:rPr lang="ru-RU" dirty="0" err="1"/>
              <a:t>інформацією</a:t>
            </a:r>
            <a:r>
              <a:rPr lang="ru-RU" dirty="0"/>
              <a:t>, </a:t>
            </a:r>
            <a:r>
              <a:rPr lang="ru-RU" dirty="0" err="1"/>
              <a:t>знаннями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примусовий</a:t>
            </a:r>
            <a:r>
              <a:rPr lang="ru-RU" dirty="0"/>
              <a:t>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172445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smtClean="0"/>
              <a:t>Повноваження - це посадові права і можливості менеджера приймати рішення, що впливають на дії підлеглих. Повноваження можуть бути лінійними і штабними. Кожен працівник повинен наділятися достатніми повноваженнями, щоб успішно виконувати обов'язки, передбачені посадовими інструкціями. Певний баланс між обов'язками, повноваженнями і відповідальністю сприяє ефективному менеджменту.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I. </a:t>
            </a:r>
            <a:r>
              <a:rPr lang="uk-UA" dirty="0" smtClean="0"/>
              <a:t>Сили що діють на менеджера: 1) власні цінності менеджера; 2) обмеження влади затратами і надаваними пільгами; 3) влада передбачає відповідальність.</a:t>
            </a:r>
          </a:p>
          <a:p>
            <a:endParaRPr lang="uk-UA" dirty="0" smtClean="0"/>
          </a:p>
          <a:p>
            <a:r>
              <a:rPr lang="en-US" dirty="0" smtClean="0"/>
              <a:t>II. </a:t>
            </a:r>
            <a:r>
              <a:rPr lang="uk-UA" dirty="0" smtClean="0"/>
              <a:t>Сили що діють на підлеглих: 1) частина підлеглих може розходитися із суспільством з ідеологічних переконань; 2) інтереси підлеглих підкоряються владі менеджерів; 3) влада інших сприймається до окремої межі; 4) влада може застосовуватися при нездійсненності або при невизначеності ситуації; 5) влада застосовується, якщо підлеглі не досить сильні або не досить кваліфіковані.</a:t>
            </a:r>
          </a:p>
          <a:p>
            <a:endParaRPr lang="uk-UA" dirty="0" smtClean="0"/>
          </a:p>
          <a:p>
            <a:r>
              <a:rPr lang="en-US" dirty="0" smtClean="0"/>
              <a:t>III. </a:t>
            </a:r>
            <a:r>
              <a:rPr lang="uk-UA" dirty="0" smtClean="0"/>
              <a:t>Сили що діють на ситуацію: 1) влада є доцільною в період довгострокових конфліктів підлеглих; 2) сприятливі економічні умови роблять владу спокійною.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280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836711"/>
            <a:ext cx="64087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Влада може сприймати різні форми, в тому числі утилітарну, авторитарно-нормативну і об'єднану.</a:t>
            </a:r>
          </a:p>
          <a:p>
            <a:endParaRPr lang="uk-UA" dirty="0" smtClean="0"/>
          </a:p>
          <a:p>
            <a:r>
              <a:rPr lang="uk-UA" b="1" dirty="0" smtClean="0"/>
              <a:t>Утилітарна влада </a:t>
            </a:r>
            <a:r>
              <a:rPr lang="uk-UA" dirty="0" smtClean="0"/>
              <a:t>- це вплив на людину за допомогою сильних мотивів. Виконавець завдання знає, що при його виконанні він отримає певну винагороду.</a:t>
            </a:r>
          </a:p>
          <a:p>
            <a:endParaRPr lang="uk-UA" dirty="0" smtClean="0"/>
          </a:p>
          <a:p>
            <a:r>
              <a:rPr lang="uk-UA" b="1" dirty="0" smtClean="0"/>
              <a:t>Авторитарно-нормативна влада </a:t>
            </a:r>
            <a:r>
              <a:rPr lang="uk-UA" dirty="0" smtClean="0"/>
              <a:t>- це законна влада і виконавець розуміє що його обов'язком є визнання вказівок керівника.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50084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/>
              <a:t>Об'єднана влада </a:t>
            </a:r>
            <a:r>
              <a:rPr lang="uk-UA" dirty="0"/>
              <a:t>- це влада, яка встановлюється групою, може бути великою і неусвідомленою, але поведінка працюючих повинна вписуватися в норми і культуру організації.</a:t>
            </a:r>
          </a:p>
          <a:p>
            <a:endParaRPr lang="uk-UA" dirty="0"/>
          </a:p>
          <a:p>
            <a:r>
              <a:rPr lang="uk-UA" dirty="0"/>
              <a:t>Фахівці розробили декілька підходів до класифікації типів влади. Останні наукові джерела виділяють десять типів влади, які поділені на дві групи і мають особисту та організаційну основу .</a:t>
            </a:r>
          </a:p>
        </p:txBody>
      </p:sp>
    </p:spTree>
    <p:extLst>
      <p:ext uri="{BB962C8B-B14F-4D97-AF65-F5344CB8AC3E}">
        <p14:creationId xmlns:p14="http://schemas.microsoft.com/office/powerpoint/2010/main" val="371812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Особистісну основу влади складають наступні джерела:</a:t>
            </a:r>
          </a:p>
          <a:p>
            <a:endParaRPr lang="uk-UA" dirty="0" smtClean="0"/>
          </a:p>
          <a:p>
            <a:r>
              <a:rPr lang="uk-UA" dirty="0" smtClean="0"/>
              <a:t>1. Експертна влада ґрунтується на здатності керівника в силу своєї підготовки і рівня освіти оцінити знання, майстерність, талант, навички підлеглих, що допомагає досягти успіху, оскільки підлеглі вірять у високий професіоналізм керівника. Експертна влада жорстоко не зв'язується з окремою посадою. </a:t>
            </a:r>
            <a:r>
              <a:rPr lang="uk-UA" dirty="0" smtClean="0"/>
              <a:t>Її </a:t>
            </a:r>
            <a:r>
              <a:rPr lang="uk-UA" dirty="0" smtClean="0"/>
              <a:t>нестачею страждають молоді керівники, яким необхідний час для здобуття та ефективного використання цієї влади.</a:t>
            </a:r>
          </a:p>
          <a:p>
            <a:endParaRPr lang="uk-UA" dirty="0" smtClean="0"/>
          </a:p>
          <a:p>
            <a:r>
              <a:rPr lang="uk-UA" dirty="0" smtClean="0"/>
              <a:t>2. Еталонна влада - полягає у використанні впливу лідера завдяки наявності у нього привабливості і захоплюючих характеристик (сила особистих якостей, стиль керівництва), які охоче </a:t>
            </a:r>
            <a:r>
              <a:rPr lang="uk-UA" dirty="0" err="1" smtClean="0"/>
              <a:t>наслідуються</a:t>
            </a:r>
            <a:r>
              <a:rPr lang="uk-UA" dirty="0" smtClean="0"/>
              <a:t> підлеглими.</a:t>
            </a:r>
          </a:p>
          <a:p>
            <a:endParaRPr lang="uk-UA" dirty="0" smtClean="0"/>
          </a:p>
          <a:p>
            <a:r>
              <a:rPr lang="uk-UA" dirty="0" smtClean="0"/>
              <a:t>При наявності почуття поваги до керівника підлеглі з ентузіазмом виконують розпорядження і більш лояльно ставляться до нього. Еталонну владу іноді називають харизматичним впливом, характеристиками </a:t>
            </a:r>
            <a:r>
              <a:rPr lang="uk-UA" dirty="0" smtClean="0"/>
              <a:t>якої </a:t>
            </a:r>
            <a:r>
              <a:rPr lang="uk-UA" dirty="0" smtClean="0"/>
              <a:t>є: обмін енергією; вражаюча зовнішність; незалежність характеру і висока самостійність; добрі ораторські здібності; захопленість своєю особою; впевнена манера триматися і висока зібраність.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21910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7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3. Правова влада - полягає в тому, що кожний керівник використовує надане йому право в межах своїх здібностей. У багатьох випадках це джерело влади може бути надано один раз, особливо коли організація тільки формується. Підлеглі відіграють важливу роль у використанні цього типу влади. Важливо від них здобути визнання право на владу, яке має чіткі межі застосування.</a:t>
            </a:r>
          </a:p>
          <a:p>
            <a:endParaRPr lang="uk-UA" dirty="0"/>
          </a:p>
          <a:p>
            <a:r>
              <a:rPr lang="uk-UA" dirty="0"/>
              <a:t>4. Інформаційна влада - це влада, яка базується на можливостях доступу до необхідної і важливої інформації, умінні її використання на підлеглих. Інформація дозволяє керівнику приймати оптимальні рішення і тим самим здійснювати владні повноваження. Координація інформаційних потоків і контроль за комунікаційною мережею роблять людину владною. Владу інформації необхідно відрізняти від експертної влади, яка зв'язана зі здатністю використовувати конкретні дані.</a:t>
            </a:r>
          </a:p>
        </p:txBody>
      </p:sp>
    </p:spTree>
    <p:extLst>
      <p:ext uri="{BB962C8B-B14F-4D97-AF65-F5344CB8AC3E}">
        <p14:creationId xmlns:p14="http://schemas.microsoft.com/office/powerpoint/2010/main" val="3846686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</TotalTime>
  <Words>3204</Words>
  <Application>Microsoft Office PowerPoint</Application>
  <PresentationFormat>Экран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Влада та лідерство як базові організаційні процеси </vt:lpstr>
      <vt:lpstr>Складовою частиною менеджменту є влада і вміле її використання є основною умовою досягнення поставлених цілей. Мотивувати людей можливо тільки впливаючи на них певним чином.</vt:lpstr>
      <vt:lpstr>Презентация PowerPoint</vt:lpstr>
      <vt:lpstr>Презентация PowerPoint</vt:lpstr>
      <vt:lpstr>Проблеми влади, що виникають в процесі функціонування системи: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Сутність лідерства і його основні типи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Влада та лідерство як базові організаційні процеси</dc:title>
  <dc:creator>Слава Україні!</dc:creator>
  <cp:lastModifiedBy>Слава Україні!</cp:lastModifiedBy>
  <cp:revision>11</cp:revision>
  <dcterms:created xsi:type="dcterms:W3CDTF">2024-04-23T04:59:36Z</dcterms:created>
  <dcterms:modified xsi:type="dcterms:W3CDTF">2024-04-25T10:06:28Z</dcterms:modified>
</cp:coreProperties>
</file>