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5" r:id="rId19"/>
    <p:sldId id="274" r:id="rId20"/>
    <p:sldId id="276" r:id="rId21"/>
    <p:sldId id="278" r:id="rId22"/>
    <p:sldId id="277" r:id="rId23"/>
    <p:sldId id="279" r:id="rId24"/>
    <p:sldId id="280" r:id="rId25"/>
  </p:sldIdLst>
  <p:sldSz cx="9144000" cy="6858000" type="screen4x3"/>
  <p:notesSz cx="6858000" cy="9144000"/>
  <p:defaultTextStyle>
    <a:defPPr>
      <a:defRPr lang="ru-RU"/>
    </a:defPPr>
    <a:lvl1pPr algn="l" rtl="0" fontAlgn="base">
      <a:spcBef>
        <a:spcPct val="0"/>
      </a:spcBef>
      <a:spcAft>
        <a:spcPct val="0"/>
      </a:spcAft>
      <a:defRPr b="1" kern="1200">
        <a:solidFill>
          <a:schemeClr val="tx1"/>
        </a:solidFill>
        <a:latin typeface="Arial" charset="0"/>
        <a:ea typeface="+mn-ea"/>
        <a:cs typeface="Arial" charset="0"/>
      </a:defRPr>
    </a:lvl1pPr>
    <a:lvl2pPr marL="457200" algn="l" rtl="0" fontAlgn="base">
      <a:spcBef>
        <a:spcPct val="0"/>
      </a:spcBef>
      <a:spcAft>
        <a:spcPct val="0"/>
      </a:spcAft>
      <a:defRPr b="1" kern="1200">
        <a:solidFill>
          <a:schemeClr val="tx1"/>
        </a:solidFill>
        <a:latin typeface="Arial" charset="0"/>
        <a:ea typeface="+mn-ea"/>
        <a:cs typeface="Arial" charset="0"/>
      </a:defRPr>
    </a:lvl2pPr>
    <a:lvl3pPr marL="914400" algn="l" rtl="0" fontAlgn="base">
      <a:spcBef>
        <a:spcPct val="0"/>
      </a:spcBef>
      <a:spcAft>
        <a:spcPct val="0"/>
      </a:spcAft>
      <a:defRPr b="1" kern="1200">
        <a:solidFill>
          <a:schemeClr val="tx1"/>
        </a:solidFill>
        <a:latin typeface="Arial" charset="0"/>
        <a:ea typeface="+mn-ea"/>
        <a:cs typeface="Arial" charset="0"/>
      </a:defRPr>
    </a:lvl3pPr>
    <a:lvl4pPr marL="1371600" algn="l" rtl="0" fontAlgn="base">
      <a:spcBef>
        <a:spcPct val="0"/>
      </a:spcBef>
      <a:spcAft>
        <a:spcPct val="0"/>
      </a:spcAft>
      <a:defRPr b="1" kern="1200">
        <a:solidFill>
          <a:schemeClr val="tx1"/>
        </a:solidFill>
        <a:latin typeface="Arial" charset="0"/>
        <a:ea typeface="+mn-ea"/>
        <a:cs typeface="Arial" charset="0"/>
      </a:defRPr>
    </a:lvl4pPr>
    <a:lvl5pPr marL="1828800" algn="l" rtl="0" fontAlgn="base">
      <a:spcBef>
        <a:spcPct val="0"/>
      </a:spcBef>
      <a:spcAft>
        <a:spcPct val="0"/>
      </a:spcAft>
      <a:defRPr b="1" kern="1200">
        <a:solidFill>
          <a:schemeClr val="tx1"/>
        </a:solidFill>
        <a:latin typeface="Arial" charset="0"/>
        <a:ea typeface="+mn-ea"/>
        <a:cs typeface="Arial" charset="0"/>
      </a:defRPr>
    </a:lvl5pPr>
    <a:lvl6pPr marL="2286000" algn="l" defTabSz="914400" rtl="0" eaLnBrk="1" latinLnBrk="0" hangingPunct="1">
      <a:defRPr b="1" kern="1200">
        <a:solidFill>
          <a:schemeClr val="tx1"/>
        </a:solidFill>
        <a:latin typeface="Arial" charset="0"/>
        <a:ea typeface="+mn-ea"/>
        <a:cs typeface="Arial" charset="0"/>
      </a:defRPr>
    </a:lvl6pPr>
    <a:lvl7pPr marL="2743200" algn="l" defTabSz="914400" rtl="0" eaLnBrk="1" latinLnBrk="0" hangingPunct="1">
      <a:defRPr b="1" kern="1200">
        <a:solidFill>
          <a:schemeClr val="tx1"/>
        </a:solidFill>
        <a:latin typeface="Arial" charset="0"/>
        <a:ea typeface="+mn-ea"/>
        <a:cs typeface="Arial" charset="0"/>
      </a:defRPr>
    </a:lvl7pPr>
    <a:lvl8pPr marL="3200400" algn="l" defTabSz="914400" rtl="0" eaLnBrk="1" latinLnBrk="0" hangingPunct="1">
      <a:defRPr b="1" kern="1200">
        <a:solidFill>
          <a:schemeClr val="tx1"/>
        </a:solidFill>
        <a:latin typeface="Arial" charset="0"/>
        <a:ea typeface="+mn-ea"/>
        <a:cs typeface="Arial" charset="0"/>
      </a:defRPr>
    </a:lvl8pPr>
    <a:lvl9pPr marL="3657600" algn="l" defTabSz="914400" rtl="0" eaLnBrk="1" latinLnBrk="0" hangingPunct="1">
      <a:defRPr b="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varScale="1">
        <p:scale>
          <a:sx n="70" d="100"/>
          <a:sy n="70" d="100"/>
        </p:scale>
        <p:origin x="-852" y="-8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7"/>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20B68B6B-2741-4700-B27A-5477621EFA3D}" type="datetimeFigureOut">
              <a:rPr lang="ru-RU"/>
              <a:pPr>
                <a:defRPr/>
              </a:pPr>
              <a:t>03.12.2016</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C3934EBA-CAD0-425F-AFE3-0EB24EC1D0A1}"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08C06E13-0703-4F29-98A9-6AF044FB3E83}" type="datetimeFigureOut">
              <a:rPr lang="ru-RU"/>
              <a:pPr>
                <a:defRPr/>
              </a:pPr>
              <a:t>03.12.2016</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6F95F43F-2A55-42F1-BFF1-C01E479EB99E}"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0"/>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40"/>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B3959C76-D6DE-47B5-A667-C58B796EFAC6}" type="datetimeFigureOut">
              <a:rPr lang="ru-RU"/>
              <a:pPr>
                <a:defRPr/>
              </a:pPr>
              <a:t>03.12.2016</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78D82215-E46F-4BD2-BC0B-B140FE5031B2}"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Объект 1"/>
          <p:cNvSpPr>
            <a:spLocks noGrp="1"/>
          </p:cNvSpPr>
          <p:nvPr>
            <p:ph/>
          </p:nvPr>
        </p:nvSpPr>
        <p:spPr>
          <a:xfrm>
            <a:off x="457200" y="274640"/>
            <a:ext cx="8229600" cy="58515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4"/>
          <p:cNvSpPr>
            <a:spLocks noGrp="1" noChangeArrowheads="1"/>
          </p:cNvSpPr>
          <p:nvPr>
            <p:ph type="dt" sz="half" idx="10"/>
          </p:nvPr>
        </p:nvSpPr>
        <p:spPr>
          <a:ln/>
        </p:spPr>
        <p:txBody>
          <a:bodyPr/>
          <a:lstStyle>
            <a:lvl1pPr>
              <a:defRPr/>
            </a:lvl1pPr>
          </a:lstStyle>
          <a:p>
            <a:pPr>
              <a:defRPr/>
            </a:pPr>
            <a:fld id="{2CA86EE1-A278-4570-AF73-11E0B7DA5183}" type="datetimeFigureOut">
              <a:rPr lang="ru-RU"/>
              <a:pPr>
                <a:defRPr/>
              </a:pPr>
              <a:t>03.12.2016</a:t>
            </a:fld>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64D4114C-F9EB-413A-8E86-516C6C30F4D9}"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E9ED2C89-7EC4-4238-9BE3-A1EBB80C39BC}" type="datetimeFigureOut">
              <a:rPr lang="ru-RU"/>
              <a:pPr>
                <a:defRPr/>
              </a:pPr>
              <a:t>03.12.2016</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AE1252C6-6471-46E2-8066-6DA22F998B7B}"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2"/>
            <a:ext cx="7772400" cy="1362075"/>
          </a:xfrm>
        </p:spPr>
        <p:txBody>
          <a:bodyPr anchor="t"/>
          <a:lstStyle>
            <a:lvl1pPr algn="l">
              <a:defRPr sz="3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fld id="{62E24407-FFB2-4828-8711-FE04F6C66506}" type="datetimeFigureOut">
              <a:rPr lang="ru-RU"/>
              <a:pPr>
                <a:defRPr/>
              </a:pPr>
              <a:t>03.12.2016</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CD463228-DB5D-4A11-BB3F-B78FEF14338B}"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fld id="{7C2A4448-C13D-45B1-A7FD-E5F8895E624B}" type="datetimeFigureOut">
              <a:rPr lang="ru-RU"/>
              <a:pPr>
                <a:defRPr/>
              </a:pPr>
              <a:t>03.12.2016</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51045416-53AE-44E7-A84B-2C399B3F92A4}"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Объект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fld id="{D3174718-FC25-4FA2-8DE8-E5AAD0DA2051}" type="datetimeFigureOut">
              <a:rPr lang="ru-RU"/>
              <a:pPr>
                <a:defRPr/>
              </a:pPr>
              <a:t>03.12.2016</a:t>
            </a:fld>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0E661BD7-BAB3-4D85-9548-635806BD0758}"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fld id="{3C8EF7BC-78C9-4A68-901F-59CDC375ABDA}" type="datetimeFigureOut">
              <a:rPr lang="ru-RU"/>
              <a:pPr>
                <a:defRPr/>
              </a:pPr>
              <a:t>03.12.2016</a:t>
            </a:fld>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ED97FE53-D120-4CF6-8317-29A1A9812D32}"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4848B2C-3915-40D5-A601-91164FB8DF1F}" type="datetimeFigureOut">
              <a:rPr lang="ru-RU"/>
              <a:pPr>
                <a:defRPr/>
              </a:pPr>
              <a:t>03.12.2016</a:t>
            </a:fld>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B6BBD98C-3B5E-4B7F-981B-4F7DBBCBC1CE}"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73050"/>
            <a:ext cx="3008313" cy="1162050"/>
          </a:xfrm>
        </p:spPr>
        <p:txBody>
          <a:bodyPr anchor="b"/>
          <a:lstStyle>
            <a:lvl1pPr algn="l">
              <a:defRPr sz="1500" b="1"/>
            </a:lvl1pPr>
          </a:lstStyle>
          <a:p>
            <a:r>
              <a:rPr lang="ru-RU" smtClean="0"/>
              <a:t>Образец заголовка</a:t>
            </a:r>
            <a:endParaRPr lang="ru-RU"/>
          </a:p>
        </p:txBody>
      </p:sp>
      <p:sp>
        <p:nvSpPr>
          <p:cNvPr id="3" name="Объект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3D9F2FC3-FB28-43C9-903E-77DC2E635A8F}" type="datetimeFigureOut">
              <a:rPr lang="ru-RU"/>
              <a:pPr>
                <a:defRPr/>
              </a:pPr>
              <a:t>03.12.2016</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7448756F-3608-4DD2-9660-CC40AD2CCCAA}"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15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3A9A7EAD-ECF1-41FA-AF74-E4574BA0F8A7}" type="datetimeFigureOut">
              <a:rPr lang="ru-RU"/>
              <a:pPr>
                <a:defRPr/>
              </a:pPr>
              <a:t>03.12.2016</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754C316F-8E3E-4498-90C6-6E1120B3B4B0}"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FFF00"/>
            </a:gs>
            <a:gs pos="100000">
              <a:srgbClr val="B1E9ED"/>
            </a:gs>
          </a:gsLst>
          <a:lin ang="189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uk-UA" alt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uk-UA" altLang="ru-RU" smtClean="0"/>
              <a:t>Образец текста</a:t>
            </a:r>
          </a:p>
          <a:p>
            <a:pPr lvl="1"/>
            <a:r>
              <a:rPr lang="uk-UA" altLang="ru-RU" smtClean="0"/>
              <a:t>Второй уровень</a:t>
            </a:r>
          </a:p>
          <a:p>
            <a:pPr lvl="2"/>
            <a:r>
              <a:rPr lang="uk-UA" altLang="ru-RU" smtClean="0"/>
              <a:t>Третий уровень</a:t>
            </a:r>
          </a:p>
          <a:p>
            <a:pPr lvl="3"/>
            <a:r>
              <a:rPr lang="uk-UA" altLang="ru-RU" smtClean="0"/>
              <a:t>Четвертый уровень</a:t>
            </a:r>
          </a:p>
          <a:p>
            <a:pPr lvl="4"/>
            <a:r>
              <a:rPr lang="uk-UA" alt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050" b="0" smtClean="0">
                <a:latin typeface="Arial" charset="0"/>
                <a:cs typeface="+mn-cs"/>
              </a:defRPr>
            </a:lvl1pPr>
          </a:lstStyle>
          <a:p>
            <a:pPr>
              <a:defRPr/>
            </a:pPr>
            <a:fld id="{FBF8084B-970C-4413-A014-67C460246DEA}" type="datetimeFigureOut">
              <a:rPr lang="ru-RU"/>
              <a:pPr>
                <a:defRPr/>
              </a:pPr>
              <a:t>03.12.2016</a:t>
            </a:fld>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50" b="0">
                <a:latin typeface="Arial" charset="0"/>
                <a:cs typeface="+mn-cs"/>
              </a:defRPr>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050" b="0" smtClean="0">
                <a:latin typeface="+mn-lt"/>
                <a:cs typeface="+mn-cs"/>
              </a:defRPr>
            </a:lvl1pPr>
          </a:lstStyle>
          <a:p>
            <a:pPr>
              <a:defRPr/>
            </a:pPr>
            <a:fld id="{A794169D-9DB9-4728-B992-F4226448FACB}"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 id="2147483661" r:id="rId12"/>
  </p:sldLayoutIdLst>
  <p:txStyles>
    <p:titleStyle>
      <a:lvl1pPr algn="ctr" rtl="0" fontAlgn="base">
        <a:spcBef>
          <a:spcPct val="0"/>
        </a:spcBef>
        <a:spcAft>
          <a:spcPct val="0"/>
        </a:spcAft>
        <a:defRPr sz="3300">
          <a:solidFill>
            <a:schemeClr val="tx2"/>
          </a:solidFill>
          <a:latin typeface="+mj-lt"/>
          <a:ea typeface="+mj-ea"/>
          <a:cs typeface="+mj-cs"/>
        </a:defRPr>
      </a:lvl1pPr>
      <a:lvl2pPr algn="ctr" rtl="0" fontAlgn="base">
        <a:spcBef>
          <a:spcPct val="0"/>
        </a:spcBef>
        <a:spcAft>
          <a:spcPct val="0"/>
        </a:spcAft>
        <a:defRPr sz="3300">
          <a:solidFill>
            <a:schemeClr val="tx2"/>
          </a:solidFill>
          <a:latin typeface="Arial" charset="0"/>
        </a:defRPr>
      </a:lvl2pPr>
      <a:lvl3pPr algn="ctr" rtl="0" fontAlgn="base">
        <a:spcBef>
          <a:spcPct val="0"/>
        </a:spcBef>
        <a:spcAft>
          <a:spcPct val="0"/>
        </a:spcAft>
        <a:defRPr sz="3300">
          <a:solidFill>
            <a:schemeClr val="tx2"/>
          </a:solidFill>
          <a:latin typeface="Arial" charset="0"/>
        </a:defRPr>
      </a:lvl3pPr>
      <a:lvl4pPr algn="ctr" rtl="0" fontAlgn="base">
        <a:spcBef>
          <a:spcPct val="0"/>
        </a:spcBef>
        <a:spcAft>
          <a:spcPct val="0"/>
        </a:spcAft>
        <a:defRPr sz="3300">
          <a:solidFill>
            <a:schemeClr val="tx2"/>
          </a:solidFill>
          <a:latin typeface="Arial" charset="0"/>
        </a:defRPr>
      </a:lvl4pPr>
      <a:lvl5pPr algn="ctr" rtl="0" fontAlgn="base">
        <a:spcBef>
          <a:spcPct val="0"/>
        </a:spcBef>
        <a:spcAft>
          <a:spcPct val="0"/>
        </a:spcAft>
        <a:defRPr sz="3300">
          <a:solidFill>
            <a:schemeClr val="tx2"/>
          </a:solidFill>
          <a:latin typeface="Arial" charset="0"/>
        </a:defRPr>
      </a:lvl5pPr>
      <a:lvl6pPr marL="342900" algn="ctr" rtl="0" eaLnBrk="1" fontAlgn="base" hangingPunct="1">
        <a:spcBef>
          <a:spcPct val="0"/>
        </a:spcBef>
        <a:spcAft>
          <a:spcPct val="0"/>
        </a:spcAft>
        <a:defRPr sz="3300">
          <a:solidFill>
            <a:schemeClr val="tx2"/>
          </a:solidFill>
          <a:latin typeface="Arial" charset="0"/>
        </a:defRPr>
      </a:lvl6pPr>
      <a:lvl7pPr marL="685800" algn="ctr" rtl="0" eaLnBrk="1" fontAlgn="base" hangingPunct="1">
        <a:spcBef>
          <a:spcPct val="0"/>
        </a:spcBef>
        <a:spcAft>
          <a:spcPct val="0"/>
        </a:spcAft>
        <a:defRPr sz="3300">
          <a:solidFill>
            <a:schemeClr val="tx2"/>
          </a:solidFill>
          <a:latin typeface="Arial" charset="0"/>
        </a:defRPr>
      </a:lvl7pPr>
      <a:lvl8pPr marL="1028700" algn="ctr" rtl="0" eaLnBrk="1" fontAlgn="base" hangingPunct="1">
        <a:spcBef>
          <a:spcPct val="0"/>
        </a:spcBef>
        <a:spcAft>
          <a:spcPct val="0"/>
        </a:spcAft>
        <a:defRPr sz="3300">
          <a:solidFill>
            <a:schemeClr val="tx2"/>
          </a:solidFill>
          <a:latin typeface="Arial" charset="0"/>
        </a:defRPr>
      </a:lvl8pPr>
      <a:lvl9pPr marL="1371600" algn="ctr" rtl="0" eaLnBrk="1" fontAlgn="base" hangingPunct="1">
        <a:spcBef>
          <a:spcPct val="0"/>
        </a:spcBef>
        <a:spcAft>
          <a:spcPct val="0"/>
        </a:spcAft>
        <a:defRPr sz="3300">
          <a:solidFill>
            <a:schemeClr val="tx2"/>
          </a:solidFill>
          <a:latin typeface="Arial" charset="0"/>
        </a:defRPr>
      </a:lvl9pPr>
    </p:titleStyle>
    <p:bodyStyle>
      <a:lvl1pPr marL="257175" indent="-257175" algn="l" rtl="0" fontAlgn="base">
        <a:spcBef>
          <a:spcPct val="20000"/>
        </a:spcBef>
        <a:spcAft>
          <a:spcPct val="0"/>
        </a:spcAft>
        <a:buChar char="•"/>
        <a:defRPr sz="2400">
          <a:solidFill>
            <a:schemeClr val="tx1"/>
          </a:solidFill>
          <a:latin typeface="+mn-lt"/>
          <a:ea typeface="+mn-ea"/>
          <a:cs typeface="+mn-cs"/>
        </a:defRPr>
      </a:lvl1pPr>
      <a:lvl2pPr marL="557213" indent="-214313" algn="l" rtl="0" fontAlgn="base">
        <a:spcBef>
          <a:spcPct val="20000"/>
        </a:spcBef>
        <a:spcAft>
          <a:spcPct val="0"/>
        </a:spcAft>
        <a:buChar char="–"/>
        <a:defRPr sz="2100">
          <a:solidFill>
            <a:schemeClr val="tx1"/>
          </a:solidFill>
          <a:latin typeface="+mn-lt"/>
        </a:defRPr>
      </a:lvl2pPr>
      <a:lvl3pPr marL="857250" indent="-171450" algn="l" rtl="0" fontAlgn="base">
        <a:spcBef>
          <a:spcPct val="20000"/>
        </a:spcBef>
        <a:spcAft>
          <a:spcPct val="0"/>
        </a:spcAft>
        <a:buChar char="•"/>
        <a:defRPr>
          <a:solidFill>
            <a:schemeClr val="tx1"/>
          </a:solidFill>
          <a:latin typeface="+mn-lt"/>
        </a:defRPr>
      </a:lvl3pPr>
      <a:lvl4pPr marL="1200150" indent="-171450" algn="l" rtl="0" fontAlgn="base">
        <a:spcBef>
          <a:spcPct val="20000"/>
        </a:spcBef>
        <a:spcAft>
          <a:spcPct val="0"/>
        </a:spcAft>
        <a:buChar char="–"/>
        <a:defRPr sz="1500">
          <a:solidFill>
            <a:schemeClr val="tx1"/>
          </a:solidFill>
          <a:latin typeface="+mn-lt"/>
        </a:defRPr>
      </a:lvl4pPr>
      <a:lvl5pPr marL="1543050" indent="-171450" algn="l" rtl="0" fontAlgn="base">
        <a:spcBef>
          <a:spcPct val="20000"/>
        </a:spcBef>
        <a:spcAft>
          <a:spcPct val="0"/>
        </a:spcAft>
        <a:buChar char="»"/>
        <a:defRPr sz="1500">
          <a:solidFill>
            <a:schemeClr val="tx1"/>
          </a:solidFill>
          <a:latin typeface="+mn-lt"/>
        </a:defRPr>
      </a:lvl5pPr>
      <a:lvl6pPr marL="1885950" indent="-171450" algn="l" rtl="0" eaLnBrk="1" fontAlgn="base" hangingPunct="1">
        <a:spcBef>
          <a:spcPct val="20000"/>
        </a:spcBef>
        <a:spcAft>
          <a:spcPct val="0"/>
        </a:spcAft>
        <a:buChar char="»"/>
        <a:defRPr sz="1500">
          <a:solidFill>
            <a:schemeClr val="tx1"/>
          </a:solidFill>
          <a:latin typeface="+mn-lt"/>
        </a:defRPr>
      </a:lvl6pPr>
      <a:lvl7pPr marL="2228850" indent="-171450" algn="l" rtl="0" eaLnBrk="1" fontAlgn="base" hangingPunct="1">
        <a:spcBef>
          <a:spcPct val="20000"/>
        </a:spcBef>
        <a:spcAft>
          <a:spcPct val="0"/>
        </a:spcAft>
        <a:buChar char="»"/>
        <a:defRPr sz="1500">
          <a:solidFill>
            <a:schemeClr val="tx1"/>
          </a:solidFill>
          <a:latin typeface="+mn-lt"/>
        </a:defRPr>
      </a:lvl7pPr>
      <a:lvl8pPr marL="2571750" indent="-171450" algn="l" rtl="0" eaLnBrk="1" fontAlgn="base" hangingPunct="1">
        <a:spcBef>
          <a:spcPct val="20000"/>
        </a:spcBef>
        <a:spcAft>
          <a:spcPct val="0"/>
        </a:spcAft>
        <a:buChar char="»"/>
        <a:defRPr sz="1500">
          <a:solidFill>
            <a:schemeClr val="tx1"/>
          </a:solidFill>
          <a:latin typeface="+mn-lt"/>
        </a:defRPr>
      </a:lvl8pPr>
      <a:lvl9pPr marL="2914650" indent="-171450" algn="l" rtl="0" eaLnBrk="1" fontAlgn="base" hangingPunct="1">
        <a:spcBef>
          <a:spcPct val="20000"/>
        </a:spcBef>
        <a:spcAft>
          <a:spcPct val="0"/>
        </a:spcAft>
        <a:buChar char="»"/>
        <a:defRPr sz="1500">
          <a:solidFill>
            <a:schemeClr val="tx1"/>
          </a:solidFill>
          <a:latin typeface="+mn-lt"/>
        </a:defRPr>
      </a:lvl9pPr>
    </p:bodyStyle>
    <p:other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Заголовок 1"/>
          <p:cNvSpPr>
            <a:spLocks noGrp="1"/>
          </p:cNvSpPr>
          <p:nvPr>
            <p:ph type="ctrTitle"/>
          </p:nvPr>
        </p:nvSpPr>
        <p:spPr>
          <a:xfrm>
            <a:off x="347663" y="0"/>
            <a:ext cx="8410575" cy="1546225"/>
          </a:xfrm>
        </p:spPr>
        <p:txBody>
          <a:bodyPr/>
          <a:lstStyle/>
          <a:p>
            <a:r>
              <a:rPr lang="uk-UA" sz="2400" smtClean="0">
                <a:latin typeface="Times New Roman" pitchFamily="18" charset="0"/>
                <a:cs typeface="Times New Roman" pitchFamily="18" charset="0"/>
              </a:rPr>
              <a:t>Відкритий міжнародний університет розвитку людини «Україна»</a:t>
            </a:r>
            <a:endParaRPr lang="ru-RU" sz="2400" smtClean="0">
              <a:latin typeface="Times New Roman" pitchFamily="18" charset="0"/>
              <a:cs typeface="Times New Roman" pitchFamily="18" charset="0"/>
            </a:endParaRPr>
          </a:p>
        </p:txBody>
      </p:sp>
      <p:sp>
        <p:nvSpPr>
          <p:cNvPr id="14338" name="Подзаголовок 2"/>
          <p:cNvSpPr>
            <a:spLocks noGrp="1"/>
          </p:cNvSpPr>
          <p:nvPr>
            <p:ph type="subTitle" idx="1"/>
          </p:nvPr>
        </p:nvSpPr>
        <p:spPr>
          <a:xfrm>
            <a:off x="1371600" y="3219450"/>
            <a:ext cx="6400800" cy="1468438"/>
          </a:xfrm>
        </p:spPr>
        <p:txBody>
          <a:bodyPr/>
          <a:lstStyle/>
          <a:p>
            <a:r>
              <a:rPr lang="ru-RU" sz="3600" b="1" smtClean="0">
                <a:latin typeface="Times New Roman" pitchFamily="18" charset="0"/>
                <a:cs typeface="Times New Roman" pitchFamily="18" charset="0"/>
              </a:rPr>
              <a:t>Ад</a:t>
            </a:r>
            <a:r>
              <a:rPr lang="uk-UA" sz="3600" b="1" smtClean="0">
                <a:latin typeface="Times New Roman" pitchFamily="18" charset="0"/>
                <a:cs typeface="Times New Roman" pitchFamily="18" charset="0"/>
              </a:rPr>
              <a:t>міністративний процес</a:t>
            </a:r>
            <a:endParaRPr lang="ru-RU" sz="3600" b="1" smtClean="0">
              <a:latin typeface="Times New Roman" pitchFamily="18" charset="0"/>
              <a:cs typeface="Times New Roman" pitchFamily="18" charset="0"/>
            </a:endParaRPr>
          </a:p>
        </p:txBody>
      </p:sp>
      <p:pic>
        <p:nvPicPr>
          <p:cNvPr id="4" name="Picture 6" descr="logo1"/>
          <p:cNvPicPr>
            <a:picLocks noChangeAspect="1" noChangeArrowheads="1"/>
          </p:cNvPicPr>
          <p:nvPr/>
        </p:nvPicPr>
        <p:blipFill>
          <a:blip r:embed="rId2">
            <a:clrChange>
              <a:clrFrom>
                <a:srgbClr val="000080"/>
              </a:clrFrom>
              <a:clrTo>
                <a:srgbClr val="000080">
                  <a:alpha val="0"/>
                </a:srgbClr>
              </a:clrTo>
            </a:clrChange>
          </a:blip>
          <a:srcRect/>
          <a:stretch>
            <a:fillRect/>
          </a:stretch>
        </p:blipFill>
        <p:spPr bwMode="auto">
          <a:xfrm>
            <a:off x="3448050" y="1430338"/>
            <a:ext cx="2209800" cy="1657350"/>
          </a:xfrm>
          <a:prstGeom prst="rect">
            <a:avLst/>
          </a:prstGeom>
          <a:noFill/>
          <a:ln w="9525">
            <a:noFill/>
            <a:miter lim="800000"/>
            <a:headEnd/>
            <a:tailEnd/>
          </a:ln>
        </p:spPr>
      </p:pic>
      <p:sp>
        <p:nvSpPr>
          <p:cNvPr id="14340" name="TextBox 4"/>
          <p:cNvSpPr txBox="1">
            <a:spLocks noChangeArrowheads="1"/>
          </p:cNvSpPr>
          <p:nvPr/>
        </p:nvSpPr>
        <p:spPr bwMode="auto">
          <a:xfrm>
            <a:off x="5842000" y="5100638"/>
            <a:ext cx="3302000" cy="915987"/>
          </a:xfrm>
          <a:prstGeom prst="rect">
            <a:avLst/>
          </a:prstGeom>
          <a:noFill/>
          <a:ln w="9525">
            <a:noFill/>
            <a:miter lim="800000"/>
            <a:headEnd/>
            <a:tailEnd/>
          </a:ln>
        </p:spPr>
        <p:txBody>
          <a:bodyPr>
            <a:spAutoFit/>
          </a:bodyPr>
          <a:lstStyle/>
          <a:p>
            <a:r>
              <a:rPr lang="uk-UA" b="0">
                <a:latin typeface="Times New Roman" pitchFamily="18" charset="0"/>
                <a:cs typeface="Times New Roman" pitchFamily="18" charset="0"/>
              </a:rPr>
              <a:t>Підготував:</a:t>
            </a:r>
          </a:p>
          <a:p>
            <a:r>
              <a:rPr lang="uk-UA" b="0">
                <a:latin typeface="Times New Roman" pitchFamily="18" charset="0"/>
                <a:cs typeface="Times New Roman" pitchFamily="18" charset="0"/>
              </a:rPr>
              <a:t>Студентка групи ПЗ-31-14</a:t>
            </a:r>
          </a:p>
          <a:p>
            <a:r>
              <a:rPr lang="uk-UA" b="0">
                <a:latin typeface="Times New Roman" pitchFamily="18" charset="0"/>
                <a:cs typeface="Times New Roman" pitchFamily="18" charset="0"/>
              </a:rPr>
              <a:t>Мамедова Діана</a:t>
            </a:r>
            <a:endParaRPr lang="ru-RU" b="0">
              <a:latin typeface="Times New Roman" pitchFamily="18" charset="0"/>
              <a:cs typeface="Times New Roman" pitchFamily="18" charset="0"/>
            </a:endParaRPr>
          </a:p>
        </p:txBody>
      </p:sp>
    </p:spTree>
  </p:cSld>
  <p:clrMapOvr>
    <a:masterClrMapping/>
  </p:clrMapOvr>
  <p:transition spd="med" advTm="15000">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14337"/>
                                        </p:tgtEl>
                                        <p:attrNameLst>
                                          <p:attrName>style.visibility</p:attrName>
                                        </p:attrNameLst>
                                      </p:cBhvr>
                                      <p:to>
                                        <p:strVal val="visible"/>
                                      </p:to>
                                    </p:set>
                                    <p:animEffect transition="in" filter="fade">
                                      <p:cBhvr>
                                        <p:cTn id="7" dur="1600" decel="100000"/>
                                        <p:tgtEl>
                                          <p:spTgt spid="14337"/>
                                        </p:tgtEl>
                                      </p:cBhvr>
                                    </p:animEffect>
                                    <p:anim calcmode="lin" valueType="num">
                                      <p:cBhvr>
                                        <p:cTn id="8" dur="1600" decel="100000" fill="hold"/>
                                        <p:tgtEl>
                                          <p:spTgt spid="14337"/>
                                        </p:tgtEl>
                                        <p:attrNameLst>
                                          <p:attrName>style.rotation</p:attrName>
                                        </p:attrNameLst>
                                      </p:cBhvr>
                                      <p:tavLst>
                                        <p:tav tm="0">
                                          <p:val>
                                            <p:fltVal val="-90"/>
                                          </p:val>
                                        </p:tav>
                                        <p:tav tm="100000">
                                          <p:val>
                                            <p:fltVal val="0"/>
                                          </p:val>
                                        </p:tav>
                                      </p:tavLst>
                                    </p:anim>
                                    <p:anim calcmode="lin" valueType="num">
                                      <p:cBhvr>
                                        <p:cTn id="9" dur="1600" decel="100000" fill="hold"/>
                                        <p:tgtEl>
                                          <p:spTgt spid="14337"/>
                                        </p:tgtEl>
                                        <p:attrNameLst>
                                          <p:attrName>ppt_x</p:attrName>
                                        </p:attrNameLst>
                                      </p:cBhvr>
                                      <p:tavLst>
                                        <p:tav tm="0">
                                          <p:val>
                                            <p:strVal val="#ppt_x+0.4"/>
                                          </p:val>
                                        </p:tav>
                                        <p:tav tm="100000">
                                          <p:val>
                                            <p:strVal val="#ppt_x-0.05"/>
                                          </p:val>
                                        </p:tav>
                                      </p:tavLst>
                                    </p:anim>
                                    <p:anim calcmode="lin" valueType="num">
                                      <p:cBhvr>
                                        <p:cTn id="10" dur="1600" decel="100000" fill="hold"/>
                                        <p:tgtEl>
                                          <p:spTgt spid="14337"/>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14337"/>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14337"/>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30" presetClass="entr" presetSubtype="0"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1600" decel="100000"/>
                                        <p:tgtEl>
                                          <p:spTgt spid="4"/>
                                        </p:tgtEl>
                                      </p:cBhvr>
                                    </p:animEffect>
                                    <p:anim calcmode="lin" valueType="num">
                                      <p:cBhvr>
                                        <p:cTn id="17" dur="1600" decel="100000" fill="hold"/>
                                        <p:tgtEl>
                                          <p:spTgt spid="4"/>
                                        </p:tgtEl>
                                        <p:attrNameLst>
                                          <p:attrName>style.rotation</p:attrName>
                                        </p:attrNameLst>
                                      </p:cBhvr>
                                      <p:tavLst>
                                        <p:tav tm="0">
                                          <p:val>
                                            <p:fltVal val="-90"/>
                                          </p:val>
                                        </p:tav>
                                        <p:tav tm="100000">
                                          <p:val>
                                            <p:fltVal val="0"/>
                                          </p:val>
                                        </p:tav>
                                      </p:tavLst>
                                    </p:anim>
                                    <p:anim calcmode="lin" valueType="num">
                                      <p:cBhvr>
                                        <p:cTn id="18" dur="1600" decel="100000" fill="hold"/>
                                        <p:tgtEl>
                                          <p:spTgt spid="4"/>
                                        </p:tgtEl>
                                        <p:attrNameLst>
                                          <p:attrName>ppt_x</p:attrName>
                                        </p:attrNameLst>
                                      </p:cBhvr>
                                      <p:tavLst>
                                        <p:tav tm="0">
                                          <p:val>
                                            <p:strVal val="#ppt_x+0.4"/>
                                          </p:val>
                                        </p:tav>
                                        <p:tav tm="100000">
                                          <p:val>
                                            <p:strVal val="#ppt_x-0.05"/>
                                          </p:val>
                                        </p:tav>
                                      </p:tavLst>
                                    </p:anim>
                                    <p:anim calcmode="lin" valueType="num">
                                      <p:cBhvr>
                                        <p:cTn id="19" dur="1600" decel="100000" fill="hold"/>
                                        <p:tgtEl>
                                          <p:spTgt spid="4"/>
                                        </p:tgtEl>
                                        <p:attrNameLst>
                                          <p:attrName>ppt_y</p:attrName>
                                        </p:attrNameLst>
                                      </p:cBhvr>
                                      <p:tavLst>
                                        <p:tav tm="0">
                                          <p:val>
                                            <p:strVal val="#ppt_y-0.4"/>
                                          </p:val>
                                        </p:tav>
                                        <p:tav tm="100000">
                                          <p:val>
                                            <p:strVal val="#ppt_y+0.1"/>
                                          </p:val>
                                        </p:tav>
                                      </p:tavLst>
                                    </p:anim>
                                    <p:anim calcmode="lin" valueType="num">
                                      <p:cBhvr>
                                        <p:cTn id="20"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21"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22" fill="hold">
                            <p:stCondLst>
                              <p:cond delay="4000"/>
                            </p:stCondLst>
                            <p:childTnLst>
                              <p:par>
                                <p:cTn id="23" presetID="30" presetClass="entr" presetSubtype="0" fill="hold" grpId="0" nodeType="afterEffect">
                                  <p:stCondLst>
                                    <p:cond delay="0"/>
                                  </p:stCondLst>
                                  <p:childTnLst>
                                    <p:set>
                                      <p:cBhvr>
                                        <p:cTn id="24" dur="1" fill="hold">
                                          <p:stCondLst>
                                            <p:cond delay="0"/>
                                          </p:stCondLst>
                                        </p:cTn>
                                        <p:tgtEl>
                                          <p:spTgt spid="14338">
                                            <p:txEl>
                                              <p:pRg st="0" end="0"/>
                                            </p:txEl>
                                          </p:spTgt>
                                        </p:tgtEl>
                                        <p:attrNameLst>
                                          <p:attrName>style.visibility</p:attrName>
                                        </p:attrNameLst>
                                      </p:cBhvr>
                                      <p:to>
                                        <p:strVal val="visible"/>
                                      </p:to>
                                    </p:set>
                                    <p:animEffect transition="in" filter="fade">
                                      <p:cBhvr>
                                        <p:cTn id="25" dur="800" decel="100000"/>
                                        <p:tgtEl>
                                          <p:spTgt spid="14338">
                                            <p:txEl>
                                              <p:pRg st="0" end="0"/>
                                            </p:txEl>
                                          </p:spTgt>
                                        </p:tgtEl>
                                      </p:cBhvr>
                                    </p:animEffect>
                                    <p:anim calcmode="lin" valueType="num">
                                      <p:cBhvr>
                                        <p:cTn id="26" dur="800" decel="100000" fill="hold"/>
                                        <p:tgtEl>
                                          <p:spTgt spid="14338">
                                            <p:txEl>
                                              <p:pRg st="0" end="0"/>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14338">
                                            <p:txEl>
                                              <p:pRg st="0" end="0"/>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14338">
                                            <p:txEl>
                                              <p:pRg st="0" end="0"/>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14338">
                                            <p:txEl>
                                              <p:pRg st="0" end="0"/>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14338">
                                            <p:txEl>
                                              <p:pRg st="0" end="0"/>
                                            </p:txEl>
                                          </p:spTgt>
                                        </p:tgtEl>
                                        <p:attrNameLst>
                                          <p:attrName>ppt_y</p:attrName>
                                        </p:attrNameLst>
                                      </p:cBhvr>
                                      <p:tavLst>
                                        <p:tav tm="0">
                                          <p:val>
                                            <p:strVal val="#ppt_y+0.1"/>
                                          </p:val>
                                        </p:tav>
                                        <p:tav tm="100000">
                                          <p:val>
                                            <p:strVal val="#ppt_y"/>
                                          </p:val>
                                        </p:tav>
                                      </p:tavLst>
                                    </p:anim>
                                  </p:childTnLst>
                                </p:cTn>
                              </p:par>
                            </p:childTnLst>
                          </p:cTn>
                        </p:par>
                        <p:par>
                          <p:cTn id="31" fill="hold">
                            <p:stCondLst>
                              <p:cond delay="5000"/>
                            </p:stCondLst>
                            <p:childTnLst>
                              <p:par>
                                <p:cTn id="32" presetID="30" presetClass="entr" presetSubtype="0" fill="hold" grpId="0" nodeType="afterEffect">
                                  <p:stCondLst>
                                    <p:cond delay="0"/>
                                  </p:stCondLst>
                                  <p:childTnLst>
                                    <p:set>
                                      <p:cBhvr>
                                        <p:cTn id="33" dur="1" fill="hold">
                                          <p:stCondLst>
                                            <p:cond delay="0"/>
                                          </p:stCondLst>
                                        </p:cTn>
                                        <p:tgtEl>
                                          <p:spTgt spid="14340"/>
                                        </p:tgtEl>
                                        <p:attrNameLst>
                                          <p:attrName>style.visibility</p:attrName>
                                        </p:attrNameLst>
                                      </p:cBhvr>
                                      <p:to>
                                        <p:strVal val="visible"/>
                                      </p:to>
                                    </p:set>
                                    <p:animEffect transition="in" filter="fade">
                                      <p:cBhvr>
                                        <p:cTn id="34" dur="800" decel="100000"/>
                                        <p:tgtEl>
                                          <p:spTgt spid="14340"/>
                                        </p:tgtEl>
                                      </p:cBhvr>
                                    </p:animEffect>
                                    <p:anim calcmode="lin" valueType="num">
                                      <p:cBhvr>
                                        <p:cTn id="35" dur="800" decel="100000" fill="hold"/>
                                        <p:tgtEl>
                                          <p:spTgt spid="14340"/>
                                        </p:tgtEl>
                                        <p:attrNameLst>
                                          <p:attrName>style.rotation</p:attrName>
                                        </p:attrNameLst>
                                      </p:cBhvr>
                                      <p:tavLst>
                                        <p:tav tm="0">
                                          <p:val>
                                            <p:fltVal val="-90"/>
                                          </p:val>
                                        </p:tav>
                                        <p:tav tm="100000">
                                          <p:val>
                                            <p:fltVal val="0"/>
                                          </p:val>
                                        </p:tav>
                                      </p:tavLst>
                                    </p:anim>
                                    <p:anim calcmode="lin" valueType="num">
                                      <p:cBhvr>
                                        <p:cTn id="36" dur="800" decel="100000" fill="hold"/>
                                        <p:tgtEl>
                                          <p:spTgt spid="14340"/>
                                        </p:tgtEl>
                                        <p:attrNameLst>
                                          <p:attrName>ppt_x</p:attrName>
                                        </p:attrNameLst>
                                      </p:cBhvr>
                                      <p:tavLst>
                                        <p:tav tm="0">
                                          <p:val>
                                            <p:strVal val="#ppt_x+0.4"/>
                                          </p:val>
                                        </p:tav>
                                        <p:tav tm="100000">
                                          <p:val>
                                            <p:strVal val="#ppt_x-0.05"/>
                                          </p:val>
                                        </p:tav>
                                      </p:tavLst>
                                    </p:anim>
                                    <p:anim calcmode="lin" valueType="num">
                                      <p:cBhvr>
                                        <p:cTn id="37" dur="800" decel="100000" fill="hold"/>
                                        <p:tgtEl>
                                          <p:spTgt spid="14340"/>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14340"/>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1434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7" grpId="0"/>
      <p:bldP spid="14338" grpId="0" build="p"/>
      <p:bldP spid="1434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5"/>
          <p:cNvSpPr>
            <a:spLocks noGrp="1" noChangeArrowheads="1"/>
          </p:cNvSpPr>
          <p:nvPr>
            <p:ph type="body" idx="4294967295"/>
          </p:nvPr>
        </p:nvSpPr>
        <p:spPr/>
        <p:txBody>
          <a:bodyPr/>
          <a:lstStyle/>
          <a:p>
            <a:pPr algn="ctr">
              <a:buFontTx/>
              <a:buNone/>
            </a:pPr>
            <a:r>
              <a:rPr lang="ru-RU" sz="2800" b="1" smtClean="0">
                <a:latin typeface="Times New Roman" pitchFamily="18" charset="0"/>
              </a:rPr>
              <a:t>ПРИНЦИПИ АДМІНІСТРАТИВНОГО ПРОЦЕСУ</a:t>
            </a:r>
            <a:endParaRPr lang="ru-RU" sz="2800" smtClean="0">
              <a:latin typeface="Times New Roman" pitchFamily="18" charset="0"/>
            </a:endParaRPr>
          </a:p>
          <a:p>
            <a:pPr>
              <a:buFontTx/>
              <a:buNone/>
            </a:pPr>
            <a:r>
              <a:rPr lang="ru-RU" sz="2800" smtClean="0">
                <a:latin typeface="Times New Roman" pitchFamily="18" charset="0"/>
              </a:rPr>
              <a:t>Здійснення адміністративного процесу ґрунтується на системі принципів, до яких належать: законність; охорона інтересів держави і особи; публічність або офіційність; самостійність і незалежність у прийнятті рішень; об'єктивна (матеріальна) істина; гласність; рівність учасників процесу перед законом; швидкість і економічність; здійснення процесу національною мовою; відповідальність посадових осіб.</a:t>
            </a:r>
          </a:p>
        </p:txBody>
      </p:sp>
      <p:pic>
        <p:nvPicPr>
          <p:cNvPr id="4" name="Picture 6" descr="logo1"/>
          <p:cNvPicPr>
            <a:picLocks noChangeAspect="1" noChangeArrowheads="1"/>
          </p:cNvPicPr>
          <p:nvPr/>
        </p:nvPicPr>
        <p:blipFill>
          <a:blip r:embed="rId2">
            <a:clrChange>
              <a:clrFrom>
                <a:srgbClr val="000080"/>
              </a:clrFrom>
              <a:clrTo>
                <a:srgbClr val="000080">
                  <a:alpha val="0"/>
                </a:srgbClr>
              </a:clrTo>
            </a:clrChange>
          </a:blip>
          <a:srcRect/>
          <a:stretch>
            <a:fillRect/>
          </a:stretch>
        </p:blipFill>
        <p:spPr bwMode="auto">
          <a:xfrm>
            <a:off x="3405188" y="0"/>
            <a:ext cx="2209800" cy="1657350"/>
          </a:xfrm>
          <a:prstGeom prst="rect">
            <a:avLst/>
          </a:prstGeom>
          <a:noFill/>
          <a:ln w="9525">
            <a:noFill/>
            <a:miter lim="800000"/>
            <a:headEnd/>
            <a:tailEnd/>
          </a:ln>
        </p:spPr>
      </p:pic>
    </p:spTree>
  </p:cSld>
  <p:clrMapOvr>
    <a:masterClrMapping/>
  </p:clrMapOvr>
  <p:transition advTm="15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12" presetClass="entr" presetSubtype="4" fill="hold" nodeType="afterEffect">
                                  <p:stCondLst>
                                    <p:cond delay="0"/>
                                  </p:stCondLst>
                                  <p:childTnLst>
                                    <p:set>
                                      <p:cBhvr>
                                        <p:cTn id="15" dur="1" fill="hold">
                                          <p:stCondLst>
                                            <p:cond delay="0"/>
                                          </p:stCondLst>
                                        </p:cTn>
                                        <p:tgtEl>
                                          <p:spTgt spid="24581">
                                            <p:txEl>
                                              <p:pRg st="0" end="0"/>
                                            </p:txEl>
                                          </p:spTgt>
                                        </p:tgtEl>
                                        <p:attrNameLst>
                                          <p:attrName>style.visibility</p:attrName>
                                        </p:attrNameLst>
                                      </p:cBhvr>
                                      <p:to>
                                        <p:strVal val="visible"/>
                                      </p:to>
                                    </p:set>
                                    <p:animEffect transition="in" filter="slide(fromBottom)">
                                      <p:cBhvr>
                                        <p:cTn id="16" dur="500"/>
                                        <p:tgtEl>
                                          <p:spTgt spid="24581">
                                            <p:txEl>
                                              <p:pRg st="0" end="0"/>
                                            </p:txEl>
                                          </p:spTgt>
                                        </p:tgtEl>
                                      </p:cBhvr>
                                    </p:animEffect>
                                  </p:childTnLst>
                                </p:cTn>
                              </p:par>
                            </p:childTnLst>
                          </p:cTn>
                        </p:par>
                        <p:par>
                          <p:cTn id="17" fill="hold">
                            <p:stCondLst>
                              <p:cond delay="1500"/>
                            </p:stCondLst>
                            <p:childTnLst>
                              <p:par>
                                <p:cTn id="18" presetID="21" presetClass="entr" presetSubtype="4" fill="hold" nodeType="afterEffect">
                                  <p:stCondLst>
                                    <p:cond delay="0"/>
                                  </p:stCondLst>
                                  <p:childTnLst>
                                    <p:set>
                                      <p:cBhvr>
                                        <p:cTn id="19" dur="1" fill="hold">
                                          <p:stCondLst>
                                            <p:cond delay="0"/>
                                          </p:stCondLst>
                                        </p:cTn>
                                        <p:tgtEl>
                                          <p:spTgt spid="24581">
                                            <p:txEl>
                                              <p:pRg st="1" end="1"/>
                                            </p:txEl>
                                          </p:spTgt>
                                        </p:tgtEl>
                                        <p:attrNameLst>
                                          <p:attrName>style.visibility</p:attrName>
                                        </p:attrNameLst>
                                      </p:cBhvr>
                                      <p:to>
                                        <p:strVal val="visible"/>
                                      </p:to>
                                    </p:set>
                                    <p:animEffect transition="in" filter="wheel(4)">
                                      <p:cBhvr>
                                        <p:cTn id="20" dur="2000"/>
                                        <p:tgtEl>
                                          <p:spTgt spid="2458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5"/>
          <p:cNvSpPr>
            <a:spLocks noGrp="1" noChangeArrowheads="1"/>
          </p:cNvSpPr>
          <p:nvPr>
            <p:ph type="body" idx="4294967295"/>
          </p:nvPr>
        </p:nvSpPr>
        <p:spPr>
          <a:xfrm>
            <a:off x="457200" y="1763713"/>
            <a:ext cx="8229600" cy="4840287"/>
          </a:xfrm>
        </p:spPr>
        <p:txBody>
          <a:bodyPr/>
          <a:lstStyle/>
          <a:p>
            <a:pPr>
              <a:buFontTx/>
              <a:buNone/>
            </a:pPr>
            <a:r>
              <a:rPr lang="ru-RU" smtClean="0">
                <a:latin typeface="Times New Roman" pitchFamily="18" charset="0"/>
              </a:rPr>
              <a:t>1. </a:t>
            </a:r>
            <a:r>
              <a:rPr lang="ru-RU" i="1" smtClean="0">
                <a:latin typeface="Times New Roman" pitchFamily="18" charset="0"/>
              </a:rPr>
              <a:t>Законність.</a:t>
            </a:r>
            <a:r>
              <a:rPr lang="ru-RU" smtClean="0">
                <a:latin typeface="Times New Roman" pitchFamily="18" charset="0"/>
              </a:rPr>
              <a:t> Даний принцип виражений у тому, що адміністративний процес як діяльність суто юридична здійснюється тільки на основі спеціальних процесуальних норм. Державні органи діють в адміністративному процесі у межах закріпленої за ними компетенції.</a:t>
            </a:r>
          </a:p>
          <a:p>
            <a:pPr>
              <a:buFontTx/>
              <a:buNone/>
            </a:pPr>
            <a:endParaRPr lang="ru-RU" i="1" smtClean="0">
              <a:latin typeface="Times New Roman" pitchFamily="18" charset="0"/>
            </a:endParaRPr>
          </a:p>
          <a:p>
            <a:pPr>
              <a:buFontTx/>
              <a:buNone/>
            </a:pPr>
            <a:r>
              <a:rPr lang="ru-RU" i="1" smtClean="0">
                <a:latin typeface="Times New Roman" pitchFamily="18" charset="0"/>
              </a:rPr>
              <a:t>2. Публічність (офіційність).</a:t>
            </a:r>
            <a:r>
              <a:rPr lang="ru-RU" smtClean="0">
                <a:latin typeface="Times New Roman" pitchFamily="18" charset="0"/>
              </a:rPr>
              <a:t> Даний принцип адміністративного процесу полягає в його доступності для громадян. Розгляд конкретних справ, збирання необхідних доказів і матеріалів є обов'язком державних органів та їх посадових осіб. Усе це здійснюється за рахунок держави.</a:t>
            </a:r>
          </a:p>
        </p:txBody>
      </p:sp>
      <p:pic>
        <p:nvPicPr>
          <p:cNvPr id="4" name="Picture 6" descr="logo1"/>
          <p:cNvPicPr>
            <a:picLocks noChangeAspect="1" noChangeArrowheads="1"/>
          </p:cNvPicPr>
          <p:nvPr/>
        </p:nvPicPr>
        <p:blipFill>
          <a:blip r:embed="rId2">
            <a:clrChange>
              <a:clrFrom>
                <a:srgbClr val="000080"/>
              </a:clrFrom>
              <a:clrTo>
                <a:srgbClr val="000080">
                  <a:alpha val="0"/>
                </a:srgbClr>
              </a:clrTo>
            </a:clrChange>
          </a:blip>
          <a:srcRect/>
          <a:stretch>
            <a:fillRect/>
          </a:stretch>
        </p:blipFill>
        <p:spPr bwMode="auto">
          <a:xfrm>
            <a:off x="3419475" y="0"/>
            <a:ext cx="2209800" cy="1657350"/>
          </a:xfrm>
          <a:prstGeom prst="rect">
            <a:avLst/>
          </a:prstGeom>
          <a:noFill/>
          <a:ln w="9525">
            <a:noFill/>
            <a:miter lim="800000"/>
            <a:headEnd/>
            <a:tailEnd/>
          </a:ln>
        </p:spPr>
      </p:pic>
    </p:spTree>
  </p:cSld>
  <p:clrMapOvr>
    <a:masterClrMapping/>
  </p:clrMapOvr>
  <p:transition spd="med" advTm="15000">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55" presetClass="entr" presetSubtype="0" fill="hold" grpId="0" nodeType="afterEffect">
                                  <p:stCondLst>
                                    <p:cond delay="0"/>
                                  </p:stCondLst>
                                  <p:childTnLst>
                                    <p:set>
                                      <p:cBhvr>
                                        <p:cTn id="15" dur="1" fill="hold">
                                          <p:stCondLst>
                                            <p:cond delay="0"/>
                                          </p:stCondLst>
                                        </p:cTn>
                                        <p:tgtEl>
                                          <p:spTgt spid="25605">
                                            <p:txEl>
                                              <p:pRg st="0" end="0"/>
                                            </p:txEl>
                                          </p:spTgt>
                                        </p:tgtEl>
                                        <p:attrNameLst>
                                          <p:attrName>style.visibility</p:attrName>
                                        </p:attrNameLst>
                                      </p:cBhvr>
                                      <p:to>
                                        <p:strVal val="visible"/>
                                      </p:to>
                                    </p:set>
                                    <p:anim calcmode="lin" valueType="num">
                                      <p:cBhvr>
                                        <p:cTn id="16" dur="1000" fill="hold"/>
                                        <p:tgtEl>
                                          <p:spTgt spid="25605">
                                            <p:txEl>
                                              <p:pRg st="0" end="0"/>
                                            </p:txEl>
                                          </p:spTgt>
                                        </p:tgtEl>
                                        <p:attrNameLst>
                                          <p:attrName>ppt_w</p:attrName>
                                        </p:attrNameLst>
                                      </p:cBhvr>
                                      <p:tavLst>
                                        <p:tav tm="0">
                                          <p:val>
                                            <p:strVal val="#ppt_w*0.70"/>
                                          </p:val>
                                        </p:tav>
                                        <p:tav tm="100000">
                                          <p:val>
                                            <p:strVal val="#ppt_w"/>
                                          </p:val>
                                        </p:tav>
                                      </p:tavLst>
                                    </p:anim>
                                    <p:anim calcmode="lin" valueType="num">
                                      <p:cBhvr>
                                        <p:cTn id="17" dur="1000" fill="hold"/>
                                        <p:tgtEl>
                                          <p:spTgt spid="25605">
                                            <p:txEl>
                                              <p:pRg st="0" end="0"/>
                                            </p:txEl>
                                          </p:spTgt>
                                        </p:tgtEl>
                                        <p:attrNameLst>
                                          <p:attrName>ppt_h</p:attrName>
                                        </p:attrNameLst>
                                      </p:cBhvr>
                                      <p:tavLst>
                                        <p:tav tm="0">
                                          <p:val>
                                            <p:strVal val="#ppt_h"/>
                                          </p:val>
                                        </p:tav>
                                        <p:tav tm="100000">
                                          <p:val>
                                            <p:strVal val="#ppt_h"/>
                                          </p:val>
                                        </p:tav>
                                      </p:tavLst>
                                    </p:anim>
                                    <p:animEffect transition="in" filter="fade">
                                      <p:cBhvr>
                                        <p:cTn id="18" dur="1000"/>
                                        <p:tgtEl>
                                          <p:spTgt spid="25605">
                                            <p:txEl>
                                              <p:pRg st="0" end="0"/>
                                            </p:txEl>
                                          </p:spTgt>
                                        </p:tgtEl>
                                      </p:cBhvr>
                                    </p:animEffect>
                                  </p:childTnLst>
                                </p:cTn>
                              </p:par>
                            </p:childTnLst>
                          </p:cTn>
                        </p:par>
                        <p:par>
                          <p:cTn id="19" fill="hold">
                            <p:stCondLst>
                              <p:cond delay="2000"/>
                            </p:stCondLst>
                            <p:childTnLst>
                              <p:par>
                                <p:cTn id="20" presetID="55" presetClass="entr" presetSubtype="0" fill="hold" grpId="0" nodeType="afterEffect">
                                  <p:stCondLst>
                                    <p:cond delay="0"/>
                                  </p:stCondLst>
                                  <p:childTnLst>
                                    <p:set>
                                      <p:cBhvr>
                                        <p:cTn id="21" dur="1" fill="hold">
                                          <p:stCondLst>
                                            <p:cond delay="0"/>
                                          </p:stCondLst>
                                        </p:cTn>
                                        <p:tgtEl>
                                          <p:spTgt spid="25605">
                                            <p:txEl>
                                              <p:pRg st="2" end="2"/>
                                            </p:txEl>
                                          </p:spTgt>
                                        </p:tgtEl>
                                        <p:attrNameLst>
                                          <p:attrName>style.visibility</p:attrName>
                                        </p:attrNameLst>
                                      </p:cBhvr>
                                      <p:to>
                                        <p:strVal val="visible"/>
                                      </p:to>
                                    </p:set>
                                    <p:anim calcmode="lin" valueType="num">
                                      <p:cBhvr>
                                        <p:cTn id="22" dur="1000" fill="hold"/>
                                        <p:tgtEl>
                                          <p:spTgt spid="25605">
                                            <p:txEl>
                                              <p:pRg st="2" end="2"/>
                                            </p:txEl>
                                          </p:spTgt>
                                        </p:tgtEl>
                                        <p:attrNameLst>
                                          <p:attrName>ppt_w</p:attrName>
                                        </p:attrNameLst>
                                      </p:cBhvr>
                                      <p:tavLst>
                                        <p:tav tm="0">
                                          <p:val>
                                            <p:strVal val="#ppt_w*0.70"/>
                                          </p:val>
                                        </p:tav>
                                        <p:tav tm="100000">
                                          <p:val>
                                            <p:strVal val="#ppt_w"/>
                                          </p:val>
                                        </p:tav>
                                      </p:tavLst>
                                    </p:anim>
                                    <p:anim calcmode="lin" valueType="num">
                                      <p:cBhvr>
                                        <p:cTn id="23" dur="1000" fill="hold"/>
                                        <p:tgtEl>
                                          <p:spTgt spid="25605">
                                            <p:txEl>
                                              <p:pRg st="2" end="2"/>
                                            </p:txEl>
                                          </p:spTgt>
                                        </p:tgtEl>
                                        <p:attrNameLst>
                                          <p:attrName>ppt_h</p:attrName>
                                        </p:attrNameLst>
                                      </p:cBhvr>
                                      <p:tavLst>
                                        <p:tav tm="0">
                                          <p:val>
                                            <p:strVal val="#ppt_h"/>
                                          </p:val>
                                        </p:tav>
                                        <p:tav tm="100000">
                                          <p:val>
                                            <p:strVal val="#ppt_h"/>
                                          </p:val>
                                        </p:tav>
                                      </p:tavLst>
                                    </p:anim>
                                    <p:animEffect transition="in" filter="fade">
                                      <p:cBhvr>
                                        <p:cTn id="24" dur="1000"/>
                                        <p:tgtEl>
                                          <p:spTgt spid="2560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5"/>
          <p:cNvSpPr>
            <a:spLocks noGrp="1" noChangeArrowheads="1"/>
          </p:cNvSpPr>
          <p:nvPr>
            <p:ph type="body" idx="4294967295"/>
          </p:nvPr>
        </p:nvSpPr>
        <p:spPr>
          <a:xfrm>
            <a:off x="457200" y="1749425"/>
            <a:ext cx="8229600" cy="4376738"/>
          </a:xfrm>
        </p:spPr>
        <p:txBody>
          <a:bodyPr/>
          <a:lstStyle/>
          <a:p>
            <a:pPr>
              <a:buFontTx/>
              <a:buNone/>
            </a:pPr>
            <a:r>
              <a:rPr lang="ru-RU" sz="2800" smtClean="0">
                <a:latin typeface="Times New Roman" pitchFamily="18" charset="0"/>
              </a:rPr>
              <a:t>3. </a:t>
            </a:r>
            <a:r>
              <a:rPr lang="ru-RU" sz="2800" i="1" smtClean="0">
                <a:latin typeface="Times New Roman" pitchFamily="18" charset="0"/>
              </a:rPr>
              <a:t>Охорона інтересів держави і особи.</a:t>
            </a:r>
            <a:r>
              <a:rPr lang="ru-RU" sz="2800" smtClean="0">
                <a:latin typeface="Times New Roman" pitchFamily="18" charset="0"/>
              </a:rPr>
              <a:t> Відображає демократизм адміністративного процесу. Органи, що розглядають індивідуальні справи і приймають по них рішення, зобов'язані забезпечити захист інтересів держави, громадського порядку, прав і свобод особи, інтересів підприємств, організацій, закладів. Громадянам надається юридична допомога. До їх завдань входить також обов'язок стежити за належним використанням сторонами своїх прав, щоб це не зашкодило інтересам держави та учасників процесу.</a:t>
            </a:r>
          </a:p>
        </p:txBody>
      </p:sp>
      <p:pic>
        <p:nvPicPr>
          <p:cNvPr id="4" name="Picture 6" descr="logo1"/>
          <p:cNvPicPr>
            <a:picLocks noChangeAspect="1" noChangeArrowheads="1"/>
          </p:cNvPicPr>
          <p:nvPr/>
        </p:nvPicPr>
        <p:blipFill>
          <a:blip r:embed="rId2">
            <a:clrChange>
              <a:clrFrom>
                <a:srgbClr val="000080"/>
              </a:clrFrom>
              <a:clrTo>
                <a:srgbClr val="000080">
                  <a:alpha val="0"/>
                </a:srgbClr>
              </a:clrTo>
            </a:clrChange>
          </a:blip>
          <a:srcRect/>
          <a:stretch>
            <a:fillRect/>
          </a:stretch>
        </p:blipFill>
        <p:spPr bwMode="auto">
          <a:xfrm>
            <a:off x="3419475" y="0"/>
            <a:ext cx="2209800" cy="1657350"/>
          </a:xfrm>
          <a:prstGeom prst="rect">
            <a:avLst/>
          </a:prstGeom>
          <a:noFill/>
          <a:ln w="9525">
            <a:noFill/>
            <a:miter lim="800000"/>
            <a:headEnd/>
            <a:tailEnd/>
          </a:ln>
        </p:spPr>
      </p:pic>
    </p:spTree>
  </p:cSld>
  <p:clrMapOvr>
    <a:masterClrMapping/>
  </p:clrMapOvr>
  <p:transition advTm="15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13" presetClass="entr" presetSubtype="32" fill="hold" grpId="0" nodeType="afterEffect">
                                  <p:stCondLst>
                                    <p:cond delay="0"/>
                                  </p:stCondLst>
                                  <p:childTnLst>
                                    <p:set>
                                      <p:cBhvr>
                                        <p:cTn id="15" dur="1" fill="hold">
                                          <p:stCondLst>
                                            <p:cond delay="0"/>
                                          </p:stCondLst>
                                        </p:cTn>
                                        <p:tgtEl>
                                          <p:spTgt spid="26629">
                                            <p:txEl>
                                              <p:pRg st="0" end="0"/>
                                            </p:txEl>
                                          </p:spTgt>
                                        </p:tgtEl>
                                        <p:attrNameLst>
                                          <p:attrName>style.visibility</p:attrName>
                                        </p:attrNameLst>
                                      </p:cBhvr>
                                      <p:to>
                                        <p:strVal val="visible"/>
                                      </p:to>
                                    </p:set>
                                    <p:animEffect transition="in" filter="plus(out)">
                                      <p:cBhvr>
                                        <p:cTn id="16" dur="2000"/>
                                        <p:tgtEl>
                                          <p:spTgt spid="2662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5"/>
          <p:cNvSpPr>
            <a:spLocks noGrp="1" noChangeArrowheads="1"/>
          </p:cNvSpPr>
          <p:nvPr>
            <p:ph type="body" idx="4294967295"/>
          </p:nvPr>
        </p:nvSpPr>
        <p:spPr>
          <a:xfrm>
            <a:off x="457200" y="1804988"/>
            <a:ext cx="8229600" cy="4321175"/>
          </a:xfrm>
        </p:spPr>
        <p:txBody>
          <a:bodyPr/>
          <a:lstStyle/>
          <a:p>
            <a:pPr>
              <a:buFontTx/>
              <a:buNone/>
            </a:pPr>
            <a:r>
              <a:rPr lang="ru-RU" sz="2800" smtClean="0">
                <a:latin typeface="Times New Roman" pitchFamily="18" charset="0"/>
              </a:rPr>
              <a:t>4. </a:t>
            </a:r>
            <a:r>
              <a:rPr lang="ru-RU" sz="2800" i="1" smtClean="0">
                <a:latin typeface="Times New Roman" pitchFamily="18" charset="0"/>
              </a:rPr>
              <a:t>Самостійність і незалежність у прийнятті рішень.</a:t>
            </a:r>
            <a:r>
              <a:rPr lang="ru-RU" sz="2800" smtClean="0">
                <a:latin typeface="Times New Roman" pitchFamily="18" charset="0"/>
              </a:rPr>
              <a:t> Вирішувати ті справи, що входять до кола повноважень органу або посадової особи є їх обов'язком. Державний орган може ухилитися від розгляду і вирішення індивідуальної справи, перекласти на будь-кого свої обов'язки.</a:t>
            </a:r>
          </a:p>
          <a:p>
            <a:pPr>
              <a:buFontTx/>
              <a:buNone/>
            </a:pPr>
            <a:r>
              <a:rPr lang="ru-RU" sz="2800" smtClean="0">
                <a:latin typeface="Times New Roman" pitchFamily="18" charset="0"/>
              </a:rPr>
              <a:t>5. </a:t>
            </a:r>
            <a:r>
              <a:rPr lang="ru-RU" sz="2800" i="1" smtClean="0">
                <a:latin typeface="Times New Roman" pitchFamily="18" charset="0"/>
              </a:rPr>
              <a:t>Об'єктивна (або матеріальна) істина.</a:t>
            </a:r>
            <a:r>
              <a:rPr lang="ru-RU" sz="2800" smtClean="0">
                <a:latin typeface="Times New Roman" pitchFamily="18" charset="0"/>
              </a:rPr>
              <a:t> Даний принцип означає, що всі справи розглядаються всебічно, збираються, перевіряються і враховуються всі необхідні матеріали і докази.</a:t>
            </a:r>
          </a:p>
        </p:txBody>
      </p:sp>
      <p:pic>
        <p:nvPicPr>
          <p:cNvPr id="4" name="Picture 6" descr="logo1"/>
          <p:cNvPicPr>
            <a:picLocks noChangeAspect="1" noChangeArrowheads="1"/>
          </p:cNvPicPr>
          <p:nvPr/>
        </p:nvPicPr>
        <p:blipFill>
          <a:blip r:embed="rId2">
            <a:clrChange>
              <a:clrFrom>
                <a:srgbClr val="000080"/>
              </a:clrFrom>
              <a:clrTo>
                <a:srgbClr val="000080">
                  <a:alpha val="0"/>
                </a:srgbClr>
              </a:clrTo>
            </a:clrChange>
          </a:blip>
          <a:srcRect/>
          <a:stretch>
            <a:fillRect/>
          </a:stretch>
        </p:blipFill>
        <p:spPr bwMode="auto">
          <a:xfrm>
            <a:off x="3405188" y="0"/>
            <a:ext cx="2209800" cy="1657350"/>
          </a:xfrm>
          <a:prstGeom prst="rect">
            <a:avLst/>
          </a:prstGeom>
          <a:noFill/>
          <a:ln w="9525">
            <a:noFill/>
            <a:miter lim="800000"/>
            <a:headEnd/>
            <a:tailEnd/>
          </a:ln>
        </p:spPr>
      </p:pic>
    </p:spTree>
  </p:cSld>
  <p:clrMapOvr>
    <a:masterClrMapping/>
  </p:clrMapOvr>
  <p:transition spd="med" advTm="15000">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5" presetClass="entr" presetSubtype="10" fill="hold" grpId="0" nodeType="afterEffect">
                                  <p:stCondLst>
                                    <p:cond delay="0"/>
                                  </p:stCondLst>
                                  <p:childTnLst>
                                    <p:set>
                                      <p:cBhvr>
                                        <p:cTn id="15" dur="1" fill="hold">
                                          <p:stCondLst>
                                            <p:cond delay="0"/>
                                          </p:stCondLst>
                                        </p:cTn>
                                        <p:tgtEl>
                                          <p:spTgt spid="27653">
                                            <p:txEl>
                                              <p:pRg st="0" end="0"/>
                                            </p:txEl>
                                          </p:spTgt>
                                        </p:tgtEl>
                                        <p:attrNameLst>
                                          <p:attrName>style.visibility</p:attrName>
                                        </p:attrNameLst>
                                      </p:cBhvr>
                                      <p:to>
                                        <p:strVal val="visible"/>
                                      </p:to>
                                    </p:set>
                                    <p:animEffect transition="in" filter="checkerboard(across)">
                                      <p:cBhvr>
                                        <p:cTn id="16" dur="1000"/>
                                        <p:tgtEl>
                                          <p:spTgt spid="27653">
                                            <p:txEl>
                                              <p:pRg st="0" end="0"/>
                                            </p:txEl>
                                          </p:spTgt>
                                        </p:tgtEl>
                                      </p:cBhvr>
                                    </p:animEffect>
                                  </p:childTnLst>
                                </p:cTn>
                              </p:par>
                            </p:childTnLst>
                          </p:cTn>
                        </p:par>
                        <p:par>
                          <p:cTn id="17" fill="hold">
                            <p:stCondLst>
                              <p:cond delay="2000"/>
                            </p:stCondLst>
                            <p:childTnLst>
                              <p:par>
                                <p:cTn id="18" presetID="5" presetClass="entr" presetSubtype="10" fill="hold" grpId="0" nodeType="afterEffect">
                                  <p:stCondLst>
                                    <p:cond delay="0"/>
                                  </p:stCondLst>
                                  <p:childTnLst>
                                    <p:set>
                                      <p:cBhvr>
                                        <p:cTn id="19" dur="1" fill="hold">
                                          <p:stCondLst>
                                            <p:cond delay="0"/>
                                          </p:stCondLst>
                                        </p:cTn>
                                        <p:tgtEl>
                                          <p:spTgt spid="27653">
                                            <p:txEl>
                                              <p:pRg st="1" end="1"/>
                                            </p:txEl>
                                          </p:spTgt>
                                        </p:tgtEl>
                                        <p:attrNameLst>
                                          <p:attrName>style.visibility</p:attrName>
                                        </p:attrNameLst>
                                      </p:cBhvr>
                                      <p:to>
                                        <p:strVal val="visible"/>
                                      </p:to>
                                    </p:set>
                                    <p:animEffect transition="in" filter="checkerboard(across)">
                                      <p:cBhvr>
                                        <p:cTn id="20" dur="1000"/>
                                        <p:tgtEl>
                                          <p:spTgt spid="2765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5"/>
          <p:cNvSpPr>
            <a:spLocks noGrp="1" noChangeArrowheads="1"/>
          </p:cNvSpPr>
          <p:nvPr>
            <p:ph type="body" idx="4294967295"/>
          </p:nvPr>
        </p:nvSpPr>
        <p:spPr>
          <a:xfrm>
            <a:off x="457200" y="1778000"/>
            <a:ext cx="8229600" cy="4348163"/>
          </a:xfrm>
        </p:spPr>
        <p:txBody>
          <a:bodyPr/>
          <a:lstStyle/>
          <a:p>
            <a:pPr>
              <a:buFontTx/>
              <a:buNone/>
            </a:pPr>
            <a:r>
              <a:rPr lang="ru-RU" sz="2800" smtClean="0">
                <a:latin typeface="Times New Roman" pitchFamily="18" charset="0"/>
              </a:rPr>
              <a:t>6. </a:t>
            </a:r>
            <a:r>
              <a:rPr lang="ru-RU" sz="2800" i="1" smtClean="0">
                <a:latin typeface="Times New Roman" pitchFamily="18" charset="0"/>
              </a:rPr>
              <a:t>Гласність.</a:t>
            </a:r>
            <a:r>
              <a:rPr lang="ru-RU" sz="2800" smtClean="0">
                <a:latin typeface="Times New Roman" pitchFamily="18" charset="0"/>
              </a:rPr>
              <a:t> Принцип передбачає можливість учасникам адміністративного процесу ознайомлюватися з усіма матеріалами по справі і розглядати його відкрито. </a:t>
            </a:r>
          </a:p>
          <a:p>
            <a:pPr>
              <a:buFontTx/>
              <a:buNone/>
            </a:pPr>
            <a:r>
              <a:rPr lang="ru-RU" sz="2800" smtClean="0">
                <a:latin typeface="Times New Roman" pitchFamily="18" charset="0"/>
              </a:rPr>
              <a:t>7. </a:t>
            </a:r>
            <a:r>
              <a:rPr lang="ru-RU" sz="2800" i="1" smtClean="0">
                <a:latin typeface="Times New Roman" pitchFamily="18" charset="0"/>
              </a:rPr>
              <a:t>Рівність учасників адміністративного процесу перед законом.</a:t>
            </a:r>
            <a:r>
              <a:rPr lang="ru-RU" sz="2800" smtClean="0">
                <a:latin typeface="Times New Roman" pitchFamily="18" charset="0"/>
              </a:rPr>
              <a:t> Цей принцип визначається конституційним положенням про рівність усіх громадян України. Закріплено статус сторін процесу, встановлено їхні права та обов'язки як учасників адміністративно-процесуальних відносин. </a:t>
            </a:r>
          </a:p>
        </p:txBody>
      </p:sp>
      <p:pic>
        <p:nvPicPr>
          <p:cNvPr id="4" name="Picture 6" descr="logo1"/>
          <p:cNvPicPr>
            <a:picLocks noChangeAspect="1" noChangeArrowheads="1"/>
          </p:cNvPicPr>
          <p:nvPr/>
        </p:nvPicPr>
        <p:blipFill>
          <a:blip r:embed="rId2">
            <a:clrChange>
              <a:clrFrom>
                <a:srgbClr val="000080"/>
              </a:clrFrom>
              <a:clrTo>
                <a:srgbClr val="000080">
                  <a:alpha val="0"/>
                </a:srgbClr>
              </a:clrTo>
            </a:clrChange>
          </a:blip>
          <a:srcRect/>
          <a:stretch>
            <a:fillRect/>
          </a:stretch>
        </p:blipFill>
        <p:spPr bwMode="auto">
          <a:xfrm>
            <a:off x="3392488" y="0"/>
            <a:ext cx="2209800" cy="1657350"/>
          </a:xfrm>
          <a:prstGeom prst="rect">
            <a:avLst/>
          </a:prstGeom>
          <a:noFill/>
          <a:ln w="9525">
            <a:noFill/>
            <a:miter lim="800000"/>
            <a:headEnd/>
            <a:tailEnd/>
          </a:ln>
        </p:spPr>
      </p:pic>
    </p:spTree>
  </p:cSld>
  <p:clrMapOvr>
    <a:masterClrMapping/>
  </p:clrMapOvr>
  <p:transition advTm="15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17" presetClass="entr" presetSubtype="8" fill="hold" grpId="0" nodeType="afterEffect">
                                  <p:stCondLst>
                                    <p:cond delay="0"/>
                                  </p:stCondLst>
                                  <p:childTnLst>
                                    <p:set>
                                      <p:cBhvr>
                                        <p:cTn id="15" dur="1" fill="hold">
                                          <p:stCondLst>
                                            <p:cond delay="0"/>
                                          </p:stCondLst>
                                        </p:cTn>
                                        <p:tgtEl>
                                          <p:spTgt spid="28677">
                                            <p:txEl>
                                              <p:pRg st="0" end="0"/>
                                            </p:txEl>
                                          </p:spTgt>
                                        </p:tgtEl>
                                        <p:attrNameLst>
                                          <p:attrName>style.visibility</p:attrName>
                                        </p:attrNameLst>
                                      </p:cBhvr>
                                      <p:to>
                                        <p:strVal val="visible"/>
                                      </p:to>
                                    </p:set>
                                    <p:anim calcmode="lin" valueType="num">
                                      <p:cBhvr>
                                        <p:cTn id="16" dur="1000" fill="hold"/>
                                        <p:tgtEl>
                                          <p:spTgt spid="28677">
                                            <p:txEl>
                                              <p:pRg st="0" end="0"/>
                                            </p:txEl>
                                          </p:spTgt>
                                        </p:tgtEl>
                                        <p:attrNameLst>
                                          <p:attrName>ppt_x</p:attrName>
                                        </p:attrNameLst>
                                      </p:cBhvr>
                                      <p:tavLst>
                                        <p:tav tm="0">
                                          <p:val>
                                            <p:strVal val="#ppt_x-#ppt_w/2"/>
                                          </p:val>
                                        </p:tav>
                                        <p:tav tm="100000">
                                          <p:val>
                                            <p:strVal val="#ppt_x"/>
                                          </p:val>
                                        </p:tav>
                                      </p:tavLst>
                                    </p:anim>
                                    <p:anim calcmode="lin" valueType="num">
                                      <p:cBhvr>
                                        <p:cTn id="17" dur="1000" fill="hold"/>
                                        <p:tgtEl>
                                          <p:spTgt spid="28677">
                                            <p:txEl>
                                              <p:pRg st="0" end="0"/>
                                            </p:txEl>
                                          </p:spTgt>
                                        </p:tgtEl>
                                        <p:attrNameLst>
                                          <p:attrName>ppt_y</p:attrName>
                                        </p:attrNameLst>
                                      </p:cBhvr>
                                      <p:tavLst>
                                        <p:tav tm="0">
                                          <p:val>
                                            <p:strVal val="#ppt_y"/>
                                          </p:val>
                                        </p:tav>
                                        <p:tav tm="100000">
                                          <p:val>
                                            <p:strVal val="#ppt_y"/>
                                          </p:val>
                                        </p:tav>
                                      </p:tavLst>
                                    </p:anim>
                                    <p:anim calcmode="lin" valueType="num">
                                      <p:cBhvr>
                                        <p:cTn id="18" dur="1000" fill="hold"/>
                                        <p:tgtEl>
                                          <p:spTgt spid="28677">
                                            <p:txEl>
                                              <p:pRg st="0" end="0"/>
                                            </p:txEl>
                                          </p:spTgt>
                                        </p:tgtEl>
                                        <p:attrNameLst>
                                          <p:attrName>ppt_w</p:attrName>
                                        </p:attrNameLst>
                                      </p:cBhvr>
                                      <p:tavLst>
                                        <p:tav tm="0">
                                          <p:val>
                                            <p:fltVal val="0"/>
                                          </p:val>
                                        </p:tav>
                                        <p:tav tm="100000">
                                          <p:val>
                                            <p:strVal val="#ppt_w"/>
                                          </p:val>
                                        </p:tav>
                                      </p:tavLst>
                                    </p:anim>
                                    <p:anim calcmode="lin" valueType="num">
                                      <p:cBhvr>
                                        <p:cTn id="19" dur="1000" fill="hold"/>
                                        <p:tgtEl>
                                          <p:spTgt spid="28677">
                                            <p:txEl>
                                              <p:pRg st="0" end="0"/>
                                            </p:txEl>
                                          </p:spTgt>
                                        </p:tgtEl>
                                        <p:attrNameLst>
                                          <p:attrName>ppt_h</p:attrName>
                                        </p:attrNameLst>
                                      </p:cBhvr>
                                      <p:tavLst>
                                        <p:tav tm="0">
                                          <p:val>
                                            <p:strVal val="#ppt_h"/>
                                          </p:val>
                                        </p:tav>
                                        <p:tav tm="100000">
                                          <p:val>
                                            <p:strVal val="#ppt_h"/>
                                          </p:val>
                                        </p:tav>
                                      </p:tavLst>
                                    </p:anim>
                                  </p:childTnLst>
                                </p:cTn>
                              </p:par>
                            </p:childTnLst>
                          </p:cTn>
                        </p:par>
                        <p:par>
                          <p:cTn id="20" fill="hold">
                            <p:stCondLst>
                              <p:cond delay="2000"/>
                            </p:stCondLst>
                            <p:childTnLst>
                              <p:par>
                                <p:cTn id="21" presetID="17" presetClass="entr" presetSubtype="2" fill="hold" grpId="0" nodeType="afterEffect">
                                  <p:stCondLst>
                                    <p:cond delay="0"/>
                                  </p:stCondLst>
                                  <p:childTnLst>
                                    <p:set>
                                      <p:cBhvr>
                                        <p:cTn id="22" dur="1" fill="hold">
                                          <p:stCondLst>
                                            <p:cond delay="0"/>
                                          </p:stCondLst>
                                        </p:cTn>
                                        <p:tgtEl>
                                          <p:spTgt spid="28677">
                                            <p:txEl>
                                              <p:pRg st="1" end="1"/>
                                            </p:txEl>
                                          </p:spTgt>
                                        </p:tgtEl>
                                        <p:attrNameLst>
                                          <p:attrName>style.visibility</p:attrName>
                                        </p:attrNameLst>
                                      </p:cBhvr>
                                      <p:to>
                                        <p:strVal val="visible"/>
                                      </p:to>
                                    </p:set>
                                    <p:anim calcmode="lin" valueType="num">
                                      <p:cBhvr>
                                        <p:cTn id="23" dur="1000" fill="hold"/>
                                        <p:tgtEl>
                                          <p:spTgt spid="28677">
                                            <p:txEl>
                                              <p:pRg st="1" end="1"/>
                                            </p:txEl>
                                          </p:spTgt>
                                        </p:tgtEl>
                                        <p:attrNameLst>
                                          <p:attrName>ppt_x</p:attrName>
                                        </p:attrNameLst>
                                      </p:cBhvr>
                                      <p:tavLst>
                                        <p:tav tm="0">
                                          <p:val>
                                            <p:strVal val="#ppt_x+#ppt_w/2"/>
                                          </p:val>
                                        </p:tav>
                                        <p:tav tm="100000">
                                          <p:val>
                                            <p:strVal val="#ppt_x"/>
                                          </p:val>
                                        </p:tav>
                                      </p:tavLst>
                                    </p:anim>
                                    <p:anim calcmode="lin" valueType="num">
                                      <p:cBhvr>
                                        <p:cTn id="24" dur="1000" fill="hold"/>
                                        <p:tgtEl>
                                          <p:spTgt spid="28677">
                                            <p:txEl>
                                              <p:pRg st="1" end="1"/>
                                            </p:txEl>
                                          </p:spTgt>
                                        </p:tgtEl>
                                        <p:attrNameLst>
                                          <p:attrName>ppt_y</p:attrName>
                                        </p:attrNameLst>
                                      </p:cBhvr>
                                      <p:tavLst>
                                        <p:tav tm="0">
                                          <p:val>
                                            <p:strVal val="#ppt_y"/>
                                          </p:val>
                                        </p:tav>
                                        <p:tav tm="100000">
                                          <p:val>
                                            <p:strVal val="#ppt_y"/>
                                          </p:val>
                                        </p:tav>
                                      </p:tavLst>
                                    </p:anim>
                                    <p:anim calcmode="lin" valueType="num">
                                      <p:cBhvr>
                                        <p:cTn id="25" dur="1000" fill="hold"/>
                                        <p:tgtEl>
                                          <p:spTgt spid="28677">
                                            <p:txEl>
                                              <p:pRg st="1" end="1"/>
                                            </p:txEl>
                                          </p:spTgt>
                                        </p:tgtEl>
                                        <p:attrNameLst>
                                          <p:attrName>ppt_w</p:attrName>
                                        </p:attrNameLst>
                                      </p:cBhvr>
                                      <p:tavLst>
                                        <p:tav tm="0">
                                          <p:val>
                                            <p:fltVal val="0"/>
                                          </p:val>
                                        </p:tav>
                                        <p:tav tm="100000">
                                          <p:val>
                                            <p:strVal val="#ppt_w"/>
                                          </p:val>
                                        </p:tav>
                                      </p:tavLst>
                                    </p:anim>
                                    <p:anim calcmode="lin" valueType="num">
                                      <p:cBhvr>
                                        <p:cTn id="26" dur="1000" fill="hold"/>
                                        <p:tgtEl>
                                          <p:spTgt spid="28677">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5"/>
          <p:cNvSpPr>
            <a:spLocks noGrp="1" noChangeArrowheads="1"/>
          </p:cNvSpPr>
          <p:nvPr>
            <p:ph type="body" idx="4294967295"/>
          </p:nvPr>
        </p:nvSpPr>
        <p:spPr>
          <a:xfrm>
            <a:off x="457200" y="1831975"/>
            <a:ext cx="8229600" cy="4294188"/>
          </a:xfrm>
        </p:spPr>
        <p:txBody>
          <a:bodyPr/>
          <a:lstStyle/>
          <a:p>
            <a:pPr>
              <a:lnSpc>
                <a:spcPct val="90000"/>
              </a:lnSpc>
              <a:buFontTx/>
              <a:buNone/>
            </a:pPr>
            <a:r>
              <a:rPr lang="ru-RU" sz="2800" smtClean="0">
                <a:latin typeface="Times New Roman" pitchFamily="18" charset="0"/>
              </a:rPr>
              <a:t>8. </a:t>
            </a:r>
            <a:r>
              <a:rPr lang="ru-RU" sz="2800" i="1" smtClean="0">
                <a:latin typeface="Times New Roman" pitchFamily="18" charset="0"/>
              </a:rPr>
              <a:t>Швидкість та економічність.</a:t>
            </a:r>
            <a:r>
              <a:rPr lang="ru-RU" sz="2800" smtClean="0">
                <a:latin typeface="Times New Roman" pitchFamily="18" charset="0"/>
              </a:rPr>
              <a:t> Цей принцип є наслідком оперативності як властивості управлінської діяльності. Він забезпечується закріпленням у законодавстві строків, у межах яких здійснюється провадження по індивідуальних справах, виконуються рішення.</a:t>
            </a:r>
            <a:r>
              <a:rPr lang="ru-RU" sz="2800" b="1" smtClean="0">
                <a:latin typeface="Times New Roman" pitchFamily="18" charset="0"/>
              </a:rPr>
              <a:t> </a:t>
            </a:r>
            <a:r>
              <a:rPr lang="ru-RU" sz="2800" smtClean="0">
                <a:latin typeface="Times New Roman" pitchFamily="18" charset="0"/>
              </a:rPr>
              <a:t>Як приклад можна навести ст. 277 КпАП, яка встановлює строки розгляду справ про адміністративні правопорушення.</a:t>
            </a:r>
          </a:p>
          <a:p>
            <a:pPr>
              <a:lnSpc>
                <a:spcPct val="90000"/>
              </a:lnSpc>
              <a:buFontTx/>
              <a:buNone/>
            </a:pPr>
            <a:r>
              <a:rPr lang="ru-RU" sz="2800" smtClean="0">
                <a:latin typeface="Times New Roman" pitchFamily="18" charset="0"/>
              </a:rPr>
              <a:t>9. </a:t>
            </a:r>
            <a:r>
              <a:rPr lang="ru-RU" sz="2800" i="1" smtClean="0">
                <a:latin typeface="Times New Roman" pitchFamily="18" charset="0"/>
              </a:rPr>
              <a:t>Провадження процесу національною мовою.</a:t>
            </a:r>
            <a:r>
              <a:rPr lang="ru-RU" sz="2800" smtClean="0">
                <a:latin typeface="Times New Roman" pitchFamily="18" charset="0"/>
              </a:rPr>
              <a:t> Цей принцип зумовлений багатонаціональним складом населення України і закріплений законодавчо.</a:t>
            </a:r>
          </a:p>
        </p:txBody>
      </p:sp>
      <p:pic>
        <p:nvPicPr>
          <p:cNvPr id="4" name="Picture 6" descr="logo1"/>
          <p:cNvPicPr>
            <a:picLocks noChangeAspect="1" noChangeArrowheads="1"/>
          </p:cNvPicPr>
          <p:nvPr/>
        </p:nvPicPr>
        <p:blipFill>
          <a:blip r:embed="rId2">
            <a:clrChange>
              <a:clrFrom>
                <a:srgbClr val="000080"/>
              </a:clrFrom>
              <a:clrTo>
                <a:srgbClr val="000080">
                  <a:alpha val="0"/>
                </a:srgbClr>
              </a:clrTo>
            </a:clrChange>
          </a:blip>
          <a:srcRect/>
          <a:stretch>
            <a:fillRect/>
          </a:stretch>
        </p:blipFill>
        <p:spPr bwMode="auto">
          <a:xfrm>
            <a:off x="3460750" y="0"/>
            <a:ext cx="2209800" cy="1657350"/>
          </a:xfrm>
          <a:prstGeom prst="rect">
            <a:avLst/>
          </a:prstGeom>
          <a:noFill/>
          <a:ln w="9525">
            <a:noFill/>
            <a:miter lim="800000"/>
            <a:headEnd/>
            <a:tailEnd/>
          </a:ln>
        </p:spPr>
      </p:pic>
    </p:spTree>
  </p:cSld>
  <p:clrMapOvr>
    <a:masterClrMapping/>
  </p:clrMapOvr>
  <p:transition spd="med" advTm="15000">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58" presetClass="entr" presetSubtype="0" accel="100000" fill="hold" grpId="0" nodeType="afterEffect">
                                  <p:stCondLst>
                                    <p:cond delay="0"/>
                                  </p:stCondLst>
                                  <p:childTnLst>
                                    <p:set>
                                      <p:cBhvr>
                                        <p:cTn id="15" dur="1" fill="hold">
                                          <p:stCondLst>
                                            <p:cond delay="0"/>
                                          </p:stCondLst>
                                        </p:cTn>
                                        <p:tgtEl>
                                          <p:spTgt spid="29701">
                                            <p:txEl>
                                              <p:pRg st="0" end="0"/>
                                            </p:txEl>
                                          </p:spTgt>
                                        </p:tgtEl>
                                        <p:attrNameLst>
                                          <p:attrName>style.visibility</p:attrName>
                                        </p:attrNameLst>
                                      </p:cBhvr>
                                      <p:to>
                                        <p:strVal val="visible"/>
                                      </p:to>
                                    </p:set>
                                    <p:anim calcmode="lin" valueType="num">
                                      <p:cBhvr>
                                        <p:cTn id="16" dur="1000" fill="hold"/>
                                        <p:tgtEl>
                                          <p:spTgt spid="29701">
                                            <p:txEl>
                                              <p:pRg st="0" end="0"/>
                                            </p:txEl>
                                          </p:spTgt>
                                        </p:tgtEl>
                                        <p:attrNameLst>
                                          <p:attrName>ppt_w</p:attrName>
                                        </p:attrNameLst>
                                      </p:cBhvr>
                                      <p:tavLst>
                                        <p:tav tm="0">
                                          <p:val>
                                            <p:strVal val="#ppt_w*2.5"/>
                                          </p:val>
                                        </p:tav>
                                        <p:tav tm="100000">
                                          <p:val>
                                            <p:strVal val="#ppt_w"/>
                                          </p:val>
                                        </p:tav>
                                      </p:tavLst>
                                    </p:anim>
                                    <p:anim calcmode="lin" valueType="num">
                                      <p:cBhvr>
                                        <p:cTn id="17" dur="1000" fill="hold"/>
                                        <p:tgtEl>
                                          <p:spTgt spid="29701">
                                            <p:txEl>
                                              <p:pRg st="0" end="0"/>
                                            </p:txEl>
                                          </p:spTgt>
                                        </p:tgtEl>
                                        <p:attrNameLst>
                                          <p:attrName>ppt_h</p:attrName>
                                        </p:attrNameLst>
                                      </p:cBhvr>
                                      <p:tavLst>
                                        <p:tav tm="0">
                                          <p:val>
                                            <p:strVal val="#ppt_h*0.01"/>
                                          </p:val>
                                        </p:tav>
                                        <p:tav tm="100000">
                                          <p:val>
                                            <p:strVal val="#ppt_h"/>
                                          </p:val>
                                        </p:tav>
                                      </p:tavLst>
                                    </p:anim>
                                    <p:anim calcmode="lin" valueType="num">
                                      <p:cBhvr>
                                        <p:cTn id="18" dur="1000" fill="hold"/>
                                        <p:tgtEl>
                                          <p:spTgt spid="29701">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29701">
                                            <p:txEl>
                                              <p:pRg st="0" end="0"/>
                                            </p:txEl>
                                          </p:spTgt>
                                        </p:tgtEl>
                                        <p:attrNameLst>
                                          <p:attrName>ppt_y</p:attrName>
                                        </p:attrNameLst>
                                      </p:cBhvr>
                                      <p:tavLst>
                                        <p:tav tm="0">
                                          <p:val>
                                            <p:strVal val="#ppt_h+1"/>
                                          </p:val>
                                        </p:tav>
                                        <p:tav tm="100000">
                                          <p:val>
                                            <p:strVal val="#ppt_y"/>
                                          </p:val>
                                        </p:tav>
                                      </p:tavLst>
                                    </p:anim>
                                    <p:animEffect transition="in" filter="fade">
                                      <p:cBhvr>
                                        <p:cTn id="20" dur="1000"/>
                                        <p:tgtEl>
                                          <p:spTgt spid="29701">
                                            <p:txEl>
                                              <p:pRg st="0" end="0"/>
                                            </p:txEl>
                                          </p:spTgt>
                                        </p:tgtEl>
                                      </p:cBhvr>
                                    </p:animEffect>
                                  </p:childTnLst>
                                </p:cTn>
                              </p:par>
                            </p:childTnLst>
                          </p:cTn>
                        </p:par>
                        <p:par>
                          <p:cTn id="21" fill="hold">
                            <p:stCondLst>
                              <p:cond delay="2000"/>
                            </p:stCondLst>
                            <p:childTnLst>
                              <p:par>
                                <p:cTn id="22" presetID="58" presetClass="entr" presetSubtype="0" accel="100000" fill="hold" grpId="0" nodeType="afterEffect">
                                  <p:stCondLst>
                                    <p:cond delay="0"/>
                                  </p:stCondLst>
                                  <p:childTnLst>
                                    <p:set>
                                      <p:cBhvr>
                                        <p:cTn id="23" dur="1" fill="hold">
                                          <p:stCondLst>
                                            <p:cond delay="0"/>
                                          </p:stCondLst>
                                        </p:cTn>
                                        <p:tgtEl>
                                          <p:spTgt spid="29701">
                                            <p:txEl>
                                              <p:pRg st="1" end="1"/>
                                            </p:txEl>
                                          </p:spTgt>
                                        </p:tgtEl>
                                        <p:attrNameLst>
                                          <p:attrName>style.visibility</p:attrName>
                                        </p:attrNameLst>
                                      </p:cBhvr>
                                      <p:to>
                                        <p:strVal val="visible"/>
                                      </p:to>
                                    </p:set>
                                    <p:anim calcmode="lin" valueType="num">
                                      <p:cBhvr>
                                        <p:cTn id="24" dur="1000" fill="hold"/>
                                        <p:tgtEl>
                                          <p:spTgt spid="29701">
                                            <p:txEl>
                                              <p:pRg st="1" end="1"/>
                                            </p:txEl>
                                          </p:spTgt>
                                        </p:tgtEl>
                                        <p:attrNameLst>
                                          <p:attrName>ppt_w</p:attrName>
                                        </p:attrNameLst>
                                      </p:cBhvr>
                                      <p:tavLst>
                                        <p:tav tm="0">
                                          <p:val>
                                            <p:strVal val="#ppt_w*2.5"/>
                                          </p:val>
                                        </p:tav>
                                        <p:tav tm="100000">
                                          <p:val>
                                            <p:strVal val="#ppt_w"/>
                                          </p:val>
                                        </p:tav>
                                      </p:tavLst>
                                    </p:anim>
                                    <p:anim calcmode="lin" valueType="num">
                                      <p:cBhvr>
                                        <p:cTn id="25" dur="1000" fill="hold"/>
                                        <p:tgtEl>
                                          <p:spTgt spid="29701">
                                            <p:txEl>
                                              <p:pRg st="1" end="1"/>
                                            </p:txEl>
                                          </p:spTgt>
                                        </p:tgtEl>
                                        <p:attrNameLst>
                                          <p:attrName>ppt_h</p:attrName>
                                        </p:attrNameLst>
                                      </p:cBhvr>
                                      <p:tavLst>
                                        <p:tav tm="0">
                                          <p:val>
                                            <p:strVal val="#ppt_h*0.01"/>
                                          </p:val>
                                        </p:tav>
                                        <p:tav tm="100000">
                                          <p:val>
                                            <p:strVal val="#ppt_h"/>
                                          </p:val>
                                        </p:tav>
                                      </p:tavLst>
                                    </p:anim>
                                    <p:anim calcmode="lin" valueType="num">
                                      <p:cBhvr>
                                        <p:cTn id="26" dur="1000" fill="hold"/>
                                        <p:tgtEl>
                                          <p:spTgt spid="29701">
                                            <p:txEl>
                                              <p:pRg st="1" end="1"/>
                                            </p:txEl>
                                          </p:spTgt>
                                        </p:tgtEl>
                                        <p:attrNameLst>
                                          <p:attrName>ppt_x</p:attrName>
                                        </p:attrNameLst>
                                      </p:cBhvr>
                                      <p:tavLst>
                                        <p:tav tm="0">
                                          <p:val>
                                            <p:strVal val="#ppt_x"/>
                                          </p:val>
                                        </p:tav>
                                        <p:tav tm="100000">
                                          <p:val>
                                            <p:strVal val="#ppt_x"/>
                                          </p:val>
                                        </p:tav>
                                      </p:tavLst>
                                    </p:anim>
                                    <p:anim calcmode="lin" valueType="num">
                                      <p:cBhvr>
                                        <p:cTn id="27" dur="1000" fill="hold"/>
                                        <p:tgtEl>
                                          <p:spTgt spid="29701">
                                            <p:txEl>
                                              <p:pRg st="1" end="1"/>
                                            </p:txEl>
                                          </p:spTgt>
                                        </p:tgtEl>
                                        <p:attrNameLst>
                                          <p:attrName>ppt_y</p:attrName>
                                        </p:attrNameLst>
                                      </p:cBhvr>
                                      <p:tavLst>
                                        <p:tav tm="0">
                                          <p:val>
                                            <p:strVal val="#ppt_h+1"/>
                                          </p:val>
                                        </p:tav>
                                        <p:tav tm="100000">
                                          <p:val>
                                            <p:strVal val="#ppt_y"/>
                                          </p:val>
                                        </p:tav>
                                      </p:tavLst>
                                    </p:anim>
                                    <p:animEffect transition="in" filter="fade">
                                      <p:cBhvr>
                                        <p:cTn id="28" dur="1000"/>
                                        <p:tgtEl>
                                          <p:spTgt spid="2970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5"/>
          <p:cNvSpPr>
            <a:spLocks noGrp="1" noChangeArrowheads="1"/>
          </p:cNvSpPr>
          <p:nvPr>
            <p:ph type="body" idx="4294967295"/>
          </p:nvPr>
        </p:nvSpPr>
        <p:spPr>
          <a:xfrm>
            <a:off x="457200" y="1763713"/>
            <a:ext cx="8229600" cy="4362450"/>
          </a:xfrm>
        </p:spPr>
        <p:txBody>
          <a:bodyPr/>
          <a:lstStyle/>
          <a:p>
            <a:pPr>
              <a:buFontTx/>
              <a:buNone/>
            </a:pPr>
            <a:r>
              <a:rPr lang="ru-RU" sz="2800" smtClean="0">
                <a:latin typeface="Times New Roman" pitchFamily="18" charset="0"/>
              </a:rPr>
              <a:t>10. </a:t>
            </a:r>
            <a:r>
              <a:rPr lang="ru-RU" sz="2800" i="1" smtClean="0">
                <a:latin typeface="Times New Roman" pitchFamily="18" charset="0"/>
              </a:rPr>
              <a:t>Відповідальність посадових осіб.</a:t>
            </a:r>
            <a:r>
              <a:rPr lang="ru-RU" sz="2800" smtClean="0">
                <a:latin typeface="Times New Roman" pitchFamily="18" charset="0"/>
              </a:rPr>
              <a:t> Порушення встановленого порядку адміністративно-процесуальної діяльності, бюрократичне ставлення до громадян та їхніх звернень тягне застосування до винуватців заходів дисциплінарної, матеріальної та кримінальної відповідальності. Так, ст. 27 Закону "Про об'єднання громадян" передбачає відповідальність посадових осіб легалізуючих органів за порушення законодавства про об'єднання громадян.</a:t>
            </a:r>
          </a:p>
        </p:txBody>
      </p:sp>
      <p:pic>
        <p:nvPicPr>
          <p:cNvPr id="4" name="Picture 6" descr="logo1"/>
          <p:cNvPicPr>
            <a:picLocks noChangeAspect="1" noChangeArrowheads="1"/>
          </p:cNvPicPr>
          <p:nvPr/>
        </p:nvPicPr>
        <p:blipFill>
          <a:blip r:embed="rId2">
            <a:clrChange>
              <a:clrFrom>
                <a:srgbClr val="000080"/>
              </a:clrFrom>
              <a:clrTo>
                <a:srgbClr val="000080">
                  <a:alpha val="0"/>
                </a:srgbClr>
              </a:clrTo>
            </a:clrChange>
          </a:blip>
          <a:srcRect/>
          <a:stretch>
            <a:fillRect/>
          </a:stretch>
        </p:blipFill>
        <p:spPr bwMode="auto">
          <a:xfrm>
            <a:off x="3419475" y="0"/>
            <a:ext cx="2209800" cy="1657350"/>
          </a:xfrm>
          <a:prstGeom prst="rect">
            <a:avLst/>
          </a:prstGeom>
          <a:noFill/>
          <a:ln w="9525">
            <a:noFill/>
            <a:miter lim="800000"/>
            <a:headEnd/>
            <a:tailEnd/>
          </a:ln>
        </p:spPr>
      </p:pic>
    </p:spTree>
  </p:cSld>
  <p:clrMapOvr>
    <a:masterClrMapping/>
  </p:clrMapOvr>
  <p:transition advTm="15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15" presetClass="entr" presetSubtype="0" fill="hold" grpId="0" nodeType="afterEffect">
                                  <p:stCondLst>
                                    <p:cond delay="0"/>
                                  </p:stCondLst>
                                  <p:childTnLst>
                                    <p:set>
                                      <p:cBhvr>
                                        <p:cTn id="15" dur="1" fill="hold">
                                          <p:stCondLst>
                                            <p:cond delay="0"/>
                                          </p:stCondLst>
                                        </p:cTn>
                                        <p:tgtEl>
                                          <p:spTgt spid="30725">
                                            <p:txEl>
                                              <p:pRg st="0" end="0"/>
                                            </p:txEl>
                                          </p:spTgt>
                                        </p:tgtEl>
                                        <p:attrNameLst>
                                          <p:attrName>style.visibility</p:attrName>
                                        </p:attrNameLst>
                                      </p:cBhvr>
                                      <p:to>
                                        <p:strVal val="visible"/>
                                      </p:to>
                                    </p:set>
                                    <p:anim calcmode="lin" valueType="num">
                                      <p:cBhvr>
                                        <p:cTn id="16" dur="2000" fill="hold"/>
                                        <p:tgtEl>
                                          <p:spTgt spid="30725">
                                            <p:txEl>
                                              <p:pRg st="0" end="0"/>
                                            </p:txEl>
                                          </p:spTgt>
                                        </p:tgtEl>
                                        <p:attrNameLst>
                                          <p:attrName>ppt_w</p:attrName>
                                        </p:attrNameLst>
                                      </p:cBhvr>
                                      <p:tavLst>
                                        <p:tav tm="0">
                                          <p:val>
                                            <p:fltVal val="0"/>
                                          </p:val>
                                        </p:tav>
                                        <p:tav tm="100000">
                                          <p:val>
                                            <p:strVal val="#ppt_w"/>
                                          </p:val>
                                        </p:tav>
                                      </p:tavLst>
                                    </p:anim>
                                    <p:anim calcmode="lin" valueType="num">
                                      <p:cBhvr>
                                        <p:cTn id="17" dur="2000" fill="hold"/>
                                        <p:tgtEl>
                                          <p:spTgt spid="30725">
                                            <p:txEl>
                                              <p:pRg st="0" end="0"/>
                                            </p:txEl>
                                          </p:spTgt>
                                        </p:tgtEl>
                                        <p:attrNameLst>
                                          <p:attrName>ppt_h</p:attrName>
                                        </p:attrNameLst>
                                      </p:cBhvr>
                                      <p:tavLst>
                                        <p:tav tm="0">
                                          <p:val>
                                            <p:fltVal val="0"/>
                                          </p:val>
                                        </p:tav>
                                        <p:tav tm="100000">
                                          <p:val>
                                            <p:strVal val="#ppt_h"/>
                                          </p:val>
                                        </p:tav>
                                      </p:tavLst>
                                    </p:anim>
                                    <p:anim calcmode="lin" valueType="num">
                                      <p:cBhvr>
                                        <p:cTn id="18" dur="2000" fill="hold"/>
                                        <p:tgtEl>
                                          <p:spTgt spid="3072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9" dur="2000" fill="hold"/>
                                        <p:tgtEl>
                                          <p:spTgt spid="3072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5"/>
          <p:cNvSpPr>
            <a:spLocks noGrp="1" noChangeArrowheads="1"/>
          </p:cNvSpPr>
          <p:nvPr>
            <p:ph type="body" idx="4294967295"/>
          </p:nvPr>
        </p:nvSpPr>
        <p:spPr>
          <a:xfrm>
            <a:off x="457200" y="1736725"/>
            <a:ext cx="8229600" cy="4389438"/>
          </a:xfrm>
        </p:spPr>
        <p:txBody>
          <a:bodyPr/>
          <a:lstStyle/>
          <a:p>
            <a:pPr algn="ctr">
              <a:buFontTx/>
              <a:buNone/>
            </a:pPr>
            <a:r>
              <a:rPr lang="ru-RU" sz="2800" b="1" smtClean="0">
                <a:latin typeface="Times New Roman" pitchFamily="18" charset="0"/>
              </a:rPr>
              <a:t>СУБ'ЄКТИ АДМІНІСТРАТИВНОГО ПРОЦЕСУ</a:t>
            </a:r>
            <a:r>
              <a:rPr lang="uk-UA" sz="2800" b="1" smtClean="0">
                <a:latin typeface="Times New Roman" pitchFamily="18" charset="0"/>
              </a:rPr>
              <a:t> </a:t>
            </a:r>
            <a:endParaRPr lang="ru-RU" sz="2800" smtClean="0">
              <a:latin typeface="Times New Roman" pitchFamily="18" charset="0"/>
            </a:endParaRPr>
          </a:p>
          <a:p>
            <a:pPr>
              <a:buFontTx/>
              <a:buNone/>
            </a:pPr>
            <a:r>
              <a:rPr lang="ru-RU" sz="2800" smtClean="0">
                <a:latin typeface="Times New Roman" pitchFamily="18" charset="0"/>
              </a:rPr>
              <a:t>Адміністративний процес характеризується різноманітністю суб'єктів. Як сторони  в адміністративному процесі виступають юридичні і фізичні особи; виконавчо-розпорядчі органи держави і місцевого самоврядування; адміністрації підприємств, закладів, організацій і громадські організації; політичні партії і органи суспільної самодіяльності; об'єднання громадян і просто громадяни, а також іноземці і особи без громадянства тощо.</a:t>
            </a:r>
          </a:p>
        </p:txBody>
      </p:sp>
      <p:pic>
        <p:nvPicPr>
          <p:cNvPr id="4" name="Picture 6" descr="logo1"/>
          <p:cNvPicPr>
            <a:picLocks noChangeAspect="1" noChangeArrowheads="1"/>
          </p:cNvPicPr>
          <p:nvPr/>
        </p:nvPicPr>
        <p:blipFill>
          <a:blip r:embed="rId2">
            <a:clrChange>
              <a:clrFrom>
                <a:srgbClr val="000080"/>
              </a:clrFrom>
              <a:clrTo>
                <a:srgbClr val="000080">
                  <a:alpha val="0"/>
                </a:srgbClr>
              </a:clrTo>
            </a:clrChange>
          </a:blip>
          <a:srcRect/>
          <a:stretch>
            <a:fillRect/>
          </a:stretch>
        </p:blipFill>
        <p:spPr bwMode="auto">
          <a:xfrm>
            <a:off x="3419475" y="0"/>
            <a:ext cx="2209800" cy="1657350"/>
          </a:xfrm>
          <a:prstGeom prst="rect">
            <a:avLst/>
          </a:prstGeom>
          <a:noFill/>
          <a:ln w="9525">
            <a:noFill/>
            <a:miter lim="800000"/>
            <a:headEnd/>
            <a:tailEnd/>
          </a:ln>
        </p:spPr>
      </p:pic>
    </p:spTree>
  </p:cSld>
  <p:clrMapOvr>
    <a:masterClrMapping/>
  </p:clrMapOvr>
  <p:transition spd="med" advTm="15000">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5" presetClass="entr" presetSubtype="0" fill="hold" nodeType="afterEffect">
                                  <p:stCondLst>
                                    <p:cond delay="0"/>
                                  </p:stCondLst>
                                  <p:childTnLst>
                                    <p:set>
                                      <p:cBhvr>
                                        <p:cTn id="15" dur="1" fill="hold">
                                          <p:stCondLst>
                                            <p:cond delay="0"/>
                                          </p:stCondLst>
                                        </p:cTn>
                                        <p:tgtEl>
                                          <p:spTgt spid="31749">
                                            <p:txEl>
                                              <p:pRg st="0" end="0"/>
                                            </p:txEl>
                                          </p:spTgt>
                                        </p:tgtEl>
                                        <p:attrNameLst>
                                          <p:attrName>style.visibility</p:attrName>
                                        </p:attrNameLst>
                                      </p:cBhvr>
                                      <p:to>
                                        <p:strVal val="visible"/>
                                      </p:to>
                                    </p:set>
                                    <p:animEffect transition="in" filter="fade">
                                      <p:cBhvr>
                                        <p:cTn id="16" dur="2000"/>
                                        <p:tgtEl>
                                          <p:spTgt spid="31749">
                                            <p:txEl>
                                              <p:pRg st="0" end="0"/>
                                            </p:txEl>
                                          </p:spTgt>
                                        </p:tgtEl>
                                      </p:cBhvr>
                                    </p:animEffect>
                                    <p:anim calcmode="lin" valueType="num">
                                      <p:cBhvr>
                                        <p:cTn id="17" dur="2000" fill="hold"/>
                                        <p:tgtEl>
                                          <p:spTgt spid="31749">
                                            <p:txEl>
                                              <p:pRg st="0" end="0"/>
                                            </p:txEl>
                                          </p:spTgt>
                                        </p:tgtEl>
                                        <p:attrNameLst>
                                          <p:attrName>style.rotation</p:attrName>
                                        </p:attrNameLst>
                                      </p:cBhvr>
                                      <p:tavLst>
                                        <p:tav tm="0">
                                          <p:val>
                                            <p:fltVal val="720"/>
                                          </p:val>
                                        </p:tav>
                                        <p:tav tm="100000">
                                          <p:val>
                                            <p:fltVal val="0"/>
                                          </p:val>
                                        </p:tav>
                                      </p:tavLst>
                                    </p:anim>
                                    <p:anim calcmode="lin" valueType="num">
                                      <p:cBhvr>
                                        <p:cTn id="18" dur="2000" fill="hold"/>
                                        <p:tgtEl>
                                          <p:spTgt spid="31749">
                                            <p:txEl>
                                              <p:pRg st="0" end="0"/>
                                            </p:txEl>
                                          </p:spTgt>
                                        </p:tgtEl>
                                        <p:attrNameLst>
                                          <p:attrName>ppt_h</p:attrName>
                                        </p:attrNameLst>
                                      </p:cBhvr>
                                      <p:tavLst>
                                        <p:tav tm="0">
                                          <p:val>
                                            <p:fltVal val="0"/>
                                          </p:val>
                                        </p:tav>
                                        <p:tav tm="100000">
                                          <p:val>
                                            <p:strVal val="#ppt_h"/>
                                          </p:val>
                                        </p:tav>
                                      </p:tavLst>
                                    </p:anim>
                                    <p:anim calcmode="lin" valueType="num">
                                      <p:cBhvr>
                                        <p:cTn id="19" dur="2000" fill="hold"/>
                                        <p:tgtEl>
                                          <p:spTgt spid="31749">
                                            <p:txEl>
                                              <p:pRg st="0" end="0"/>
                                            </p:txEl>
                                          </p:spTgt>
                                        </p:tgtEl>
                                        <p:attrNameLst>
                                          <p:attrName>ppt_w</p:attrName>
                                        </p:attrNameLst>
                                      </p:cBhvr>
                                      <p:tavLst>
                                        <p:tav tm="0">
                                          <p:val>
                                            <p:fltVal val="0"/>
                                          </p:val>
                                        </p:tav>
                                        <p:tav tm="100000">
                                          <p:val>
                                            <p:strVal val="#ppt_w"/>
                                          </p:val>
                                        </p:tav>
                                      </p:tavLst>
                                    </p:anim>
                                  </p:childTnLst>
                                </p:cTn>
                              </p:par>
                            </p:childTnLst>
                          </p:cTn>
                        </p:par>
                        <p:par>
                          <p:cTn id="20" fill="hold">
                            <p:stCondLst>
                              <p:cond delay="3000"/>
                            </p:stCondLst>
                            <p:childTnLst>
                              <p:par>
                                <p:cTn id="21" presetID="27" presetClass="entr" presetSubtype="0" fill="hold" nodeType="afterEffect">
                                  <p:stCondLst>
                                    <p:cond delay="0"/>
                                  </p:stCondLst>
                                  <p:iterate type="lt">
                                    <p:tmPct val="50000"/>
                                  </p:iterate>
                                  <p:childTnLst>
                                    <p:set>
                                      <p:cBhvr>
                                        <p:cTn id="22" dur="1" fill="hold">
                                          <p:stCondLst>
                                            <p:cond delay="0"/>
                                          </p:stCondLst>
                                        </p:cTn>
                                        <p:tgtEl>
                                          <p:spTgt spid="31749">
                                            <p:txEl>
                                              <p:pRg st="1" end="1"/>
                                            </p:txEl>
                                          </p:spTgt>
                                        </p:tgtEl>
                                        <p:attrNameLst>
                                          <p:attrName>style.visibility</p:attrName>
                                        </p:attrNameLst>
                                      </p:cBhvr>
                                      <p:to>
                                        <p:strVal val="visible"/>
                                      </p:to>
                                    </p:set>
                                    <p:anim calcmode="discrete" valueType="clr">
                                      <p:cBhvr override="childStyle">
                                        <p:cTn id="23" dur="80"/>
                                        <p:tgtEl>
                                          <p:spTgt spid="3174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4" dur="80"/>
                                        <p:tgtEl>
                                          <p:spTgt spid="31749">
                                            <p:txEl>
                                              <p:pRg st="1" end="1"/>
                                            </p:txEl>
                                          </p:spTgt>
                                        </p:tgtEl>
                                        <p:attrNameLst>
                                          <p:attrName>fillcolor</p:attrName>
                                        </p:attrNameLst>
                                      </p:cBhvr>
                                      <p:tavLst>
                                        <p:tav tm="0">
                                          <p:val>
                                            <p:clrVal>
                                              <a:schemeClr val="accent2"/>
                                            </p:clrVal>
                                          </p:val>
                                        </p:tav>
                                        <p:tav tm="50000">
                                          <p:val>
                                            <p:clrVal>
                                              <a:schemeClr val="hlink"/>
                                            </p:clrVal>
                                          </p:val>
                                        </p:tav>
                                      </p:tavLst>
                                    </p:anim>
                                    <p:set>
                                      <p:cBhvr>
                                        <p:cTn id="25" dur="80"/>
                                        <p:tgtEl>
                                          <p:spTgt spid="31749">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5"/>
          <p:cNvSpPr>
            <a:spLocks noGrp="1" noChangeArrowheads="1"/>
          </p:cNvSpPr>
          <p:nvPr>
            <p:ph type="body" idx="4294967295"/>
          </p:nvPr>
        </p:nvSpPr>
        <p:spPr>
          <a:xfrm>
            <a:off x="457200" y="2078038"/>
            <a:ext cx="8229600" cy="4048125"/>
          </a:xfrm>
        </p:spPr>
        <p:txBody>
          <a:bodyPr/>
          <a:lstStyle/>
          <a:p>
            <a:pPr>
              <a:lnSpc>
                <a:spcPct val="90000"/>
              </a:lnSpc>
              <a:buFontTx/>
              <a:buNone/>
            </a:pPr>
            <a:r>
              <a:rPr lang="ru-RU" sz="2800" smtClean="0">
                <a:latin typeface="Times New Roman" pitchFamily="18" charset="0"/>
              </a:rPr>
              <a:t>Тільки цієї класифікації суб'єктів адміністративного процесу явно недостатньо для з'ясування специфіки їх адміністративно-процесуального становища.</a:t>
            </a:r>
          </a:p>
          <a:p>
            <a:pPr>
              <a:lnSpc>
                <a:spcPct val="90000"/>
              </a:lnSpc>
              <a:buFontTx/>
              <a:buNone/>
            </a:pPr>
            <a:r>
              <a:rPr lang="ru-RU" sz="2800" smtClean="0">
                <a:latin typeface="Times New Roman" pitchFamily="18" charset="0"/>
              </a:rPr>
              <a:t>Для визначення адміністративно-процесуального статусу важлива і роль, яку кожен із суб'єктів виконує в процесі. </a:t>
            </a:r>
          </a:p>
        </p:txBody>
      </p:sp>
      <p:pic>
        <p:nvPicPr>
          <p:cNvPr id="4" name="Picture 6" descr="logo1"/>
          <p:cNvPicPr>
            <a:picLocks noChangeAspect="1" noChangeArrowheads="1"/>
          </p:cNvPicPr>
          <p:nvPr/>
        </p:nvPicPr>
        <p:blipFill>
          <a:blip r:embed="rId2">
            <a:clrChange>
              <a:clrFrom>
                <a:srgbClr val="000080"/>
              </a:clrFrom>
              <a:clrTo>
                <a:srgbClr val="000080">
                  <a:alpha val="0"/>
                </a:srgbClr>
              </a:clrTo>
            </a:clrChange>
          </a:blip>
          <a:srcRect/>
          <a:stretch>
            <a:fillRect/>
          </a:stretch>
        </p:blipFill>
        <p:spPr bwMode="auto">
          <a:xfrm>
            <a:off x="3419475" y="0"/>
            <a:ext cx="2209800" cy="1657350"/>
          </a:xfrm>
          <a:prstGeom prst="rect">
            <a:avLst/>
          </a:prstGeom>
          <a:noFill/>
          <a:ln w="9525">
            <a:noFill/>
            <a:miter lim="800000"/>
            <a:headEnd/>
            <a:tailEnd/>
          </a:ln>
        </p:spPr>
      </p:pic>
    </p:spTree>
  </p:cSld>
  <p:clrMapOvr>
    <a:masterClrMapping/>
  </p:clrMapOvr>
  <p:transition advTm="15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58" presetClass="entr" presetSubtype="0" accel="100000" fill="hold" grpId="0" nodeType="afterEffect">
                                  <p:stCondLst>
                                    <p:cond delay="0"/>
                                  </p:stCondLst>
                                  <p:childTnLst>
                                    <p:set>
                                      <p:cBhvr>
                                        <p:cTn id="15" dur="1" fill="hold">
                                          <p:stCondLst>
                                            <p:cond delay="0"/>
                                          </p:stCondLst>
                                        </p:cTn>
                                        <p:tgtEl>
                                          <p:spTgt spid="33797">
                                            <p:txEl>
                                              <p:pRg st="0" end="0"/>
                                            </p:txEl>
                                          </p:spTgt>
                                        </p:tgtEl>
                                        <p:attrNameLst>
                                          <p:attrName>style.visibility</p:attrName>
                                        </p:attrNameLst>
                                      </p:cBhvr>
                                      <p:to>
                                        <p:strVal val="visible"/>
                                      </p:to>
                                    </p:set>
                                    <p:anim calcmode="lin" valueType="num">
                                      <p:cBhvr>
                                        <p:cTn id="16" dur="1000" fill="hold"/>
                                        <p:tgtEl>
                                          <p:spTgt spid="33797">
                                            <p:txEl>
                                              <p:pRg st="0" end="0"/>
                                            </p:txEl>
                                          </p:spTgt>
                                        </p:tgtEl>
                                        <p:attrNameLst>
                                          <p:attrName>ppt_w</p:attrName>
                                        </p:attrNameLst>
                                      </p:cBhvr>
                                      <p:tavLst>
                                        <p:tav tm="0">
                                          <p:val>
                                            <p:strVal val="#ppt_w*2.5"/>
                                          </p:val>
                                        </p:tav>
                                        <p:tav tm="100000">
                                          <p:val>
                                            <p:strVal val="#ppt_w"/>
                                          </p:val>
                                        </p:tav>
                                      </p:tavLst>
                                    </p:anim>
                                    <p:anim calcmode="lin" valueType="num">
                                      <p:cBhvr>
                                        <p:cTn id="17" dur="1000" fill="hold"/>
                                        <p:tgtEl>
                                          <p:spTgt spid="33797">
                                            <p:txEl>
                                              <p:pRg st="0" end="0"/>
                                            </p:txEl>
                                          </p:spTgt>
                                        </p:tgtEl>
                                        <p:attrNameLst>
                                          <p:attrName>ppt_h</p:attrName>
                                        </p:attrNameLst>
                                      </p:cBhvr>
                                      <p:tavLst>
                                        <p:tav tm="0">
                                          <p:val>
                                            <p:strVal val="#ppt_h*0.01"/>
                                          </p:val>
                                        </p:tav>
                                        <p:tav tm="100000">
                                          <p:val>
                                            <p:strVal val="#ppt_h"/>
                                          </p:val>
                                        </p:tav>
                                      </p:tavLst>
                                    </p:anim>
                                    <p:anim calcmode="lin" valueType="num">
                                      <p:cBhvr>
                                        <p:cTn id="18" dur="1000" fill="hold"/>
                                        <p:tgtEl>
                                          <p:spTgt spid="33797">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3797">
                                            <p:txEl>
                                              <p:pRg st="0" end="0"/>
                                            </p:txEl>
                                          </p:spTgt>
                                        </p:tgtEl>
                                        <p:attrNameLst>
                                          <p:attrName>ppt_y</p:attrName>
                                        </p:attrNameLst>
                                      </p:cBhvr>
                                      <p:tavLst>
                                        <p:tav tm="0">
                                          <p:val>
                                            <p:strVal val="#ppt_h+1"/>
                                          </p:val>
                                        </p:tav>
                                        <p:tav tm="100000">
                                          <p:val>
                                            <p:strVal val="#ppt_y"/>
                                          </p:val>
                                        </p:tav>
                                      </p:tavLst>
                                    </p:anim>
                                    <p:animEffect transition="in" filter="fade">
                                      <p:cBhvr>
                                        <p:cTn id="20" dur="1000"/>
                                        <p:tgtEl>
                                          <p:spTgt spid="33797">
                                            <p:txEl>
                                              <p:pRg st="0" end="0"/>
                                            </p:txEl>
                                          </p:spTgt>
                                        </p:tgtEl>
                                      </p:cBhvr>
                                    </p:animEffect>
                                  </p:childTnLst>
                                </p:cTn>
                              </p:par>
                            </p:childTnLst>
                          </p:cTn>
                        </p:par>
                        <p:par>
                          <p:cTn id="21" fill="hold">
                            <p:stCondLst>
                              <p:cond delay="2000"/>
                            </p:stCondLst>
                            <p:childTnLst>
                              <p:par>
                                <p:cTn id="22" presetID="58" presetClass="entr" presetSubtype="0" accel="100000" fill="hold" grpId="0" nodeType="afterEffect">
                                  <p:stCondLst>
                                    <p:cond delay="0"/>
                                  </p:stCondLst>
                                  <p:childTnLst>
                                    <p:set>
                                      <p:cBhvr>
                                        <p:cTn id="23" dur="1" fill="hold">
                                          <p:stCondLst>
                                            <p:cond delay="0"/>
                                          </p:stCondLst>
                                        </p:cTn>
                                        <p:tgtEl>
                                          <p:spTgt spid="33797">
                                            <p:txEl>
                                              <p:pRg st="1" end="1"/>
                                            </p:txEl>
                                          </p:spTgt>
                                        </p:tgtEl>
                                        <p:attrNameLst>
                                          <p:attrName>style.visibility</p:attrName>
                                        </p:attrNameLst>
                                      </p:cBhvr>
                                      <p:to>
                                        <p:strVal val="visible"/>
                                      </p:to>
                                    </p:set>
                                    <p:anim calcmode="lin" valueType="num">
                                      <p:cBhvr>
                                        <p:cTn id="24" dur="1000" fill="hold"/>
                                        <p:tgtEl>
                                          <p:spTgt spid="33797">
                                            <p:txEl>
                                              <p:pRg st="1" end="1"/>
                                            </p:txEl>
                                          </p:spTgt>
                                        </p:tgtEl>
                                        <p:attrNameLst>
                                          <p:attrName>ppt_w</p:attrName>
                                        </p:attrNameLst>
                                      </p:cBhvr>
                                      <p:tavLst>
                                        <p:tav tm="0">
                                          <p:val>
                                            <p:strVal val="#ppt_w*2.5"/>
                                          </p:val>
                                        </p:tav>
                                        <p:tav tm="100000">
                                          <p:val>
                                            <p:strVal val="#ppt_w"/>
                                          </p:val>
                                        </p:tav>
                                      </p:tavLst>
                                    </p:anim>
                                    <p:anim calcmode="lin" valueType="num">
                                      <p:cBhvr>
                                        <p:cTn id="25" dur="1000" fill="hold"/>
                                        <p:tgtEl>
                                          <p:spTgt spid="33797">
                                            <p:txEl>
                                              <p:pRg st="1" end="1"/>
                                            </p:txEl>
                                          </p:spTgt>
                                        </p:tgtEl>
                                        <p:attrNameLst>
                                          <p:attrName>ppt_h</p:attrName>
                                        </p:attrNameLst>
                                      </p:cBhvr>
                                      <p:tavLst>
                                        <p:tav tm="0">
                                          <p:val>
                                            <p:strVal val="#ppt_h*0.01"/>
                                          </p:val>
                                        </p:tav>
                                        <p:tav tm="100000">
                                          <p:val>
                                            <p:strVal val="#ppt_h"/>
                                          </p:val>
                                        </p:tav>
                                      </p:tavLst>
                                    </p:anim>
                                    <p:anim calcmode="lin" valueType="num">
                                      <p:cBhvr>
                                        <p:cTn id="26" dur="1000" fill="hold"/>
                                        <p:tgtEl>
                                          <p:spTgt spid="33797">
                                            <p:txEl>
                                              <p:pRg st="1" end="1"/>
                                            </p:txEl>
                                          </p:spTgt>
                                        </p:tgtEl>
                                        <p:attrNameLst>
                                          <p:attrName>ppt_x</p:attrName>
                                        </p:attrNameLst>
                                      </p:cBhvr>
                                      <p:tavLst>
                                        <p:tav tm="0">
                                          <p:val>
                                            <p:strVal val="#ppt_x"/>
                                          </p:val>
                                        </p:tav>
                                        <p:tav tm="100000">
                                          <p:val>
                                            <p:strVal val="#ppt_x"/>
                                          </p:val>
                                        </p:tav>
                                      </p:tavLst>
                                    </p:anim>
                                    <p:anim calcmode="lin" valueType="num">
                                      <p:cBhvr>
                                        <p:cTn id="27" dur="1000" fill="hold"/>
                                        <p:tgtEl>
                                          <p:spTgt spid="33797">
                                            <p:txEl>
                                              <p:pRg st="1" end="1"/>
                                            </p:txEl>
                                          </p:spTgt>
                                        </p:tgtEl>
                                        <p:attrNameLst>
                                          <p:attrName>ppt_y</p:attrName>
                                        </p:attrNameLst>
                                      </p:cBhvr>
                                      <p:tavLst>
                                        <p:tav tm="0">
                                          <p:val>
                                            <p:strVal val="#ppt_h+1"/>
                                          </p:val>
                                        </p:tav>
                                        <p:tav tm="100000">
                                          <p:val>
                                            <p:strVal val="#ppt_y"/>
                                          </p:val>
                                        </p:tav>
                                      </p:tavLst>
                                    </p:anim>
                                    <p:animEffect transition="in" filter="fade">
                                      <p:cBhvr>
                                        <p:cTn id="28" dur="1000"/>
                                        <p:tgtEl>
                                          <p:spTgt spid="3379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logo1"/>
          <p:cNvPicPr>
            <a:picLocks noChangeAspect="1" noChangeArrowheads="1"/>
          </p:cNvPicPr>
          <p:nvPr/>
        </p:nvPicPr>
        <p:blipFill>
          <a:blip r:embed="rId2">
            <a:clrChange>
              <a:clrFrom>
                <a:srgbClr val="000080"/>
              </a:clrFrom>
              <a:clrTo>
                <a:srgbClr val="000080">
                  <a:alpha val="0"/>
                </a:srgbClr>
              </a:clrTo>
            </a:clrChange>
          </a:blip>
          <a:srcRect/>
          <a:stretch>
            <a:fillRect/>
          </a:stretch>
        </p:blipFill>
        <p:spPr bwMode="auto">
          <a:xfrm>
            <a:off x="3433763" y="0"/>
            <a:ext cx="2209800" cy="1657350"/>
          </a:xfrm>
          <a:prstGeom prst="rect">
            <a:avLst/>
          </a:prstGeom>
          <a:noFill/>
          <a:ln w="9525">
            <a:noFill/>
            <a:miter lim="800000"/>
            <a:headEnd/>
            <a:tailEnd/>
          </a:ln>
        </p:spPr>
      </p:pic>
      <p:sp>
        <p:nvSpPr>
          <p:cNvPr id="32776" name="Rectangle 8"/>
          <p:cNvSpPr>
            <a:spLocks noGrp="1" noChangeArrowheads="1"/>
          </p:cNvSpPr>
          <p:nvPr>
            <p:ph type="title" idx="4294967295"/>
          </p:nvPr>
        </p:nvSpPr>
        <p:spPr>
          <a:xfrm>
            <a:off x="484188" y="1625600"/>
            <a:ext cx="8229600" cy="1143000"/>
          </a:xfrm>
        </p:spPr>
        <p:txBody>
          <a:bodyPr/>
          <a:lstStyle/>
          <a:p>
            <a:r>
              <a:rPr lang="ru-RU" sz="2800" smtClean="0">
                <a:latin typeface="Times New Roman" pitchFamily="18" charset="0"/>
              </a:rPr>
              <a:t>Аналіз усього масиву учасників адміністративно-процесуальних відносин дає змогу виділити групи суб'єктів адміністративного процесу</a:t>
            </a:r>
            <a:r>
              <a:rPr lang="ru-RU" sz="2900" smtClean="0"/>
              <a:t>:</a:t>
            </a:r>
          </a:p>
        </p:txBody>
      </p:sp>
      <p:sp>
        <p:nvSpPr>
          <p:cNvPr id="32777" name="Rectangle 9"/>
          <p:cNvSpPr>
            <a:spLocks noGrp="1" noChangeArrowheads="1"/>
          </p:cNvSpPr>
          <p:nvPr>
            <p:ph type="body" sz="half" idx="4294967295"/>
          </p:nvPr>
        </p:nvSpPr>
        <p:spPr>
          <a:xfrm>
            <a:off x="457200" y="3060700"/>
            <a:ext cx="4038600" cy="3570288"/>
          </a:xfrm>
        </p:spPr>
        <p:txBody>
          <a:bodyPr/>
          <a:lstStyle/>
          <a:p>
            <a:pPr>
              <a:buFontTx/>
              <a:buNone/>
            </a:pPr>
            <a:r>
              <a:rPr lang="ru-RU" sz="2800" smtClean="0">
                <a:latin typeface="Times New Roman" pitchFamily="18" charset="0"/>
              </a:rPr>
              <a:t>1) громадяни; </a:t>
            </a:r>
          </a:p>
          <a:p>
            <a:pPr>
              <a:buFontTx/>
              <a:buNone/>
            </a:pPr>
            <a:r>
              <a:rPr lang="ru-RU" sz="2800" smtClean="0">
                <a:latin typeface="Times New Roman" pitchFamily="18" charset="0"/>
              </a:rPr>
              <a:t>2) виконавчо-розпорядчі органи та структурні частини їхнього апарату; </a:t>
            </a:r>
          </a:p>
          <a:p>
            <a:pPr>
              <a:buFontTx/>
              <a:buNone/>
            </a:pPr>
            <a:r>
              <a:rPr lang="ru-RU" sz="2800" smtClean="0">
                <a:latin typeface="Times New Roman" pitchFamily="18" charset="0"/>
              </a:rPr>
              <a:t>3) об'єднання громадян та їх органи;</a:t>
            </a:r>
          </a:p>
        </p:txBody>
      </p:sp>
      <p:sp>
        <p:nvSpPr>
          <p:cNvPr id="32778" name="Rectangle 10"/>
          <p:cNvSpPr>
            <a:spLocks noGrp="1" noChangeArrowheads="1"/>
          </p:cNvSpPr>
          <p:nvPr>
            <p:ph type="body" sz="half" idx="4294967295"/>
          </p:nvPr>
        </p:nvSpPr>
        <p:spPr>
          <a:xfrm>
            <a:off x="4648200" y="3197225"/>
            <a:ext cx="4038600" cy="2928938"/>
          </a:xfrm>
        </p:spPr>
        <p:txBody>
          <a:bodyPr/>
          <a:lstStyle/>
          <a:p>
            <a:pPr>
              <a:buFontTx/>
              <a:buNone/>
            </a:pPr>
            <a:r>
              <a:rPr lang="ru-RU" sz="2800" smtClean="0">
                <a:latin typeface="Times New Roman" pitchFamily="18" charset="0"/>
              </a:rPr>
              <a:t>4) державні службовці та посадові особи, що наділені адміністративно-процесуальними правами і обов'язками; </a:t>
            </a:r>
          </a:p>
          <a:p>
            <a:pPr>
              <a:buFontTx/>
              <a:buNone/>
            </a:pPr>
            <a:r>
              <a:rPr lang="ru-RU" sz="2800" smtClean="0">
                <a:latin typeface="Times New Roman" pitchFamily="18" charset="0"/>
              </a:rPr>
              <a:t>5) інші державні органи та їх посадові особи.</a:t>
            </a:r>
          </a:p>
        </p:txBody>
      </p:sp>
    </p:spTree>
  </p:cSld>
  <p:clrMapOvr>
    <a:masterClrMapping/>
  </p:clrMapOvr>
  <p:transition spd="med" advTm="15000">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58" presetClass="entr" presetSubtype="0" accel="100000" fill="hold" grpId="0" nodeType="afterEffect">
                                  <p:stCondLst>
                                    <p:cond delay="0"/>
                                  </p:stCondLst>
                                  <p:childTnLst>
                                    <p:set>
                                      <p:cBhvr>
                                        <p:cTn id="15" dur="1" fill="hold">
                                          <p:stCondLst>
                                            <p:cond delay="0"/>
                                          </p:stCondLst>
                                        </p:cTn>
                                        <p:tgtEl>
                                          <p:spTgt spid="32776"/>
                                        </p:tgtEl>
                                        <p:attrNameLst>
                                          <p:attrName>style.visibility</p:attrName>
                                        </p:attrNameLst>
                                      </p:cBhvr>
                                      <p:to>
                                        <p:strVal val="visible"/>
                                      </p:to>
                                    </p:set>
                                    <p:anim calcmode="lin" valueType="num">
                                      <p:cBhvr>
                                        <p:cTn id="16" dur="2000" fill="hold"/>
                                        <p:tgtEl>
                                          <p:spTgt spid="32776"/>
                                        </p:tgtEl>
                                        <p:attrNameLst>
                                          <p:attrName>ppt_w</p:attrName>
                                        </p:attrNameLst>
                                      </p:cBhvr>
                                      <p:tavLst>
                                        <p:tav tm="0">
                                          <p:val>
                                            <p:strVal val="#ppt_w*2.5"/>
                                          </p:val>
                                        </p:tav>
                                        <p:tav tm="100000">
                                          <p:val>
                                            <p:strVal val="#ppt_w"/>
                                          </p:val>
                                        </p:tav>
                                      </p:tavLst>
                                    </p:anim>
                                    <p:anim calcmode="lin" valueType="num">
                                      <p:cBhvr>
                                        <p:cTn id="17" dur="2000" fill="hold"/>
                                        <p:tgtEl>
                                          <p:spTgt spid="32776"/>
                                        </p:tgtEl>
                                        <p:attrNameLst>
                                          <p:attrName>ppt_h</p:attrName>
                                        </p:attrNameLst>
                                      </p:cBhvr>
                                      <p:tavLst>
                                        <p:tav tm="0">
                                          <p:val>
                                            <p:strVal val="#ppt_h*0.01"/>
                                          </p:val>
                                        </p:tav>
                                        <p:tav tm="100000">
                                          <p:val>
                                            <p:strVal val="#ppt_h"/>
                                          </p:val>
                                        </p:tav>
                                      </p:tavLst>
                                    </p:anim>
                                    <p:anim calcmode="lin" valueType="num">
                                      <p:cBhvr>
                                        <p:cTn id="18" dur="2000" fill="hold"/>
                                        <p:tgtEl>
                                          <p:spTgt spid="32776"/>
                                        </p:tgtEl>
                                        <p:attrNameLst>
                                          <p:attrName>ppt_x</p:attrName>
                                        </p:attrNameLst>
                                      </p:cBhvr>
                                      <p:tavLst>
                                        <p:tav tm="0">
                                          <p:val>
                                            <p:strVal val="#ppt_x"/>
                                          </p:val>
                                        </p:tav>
                                        <p:tav tm="100000">
                                          <p:val>
                                            <p:strVal val="#ppt_x"/>
                                          </p:val>
                                        </p:tav>
                                      </p:tavLst>
                                    </p:anim>
                                    <p:anim calcmode="lin" valueType="num">
                                      <p:cBhvr>
                                        <p:cTn id="19" dur="2000" fill="hold"/>
                                        <p:tgtEl>
                                          <p:spTgt spid="32776"/>
                                        </p:tgtEl>
                                        <p:attrNameLst>
                                          <p:attrName>ppt_y</p:attrName>
                                        </p:attrNameLst>
                                      </p:cBhvr>
                                      <p:tavLst>
                                        <p:tav tm="0">
                                          <p:val>
                                            <p:strVal val="#ppt_h+1"/>
                                          </p:val>
                                        </p:tav>
                                        <p:tav tm="100000">
                                          <p:val>
                                            <p:strVal val="#ppt_y"/>
                                          </p:val>
                                        </p:tav>
                                      </p:tavLst>
                                    </p:anim>
                                    <p:animEffect transition="in" filter="fade">
                                      <p:cBhvr>
                                        <p:cTn id="20" dur="2000"/>
                                        <p:tgtEl>
                                          <p:spTgt spid="32776"/>
                                        </p:tgtEl>
                                      </p:cBhvr>
                                    </p:animEffect>
                                  </p:childTnLst>
                                </p:cTn>
                              </p:par>
                            </p:childTnLst>
                          </p:cTn>
                        </p:par>
                        <p:par>
                          <p:cTn id="21" fill="hold">
                            <p:stCondLst>
                              <p:cond delay="3000"/>
                            </p:stCondLst>
                            <p:childTnLst>
                              <p:par>
                                <p:cTn id="22" presetID="17" presetClass="entr" presetSubtype="10" fill="hold" grpId="0" nodeType="afterEffect">
                                  <p:stCondLst>
                                    <p:cond delay="0"/>
                                  </p:stCondLst>
                                  <p:childTnLst>
                                    <p:set>
                                      <p:cBhvr>
                                        <p:cTn id="23" dur="1" fill="hold">
                                          <p:stCondLst>
                                            <p:cond delay="0"/>
                                          </p:stCondLst>
                                        </p:cTn>
                                        <p:tgtEl>
                                          <p:spTgt spid="32777">
                                            <p:txEl>
                                              <p:pRg st="0" end="0"/>
                                            </p:txEl>
                                          </p:spTgt>
                                        </p:tgtEl>
                                        <p:attrNameLst>
                                          <p:attrName>style.visibility</p:attrName>
                                        </p:attrNameLst>
                                      </p:cBhvr>
                                      <p:to>
                                        <p:strVal val="visible"/>
                                      </p:to>
                                    </p:set>
                                    <p:anim calcmode="lin" valueType="num">
                                      <p:cBhvr>
                                        <p:cTn id="24" dur="1000" fill="hold"/>
                                        <p:tgtEl>
                                          <p:spTgt spid="32777">
                                            <p:txEl>
                                              <p:pRg st="0" end="0"/>
                                            </p:txEl>
                                          </p:spTgt>
                                        </p:tgtEl>
                                        <p:attrNameLst>
                                          <p:attrName>ppt_w</p:attrName>
                                        </p:attrNameLst>
                                      </p:cBhvr>
                                      <p:tavLst>
                                        <p:tav tm="0">
                                          <p:val>
                                            <p:fltVal val="0"/>
                                          </p:val>
                                        </p:tav>
                                        <p:tav tm="100000">
                                          <p:val>
                                            <p:strVal val="#ppt_w"/>
                                          </p:val>
                                        </p:tav>
                                      </p:tavLst>
                                    </p:anim>
                                    <p:anim calcmode="lin" valueType="num">
                                      <p:cBhvr>
                                        <p:cTn id="25" dur="1000" fill="hold"/>
                                        <p:tgtEl>
                                          <p:spTgt spid="32777">
                                            <p:txEl>
                                              <p:pRg st="0" end="0"/>
                                            </p:txEl>
                                          </p:spTgt>
                                        </p:tgtEl>
                                        <p:attrNameLst>
                                          <p:attrName>ppt_h</p:attrName>
                                        </p:attrNameLst>
                                      </p:cBhvr>
                                      <p:tavLst>
                                        <p:tav tm="0">
                                          <p:val>
                                            <p:strVal val="#ppt_h"/>
                                          </p:val>
                                        </p:tav>
                                        <p:tav tm="100000">
                                          <p:val>
                                            <p:strVal val="#ppt_h"/>
                                          </p:val>
                                        </p:tav>
                                      </p:tavLst>
                                    </p:anim>
                                  </p:childTnLst>
                                </p:cTn>
                              </p:par>
                            </p:childTnLst>
                          </p:cTn>
                        </p:par>
                        <p:par>
                          <p:cTn id="26" fill="hold">
                            <p:stCondLst>
                              <p:cond delay="4000"/>
                            </p:stCondLst>
                            <p:childTnLst>
                              <p:par>
                                <p:cTn id="27" presetID="17" presetClass="entr" presetSubtype="10" fill="hold" grpId="0" nodeType="afterEffect">
                                  <p:stCondLst>
                                    <p:cond delay="0"/>
                                  </p:stCondLst>
                                  <p:childTnLst>
                                    <p:set>
                                      <p:cBhvr>
                                        <p:cTn id="28" dur="1" fill="hold">
                                          <p:stCondLst>
                                            <p:cond delay="0"/>
                                          </p:stCondLst>
                                        </p:cTn>
                                        <p:tgtEl>
                                          <p:spTgt spid="32777">
                                            <p:txEl>
                                              <p:pRg st="1" end="1"/>
                                            </p:txEl>
                                          </p:spTgt>
                                        </p:tgtEl>
                                        <p:attrNameLst>
                                          <p:attrName>style.visibility</p:attrName>
                                        </p:attrNameLst>
                                      </p:cBhvr>
                                      <p:to>
                                        <p:strVal val="visible"/>
                                      </p:to>
                                    </p:set>
                                    <p:anim calcmode="lin" valueType="num">
                                      <p:cBhvr>
                                        <p:cTn id="29" dur="1000" fill="hold"/>
                                        <p:tgtEl>
                                          <p:spTgt spid="32777">
                                            <p:txEl>
                                              <p:pRg st="1" end="1"/>
                                            </p:txEl>
                                          </p:spTgt>
                                        </p:tgtEl>
                                        <p:attrNameLst>
                                          <p:attrName>ppt_w</p:attrName>
                                        </p:attrNameLst>
                                      </p:cBhvr>
                                      <p:tavLst>
                                        <p:tav tm="0">
                                          <p:val>
                                            <p:fltVal val="0"/>
                                          </p:val>
                                        </p:tav>
                                        <p:tav tm="100000">
                                          <p:val>
                                            <p:strVal val="#ppt_w"/>
                                          </p:val>
                                        </p:tav>
                                      </p:tavLst>
                                    </p:anim>
                                    <p:anim calcmode="lin" valueType="num">
                                      <p:cBhvr>
                                        <p:cTn id="30" dur="1000" fill="hold"/>
                                        <p:tgtEl>
                                          <p:spTgt spid="32777">
                                            <p:txEl>
                                              <p:pRg st="1" end="1"/>
                                            </p:txEl>
                                          </p:spTgt>
                                        </p:tgtEl>
                                        <p:attrNameLst>
                                          <p:attrName>ppt_h</p:attrName>
                                        </p:attrNameLst>
                                      </p:cBhvr>
                                      <p:tavLst>
                                        <p:tav tm="0">
                                          <p:val>
                                            <p:strVal val="#ppt_h"/>
                                          </p:val>
                                        </p:tav>
                                        <p:tav tm="100000">
                                          <p:val>
                                            <p:strVal val="#ppt_h"/>
                                          </p:val>
                                        </p:tav>
                                      </p:tavLst>
                                    </p:anim>
                                  </p:childTnLst>
                                </p:cTn>
                              </p:par>
                            </p:childTnLst>
                          </p:cTn>
                        </p:par>
                        <p:par>
                          <p:cTn id="31" fill="hold">
                            <p:stCondLst>
                              <p:cond delay="5000"/>
                            </p:stCondLst>
                            <p:childTnLst>
                              <p:par>
                                <p:cTn id="32" presetID="17" presetClass="entr" presetSubtype="10" fill="hold" grpId="0" nodeType="afterEffect">
                                  <p:stCondLst>
                                    <p:cond delay="0"/>
                                  </p:stCondLst>
                                  <p:childTnLst>
                                    <p:set>
                                      <p:cBhvr>
                                        <p:cTn id="33" dur="1" fill="hold">
                                          <p:stCondLst>
                                            <p:cond delay="0"/>
                                          </p:stCondLst>
                                        </p:cTn>
                                        <p:tgtEl>
                                          <p:spTgt spid="32777">
                                            <p:txEl>
                                              <p:pRg st="2" end="2"/>
                                            </p:txEl>
                                          </p:spTgt>
                                        </p:tgtEl>
                                        <p:attrNameLst>
                                          <p:attrName>style.visibility</p:attrName>
                                        </p:attrNameLst>
                                      </p:cBhvr>
                                      <p:to>
                                        <p:strVal val="visible"/>
                                      </p:to>
                                    </p:set>
                                    <p:anim calcmode="lin" valueType="num">
                                      <p:cBhvr>
                                        <p:cTn id="34" dur="1000" fill="hold"/>
                                        <p:tgtEl>
                                          <p:spTgt spid="32777">
                                            <p:txEl>
                                              <p:pRg st="2" end="2"/>
                                            </p:txEl>
                                          </p:spTgt>
                                        </p:tgtEl>
                                        <p:attrNameLst>
                                          <p:attrName>ppt_w</p:attrName>
                                        </p:attrNameLst>
                                      </p:cBhvr>
                                      <p:tavLst>
                                        <p:tav tm="0">
                                          <p:val>
                                            <p:fltVal val="0"/>
                                          </p:val>
                                        </p:tav>
                                        <p:tav tm="100000">
                                          <p:val>
                                            <p:strVal val="#ppt_w"/>
                                          </p:val>
                                        </p:tav>
                                      </p:tavLst>
                                    </p:anim>
                                    <p:anim calcmode="lin" valueType="num">
                                      <p:cBhvr>
                                        <p:cTn id="35" dur="1000" fill="hold"/>
                                        <p:tgtEl>
                                          <p:spTgt spid="32777">
                                            <p:txEl>
                                              <p:pRg st="2" end="2"/>
                                            </p:txEl>
                                          </p:spTgt>
                                        </p:tgtEl>
                                        <p:attrNameLst>
                                          <p:attrName>ppt_h</p:attrName>
                                        </p:attrNameLst>
                                      </p:cBhvr>
                                      <p:tavLst>
                                        <p:tav tm="0">
                                          <p:val>
                                            <p:strVal val="#ppt_h"/>
                                          </p:val>
                                        </p:tav>
                                        <p:tav tm="100000">
                                          <p:val>
                                            <p:strVal val="#ppt_h"/>
                                          </p:val>
                                        </p:tav>
                                      </p:tavLst>
                                    </p:anim>
                                  </p:childTnLst>
                                </p:cTn>
                              </p:par>
                            </p:childTnLst>
                          </p:cTn>
                        </p:par>
                        <p:par>
                          <p:cTn id="36" fill="hold">
                            <p:stCondLst>
                              <p:cond delay="6000"/>
                            </p:stCondLst>
                            <p:childTnLst>
                              <p:par>
                                <p:cTn id="37" presetID="17" presetClass="entr" presetSubtype="10" fill="hold" grpId="0" nodeType="afterEffect">
                                  <p:stCondLst>
                                    <p:cond delay="0"/>
                                  </p:stCondLst>
                                  <p:childTnLst>
                                    <p:set>
                                      <p:cBhvr>
                                        <p:cTn id="38" dur="1" fill="hold">
                                          <p:stCondLst>
                                            <p:cond delay="0"/>
                                          </p:stCondLst>
                                        </p:cTn>
                                        <p:tgtEl>
                                          <p:spTgt spid="32778">
                                            <p:txEl>
                                              <p:pRg st="0" end="0"/>
                                            </p:txEl>
                                          </p:spTgt>
                                        </p:tgtEl>
                                        <p:attrNameLst>
                                          <p:attrName>style.visibility</p:attrName>
                                        </p:attrNameLst>
                                      </p:cBhvr>
                                      <p:to>
                                        <p:strVal val="visible"/>
                                      </p:to>
                                    </p:set>
                                    <p:anim calcmode="lin" valueType="num">
                                      <p:cBhvr>
                                        <p:cTn id="39" dur="1000" fill="hold"/>
                                        <p:tgtEl>
                                          <p:spTgt spid="32778">
                                            <p:txEl>
                                              <p:pRg st="0" end="0"/>
                                            </p:txEl>
                                          </p:spTgt>
                                        </p:tgtEl>
                                        <p:attrNameLst>
                                          <p:attrName>ppt_w</p:attrName>
                                        </p:attrNameLst>
                                      </p:cBhvr>
                                      <p:tavLst>
                                        <p:tav tm="0">
                                          <p:val>
                                            <p:fltVal val="0"/>
                                          </p:val>
                                        </p:tav>
                                        <p:tav tm="100000">
                                          <p:val>
                                            <p:strVal val="#ppt_w"/>
                                          </p:val>
                                        </p:tav>
                                      </p:tavLst>
                                    </p:anim>
                                    <p:anim calcmode="lin" valueType="num">
                                      <p:cBhvr>
                                        <p:cTn id="40" dur="1000" fill="hold"/>
                                        <p:tgtEl>
                                          <p:spTgt spid="32778">
                                            <p:txEl>
                                              <p:pRg st="0" end="0"/>
                                            </p:txEl>
                                          </p:spTgt>
                                        </p:tgtEl>
                                        <p:attrNameLst>
                                          <p:attrName>ppt_h</p:attrName>
                                        </p:attrNameLst>
                                      </p:cBhvr>
                                      <p:tavLst>
                                        <p:tav tm="0">
                                          <p:val>
                                            <p:strVal val="#ppt_h"/>
                                          </p:val>
                                        </p:tav>
                                        <p:tav tm="100000">
                                          <p:val>
                                            <p:strVal val="#ppt_h"/>
                                          </p:val>
                                        </p:tav>
                                      </p:tavLst>
                                    </p:anim>
                                  </p:childTnLst>
                                </p:cTn>
                              </p:par>
                            </p:childTnLst>
                          </p:cTn>
                        </p:par>
                        <p:par>
                          <p:cTn id="41" fill="hold">
                            <p:stCondLst>
                              <p:cond delay="7000"/>
                            </p:stCondLst>
                            <p:childTnLst>
                              <p:par>
                                <p:cTn id="42" presetID="17" presetClass="entr" presetSubtype="10" fill="hold" grpId="0" nodeType="afterEffect">
                                  <p:stCondLst>
                                    <p:cond delay="0"/>
                                  </p:stCondLst>
                                  <p:childTnLst>
                                    <p:set>
                                      <p:cBhvr>
                                        <p:cTn id="43" dur="1" fill="hold">
                                          <p:stCondLst>
                                            <p:cond delay="0"/>
                                          </p:stCondLst>
                                        </p:cTn>
                                        <p:tgtEl>
                                          <p:spTgt spid="32778">
                                            <p:txEl>
                                              <p:pRg st="1" end="1"/>
                                            </p:txEl>
                                          </p:spTgt>
                                        </p:tgtEl>
                                        <p:attrNameLst>
                                          <p:attrName>style.visibility</p:attrName>
                                        </p:attrNameLst>
                                      </p:cBhvr>
                                      <p:to>
                                        <p:strVal val="visible"/>
                                      </p:to>
                                    </p:set>
                                    <p:anim calcmode="lin" valueType="num">
                                      <p:cBhvr>
                                        <p:cTn id="44" dur="1000" fill="hold"/>
                                        <p:tgtEl>
                                          <p:spTgt spid="32778">
                                            <p:txEl>
                                              <p:pRg st="1" end="1"/>
                                            </p:txEl>
                                          </p:spTgt>
                                        </p:tgtEl>
                                        <p:attrNameLst>
                                          <p:attrName>ppt_w</p:attrName>
                                        </p:attrNameLst>
                                      </p:cBhvr>
                                      <p:tavLst>
                                        <p:tav tm="0">
                                          <p:val>
                                            <p:fltVal val="0"/>
                                          </p:val>
                                        </p:tav>
                                        <p:tav tm="100000">
                                          <p:val>
                                            <p:strVal val="#ppt_w"/>
                                          </p:val>
                                        </p:tav>
                                      </p:tavLst>
                                    </p:anim>
                                    <p:anim calcmode="lin" valueType="num">
                                      <p:cBhvr>
                                        <p:cTn id="45" dur="1000" fill="hold"/>
                                        <p:tgtEl>
                                          <p:spTgt spid="32778">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6" grpId="0"/>
      <p:bldP spid="32777" grpId="0" build="p"/>
      <p:bldP spid="3277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title" idx="4294967295"/>
          </p:nvPr>
        </p:nvSpPr>
        <p:spPr>
          <a:xfrm>
            <a:off x="457200" y="1341438"/>
            <a:ext cx="8229600" cy="1143000"/>
          </a:xfrm>
        </p:spPr>
        <p:txBody>
          <a:bodyPr/>
          <a:lstStyle/>
          <a:p>
            <a:r>
              <a:rPr lang="uk-UA" sz="3600" smtClean="0">
                <a:latin typeface="Times New Roman" pitchFamily="18" charset="0"/>
              </a:rPr>
              <a:t>План</a:t>
            </a:r>
            <a:endParaRPr lang="ru-RU" sz="3600" smtClean="0">
              <a:latin typeface="Times New Roman" pitchFamily="18" charset="0"/>
            </a:endParaRPr>
          </a:p>
        </p:txBody>
      </p:sp>
      <p:sp>
        <p:nvSpPr>
          <p:cNvPr id="16389" name="Rectangle 5"/>
          <p:cNvSpPr>
            <a:spLocks noGrp="1" noChangeArrowheads="1"/>
          </p:cNvSpPr>
          <p:nvPr>
            <p:ph type="body" idx="4294967295"/>
          </p:nvPr>
        </p:nvSpPr>
        <p:spPr>
          <a:xfrm>
            <a:off x="457200" y="2227263"/>
            <a:ext cx="8229600" cy="3898900"/>
          </a:xfrm>
        </p:spPr>
        <p:txBody>
          <a:bodyPr/>
          <a:lstStyle/>
          <a:p>
            <a:r>
              <a:rPr lang="ru-RU" sz="3600" smtClean="0"/>
              <a:t>Сутність</a:t>
            </a:r>
            <a:r>
              <a:rPr lang="en-US" sz="3600" smtClean="0"/>
              <a:t> </a:t>
            </a:r>
            <a:r>
              <a:rPr lang="ru-RU" sz="3600" smtClean="0"/>
              <a:t>адміністративного</a:t>
            </a:r>
            <a:r>
              <a:rPr lang="en-US" sz="3600" smtClean="0"/>
              <a:t> </a:t>
            </a:r>
            <a:r>
              <a:rPr lang="ru-RU" sz="3600" smtClean="0"/>
              <a:t>процесу</a:t>
            </a:r>
            <a:endParaRPr lang="uk-UA" sz="3600" smtClean="0"/>
          </a:p>
          <a:p>
            <a:r>
              <a:rPr lang="ru-RU" sz="3600" smtClean="0"/>
              <a:t>Принципи адміністративного процесу </a:t>
            </a:r>
            <a:endParaRPr lang="uk-UA" sz="3600" smtClean="0"/>
          </a:p>
          <a:p>
            <a:r>
              <a:rPr lang="ru-RU" sz="3600" smtClean="0"/>
              <a:t>Суб'єкти</a:t>
            </a:r>
            <a:r>
              <a:rPr lang="en-US" sz="3600" smtClean="0"/>
              <a:t> </a:t>
            </a:r>
            <a:r>
              <a:rPr lang="ru-RU" sz="3600" smtClean="0"/>
              <a:t>адміністративного</a:t>
            </a:r>
            <a:r>
              <a:rPr lang="en-US" sz="3600" smtClean="0"/>
              <a:t> </a:t>
            </a:r>
            <a:r>
              <a:rPr lang="ru-RU" sz="3600" smtClean="0"/>
              <a:t>процесу</a:t>
            </a:r>
            <a:r>
              <a:rPr lang="ru-RU" smtClean="0"/>
              <a:t> </a:t>
            </a:r>
          </a:p>
        </p:txBody>
      </p:sp>
      <p:pic>
        <p:nvPicPr>
          <p:cNvPr id="4" name="Picture 6" descr="logo1"/>
          <p:cNvPicPr>
            <a:picLocks noChangeAspect="1" noChangeArrowheads="1"/>
          </p:cNvPicPr>
          <p:nvPr/>
        </p:nvPicPr>
        <p:blipFill>
          <a:blip r:embed="rId2">
            <a:clrChange>
              <a:clrFrom>
                <a:srgbClr val="000080"/>
              </a:clrFrom>
              <a:clrTo>
                <a:srgbClr val="000080">
                  <a:alpha val="0"/>
                </a:srgbClr>
              </a:clrTo>
            </a:clrChange>
          </a:blip>
          <a:srcRect/>
          <a:stretch>
            <a:fillRect/>
          </a:stretch>
        </p:blipFill>
        <p:spPr bwMode="auto">
          <a:xfrm>
            <a:off x="3435350" y="0"/>
            <a:ext cx="2209800" cy="1657350"/>
          </a:xfrm>
          <a:prstGeom prst="rect">
            <a:avLst/>
          </a:prstGeom>
          <a:noFill/>
          <a:ln w="9525">
            <a:noFill/>
            <a:miter lim="800000"/>
            <a:headEnd/>
            <a:tailEnd/>
          </a:ln>
        </p:spPr>
      </p:pic>
    </p:spTree>
  </p:cSld>
  <p:clrMapOvr>
    <a:masterClrMapping/>
  </p:clrMapOvr>
  <p:transition advTm="15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 presetClass="entr" presetSubtype="10" fill="hold" grpId="0" nodeType="afterEffect">
                                  <p:stCondLst>
                                    <p:cond delay="0"/>
                                  </p:stCondLst>
                                  <p:childTnLst>
                                    <p:set>
                                      <p:cBhvr>
                                        <p:cTn id="15" dur="1" fill="hold">
                                          <p:stCondLst>
                                            <p:cond delay="0"/>
                                          </p:stCondLst>
                                        </p:cTn>
                                        <p:tgtEl>
                                          <p:spTgt spid="16388"/>
                                        </p:tgtEl>
                                        <p:attrNameLst>
                                          <p:attrName>style.visibility</p:attrName>
                                        </p:attrNameLst>
                                      </p:cBhvr>
                                      <p:to>
                                        <p:strVal val="visible"/>
                                      </p:to>
                                    </p:set>
                                    <p:animEffect transition="in" filter="blinds(horizontal)">
                                      <p:cBhvr>
                                        <p:cTn id="16" dur="1000"/>
                                        <p:tgtEl>
                                          <p:spTgt spid="16388"/>
                                        </p:tgtEl>
                                      </p:cBhvr>
                                    </p:animEffect>
                                  </p:childTnLst>
                                </p:cTn>
                              </p:par>
                            </p:childTnLst>
                          </p:cTn>
                        </p:par>
                        <p:par>
                          <p:cTn id="17" fill="hold">
                            <p:stCondLst>
                              <p:cond delay="2000"/>
                            </p:stCondLst>
                            <p:childTnLst>
                              <p:par>
                                <p:cTn id="18" presetID="3" presetClass="entr" presetSubtype="10" fill="hold" grpId="0" nodeType="afterEffect">
                                  <p:stCondLst>
                                    <p:cond delay="0"/>
                                  </p:stCondLst>
                                  <p:childTnLst>
                                    <p:set>
                                      <p:cBhvr>
                                        <p:cTn id="19" dur="1" fill="hold">
                                          <p:stCondLst>
                                            <p:cond delay="0"/>
                                          </p:stCondLst>
                                        </p:cTn>
                                        <p:tgtEl>
                                          <p:spTgt spid="16389">
                                            <p:txEl>
                                              <p:pRg st="0" end="0"/>
                                            </p:txEl>
                                          </p:spTgt>
                                        </p:tgtEl>
                                        <p:attrNameLst>
                                          <p:attrName>style.visibility</p:attrName>
                                        </p:attrNameLst>
                                      </p:cBhvr>
                                      <p:to>
                                        <p:strVal val="visible"/>
                                      </p:to>
                                    </p:set>
                                    <p:animEffect transition="in" filter="blinds(horizontal)">
                                      <p:cBhvr>
                                        <p:cTn id="20" dur="1000"/>
                                        <p:tgtEl>
                                          <p:spTgt spid="16389">
                                            <p:txEl>
                                              <p:pRg st="0" end="0"/>
                                            </p:txEl>
                                          </p:spTgt>
                                        </p:tgtEl>
                                      </p:cBhvr>
                                    </p:animEffect>
                                  </p:childTnLst>
                                </p:cTn>
                              </p:par>
                            </p:childTnLst>
                          </p:cTn>
                        </p:par>
                        <p:par>
                          <p:cTn id="21" fill="hold">
                            <p:stCondLst>
                              <p:cond delay="3000"/>
                            </p:stCondLst>
                            <p:childTnLst>
                              <p:par>
                                <p:cTn id="22" presetID="3" presetClass="entr" presetSubtype="10" fill="hold" grpId="0" nodeType="afterEffect">
                                  <p:stCondLst>
                                    <p:cond delay="0"/>
                                  </p:stCondLst>
                                  <p:childTnLst>
                                    <p:set>
                                      <p:cBhvr>
                                        <p:cTn id="23" dur="1" fill="hold">
                                          <p:stCondLst>
                                            <p:cond delay="0"/>
                                          </p:stCondLst>
                                        </p:cTn>
                                        <p:tgtEl>
                                          <p:spTgt spid="16389">
                                            <p:txEl>
                                              <p:pRg st="1" end="1"/>
                                            </p:txEl>
                                          </p:spTgt>
                                        </p:tgtEl>
                                        <p:attrNameLst>
                                          <p:attrName>style.visibility</p:attrName>
                                        </p:attrNameLst>
                                      </p:cBhvr>
                                      <p:to>
                                        <p:strVal val="visible"/>
                                      </p:to>
                                    </p:set>
                                    <p:animEffect transition="in" filter="blinds(horizontal)">
                                      <p:cBhvr>
                                        <p:cTn id="24" dur="1000"/>
                                        <p:tgtEl>
                                          <p:spTgt spid="16389">
                                            <p:txEl>
                                              <p:pRg st="1" end="1"/>
                                            </p:txEl>
                                          </p:spTgt>
                                        </p:tgtEl>
                                      </p:cBhvr>
                                    </p:animEffect>
                                  </p:childTnLst>
                                </p:cTn>
                              </p:par>
                            </p:childTnLst>
                          </p:cTn>
                        </p:par>
                        <p:par>
                          <p:cTn id="25" fill="hold">
                            <p:stCondLst>
                              <p:cond delay="4000"/>
                            </p:stCondLst>
                            <p:childTnLst>
                              <p:par>
                                <p:cTn id="26" presetID="3" presetClass="entr" presetSubtype="10" fill="hold" grpId="0" nodeType="afterEffect">
                                  <p:stCondLst>
                                    <p:cond delay="0"/>
                                  </p:stCondLst>
                                  <p:childTnLst>
                                    <p:set>
                                      <p:cBhvr>
                                        <p:cTn id="27" dur="1" fill="hold">
                                          <p:stCondLst>
                                            <p:cond delay="0"/>
                                          </p:stCondLst>
                                        </p:cTn>
                                        <p:tgtEl>
                                          <p:spTgt spid="16389">
                                            <p:txEl>
                                              <p:pRg st="2" end="2"/>
                                            </p:txEl>
                                          </p:spTgt>
                                        </p:tgtEl>
                                        <p:attrNameLst>
                                          <p:attrName>style.visibility</p:attrName>
                                        </p:attrNameLst>
                                      </p:cBhvr>
                                      <p:to>
                                        <p:strVal val="visible"/>
                                      </p:to>
                                    </p:set>
                                    <p:animEffect transition="in" filter="blinds(horizontal)">
                                      <p:cBhvr>
                                        <p:cTn id="28" dur="1000"/>
                                        <p:tgtEl>
                                          <p:spTgt spid="1638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p:bldP spid="1638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5"/>
          <p:cNvSpPr>
            <a:spLocks noGrp="1" noChangeArrowheads="1"/>
          </p:cNvSpPr>
          <p:nvPr>
            <p:ph type="body" idx="4294967295"/>
          </p:nvPr>
        </p:nvSpPr>
        <p:spPr/>
        <p:txBody>
          <a:bodyPr/>
          <a:lstStyle/>
          <a:p>
            <a:pPr>
              <a:lnSpc>
                <a:spcPct val="90000"/>
              </a:lnSpc>
              <a:buFontTx/>
              <a:buNone/>
            </a:pPr>
            <a:r>
              <a:rPr lang="ru-RU" sz="2800" smtClean="0">
                <a:latin typeface="Times New Roman" pitchFamily="18" charset="0"/>
              </a:rPr>
              <a:t>За характером процесуального статусу всі суб'єкти поділяються на три групи:</a:t>
            </a:r>
          </a:p>
          <a:p>
            <a:pPr>
              <a:lnSpc>
                <a:spcPct val="90000"/>
              </a:lnSpc>
              <a:buFontTx/>
              <a:buNone/>
            </a:pPr>
            <a:r>
              <a:rPr lang="ru-RU" sz="2800" smtClean="0">
                <a:latin typeface="Times New Roman" pitchFamily="18" charset="0"/>
              </a:rPr>
              <a:t>1) суб'єкти, що вирішують справу;</a:t>
            </a:r>
          </a:p>
          <a:p>
            <a:pPr>
              <a:lnSpc>
                <a:spcPct val="90000"/>
              </a:lnSpc>
              <a:buFontTx/>
              <a:buNone/>
            </a:pPr>
            <a:r>
              <a:rPr lang="ru-RU" sz="2800" smtClean="0">
                <a:latin typeface="Times New Roman" pitchFamily="18" charset="0"/>
              </a:rPr>
              <a:t>2) суб'єкти, відносно яких вирішується справа;</a:t>
            </a:r>
          </a:p>
          <a:p>
            <a:pPr>
              <a:lnSpc>
                <a:spcPct val="90000"/>
              </a:lnSpc>
              <a:buFontTx/>
              <a:buNone/>
            </a:pPr>
            <a:r>
              <a:rPr lang="ru-RU" sz="2800" smtClean="0">
                <a:latin typeface="Times New Roman" pitchFamily="18" charset="0"/>
              </a:rPr>
              <a:t>3) допоміжні учасники процесу.</a:t>
            </a:r>
          </a:p>
          <a:p>
            <a:pPr>
              <a:lnSpc>
                <a:spcPct val="90000"/>
              </a:lnSpc>
              <a:buFontTx/>
              <a:buNone/>
            </a:pPr>
            <a:r>
              <a:rPr lang="ru-RU" sz="2800" smtClean="0">
                <a:latin typeface="Times New Roman" pitchFamily="18" charset="0"/>
              </a:rPr>
              <a:t>До першої групи завжди належать державні органи, їх посадові особи. До другої групи можуть входити практично будь-які суб'єкти, як органи, так і особи. До третьої належать свідки, постраждалі, експерти, перекладачі, адвокати.</a:t>
            </a:r>
          </a:p>
          <a:p>
            <a:pPr>
              <a:lnSpc>
                <a:spcPct val="90000"/>
              </a:lnSpc>
            </a:pPr>
            <a:endParaRPr lang="ru-RU" sz="2000" smtClean="0"/>
          </a:p>
        </p:txBody>
      </p:sp>
      <p:pic>
        <p:nvPicPr>
          <p:cNvPr id="4" name="Picture 6" descr="logo1"/>
          <p:cNvPicPr>
            <a:picLocks noChangeAspect="1" noChangeArrowheads="1"/>
          </p:cNvPicPr>
          <p:nvPr/>
        </p:nvPicPr>
        <p:blipFill>
          <a:blip r:embed="rId2">
            <a:clrChange>
              <a:clrFrom>
                <a:srgbClr val="000080"/>
              </a:clrFrom>
              <a:clrTo>
                <a:srgbClr val="000080">
                  <a:alpha val="0"/>
                </a:srgbClr>
              </a:clrTo>
            </a:clrChange>
          </a:blip>
          <a:srcRect/>
          <a:stretch>
            <a:fillRect/>
          </a:stretch>
        </p:blipFill>
        <p:spPr bwMode="auto">
          <a:xfrm>
            <a:off x="3378200" y="0"/>
            <a:ext cx="2209800" cy="1657350"/>
          </a:xfrm>
          <a:prstGeom prst="rect">
            <a:avLst/>
          </a:prstGeom>
          <a:noFill/>
          <a:ln w="9525">
            <a:noFill/>
            <a:miter lim="800000"/>
            <a:headEnd/>
            <a:tailEnd/>
          </a:ln>
        </p:spPr>
      </p:pic>
    </p:spTree>
  </p:cSld>
  <p:clrMapOvr>
    <a:masterClrMapping/>
  </p:clrMapOvr>
  <p:transition advTm="15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5" presetClass="entr" presetSubtype="0" fill="hold" grpId="0" nodeType="afterEffect">
                                  <p:stCondLst>
                                    <p:cond delay="0"/>
                                  </p:stCondLst>
                                  <p:childTnLst>
                                    <p:set>
                                      <p:cBhvr>
                                        <p:cTn id="15" dur="1" fill="hold">
                                          <p:stCondLst>
                                            <p:cond delay="0"/>
                                          </p:stCondLst>
                                        </p:cTn>
                                        <p:tgtEl>
                                          <p:spTgt spid="34821">
                                            <p:txEl>
                                              <p:pRg st="0" end="0"/>
                                            </p:txEl>
                                          </p:spTgt>
                                        </p:tgtEl>
                                        <p:attrNameLst>
                                          <p:attrName>style.visibility</p:attrName>
                                        </p:attrNameLst>
                                      </p:cBhvr>
                                      <p:to>
                                        <p:strVal val="visible"/>
                                      </p:to>
                                    </p:set>
                                    <p:animEffect transition="in" filter="fade">
                                      <p:cBhvr>
                                        <p:cTn id="16" dur="1000"/>
                                        <p:tgtEl>
                                          <p:spTgt spid="34821">
                                            <p:txEl>
                                              <p:pRg st="0" end="0"/>
                                            </p:txEl>
                                          </p:spTgt>
                                        </p:tgtEl>
                                      </p:cBhvr>
                                    </p:animEffect>
                                    <p:anim calcmode="lin" valueType="num">
                                      <p:cBhvr>
                                        <p:cTn id="17" dur="1000" fill="hold"/>
                                        <p:tgtEl>
                                          <p:spTgt spid="34821">
                                            <p:txEl>
                                              <p:pRg st="0" end="0"/>
                                            </p:txEl>
                                          </p:spTgt>
                                        </p:tgtEl>
                                        <p:attrNameLst>
                                          <p:attrName>style.rotation</p:attrName>
                                        </p:attrNameLst>
                                      </p:cBhvr>
                                      <p:tavLst>
                                        <p:tav tm="0">
                                          <p:val>
                                            <p:fltVal val="720"/>
                                          </p:val>
                                        </p:tav>
                                        <p:tav tm="100000">
                                          <p:val>
                                            <p:fltVal val="0"/>
                                          </p:val>
                                        </p:tav>
                                      </p:tavLst>
                                    </p:anim>
                                    <p:anim calcmode="lin" valueType="num">
                                      <p:cBhvr>
                                        <p:cTn id="18" dur="1000" fill="hold"/>
                                        <p:tgtEl>
                                          <p:spTgt spid="34821">
                                            <p:txEl>
                                              <p:pRg st="0" end="0"/>
                                            </p:txEl>
                                          </p:spTgt>
                                        </p:tgtEl>
                                        <p:attrNameLst>
                                          <p:attrName>ppt_h</p:attrName>
                                        </p:attrNameLst>
                                      </p:cBhvr>
                                      <p:tavLst>
                                        <p:tav tm="0">
                                          <p:val>
                                            <p:fltVal val="0"/>
                                          </p:val>
                                        </p:tav>
                                        <p:tav tm="100000">
                                          <p:val>
                                            <p:strVal val="#ppt_h"/>
                                          </p:val>
                                        </p:tav>
                                      </p:tavLst>
                                    </p:anim>
                                    <p:anim calcmode="lin" valueType="num">
                                      <p:cBhvr>
                                        <p:cTn id="19" dur="1000" fill="hold"/>
                                        <p:tgtEl>
                                          <p:spTgt spid="34821">
                                            <p:txEl>
                                              <p:pRg st="0" end="0"/>
                                            </p:txEl>
                                          </p:spTgt>
                                        </p:tgtEl>
                                        <p:attrNameLst>
                                          <p:attrName>ppt_w</p:attrName>
                                        </p:attrNameLst>
                                      </p:cBhvr>
                                      <p:tavLst>
                                        <p:tav tm="0">
                                          <p:val>
                                            <p:fltVal val="0"/>
                                          </p:val>
                                        </p:tav>
                                        <p:tav tm="100000">
                                          <p:val>
                                            <p:strVal val="#ppt_w"/>
                                          </p:val>
                                        </p:tav>
                                      </p:tavLst>
                                    </p:anim>
                                  </p:childTnLst>
                                </p:cTn>
                              </p:par>
                            </p:childTnLst>
                          </p:cTn>
                        </p:par>
                        <p:par>
                          <p:cTn id="20" fill="hold">
                            <p:stCondLst>
                              <p:cond delay="2000"/>
                            </p:stCondLst>
                            <p:childTnLst>
                              <p:par>
                                <p:cTn id="21" presetID="35" presetClass="entr" presetSubtype="0" fill="hold" grpId="0" nodeType="afterEffect">
                                  <p:stCondLst>
                                    <p:cond delay="0"/>
                                  </p:stCondLst>
                                  <p:childTnLst>
                                    <p:set>
                                      <p:cBhvr>
                                        <p:cTn id="22" dur="1" fill="hold">
                                          <p:stCondLst>
                                            <p:cond delay="0"/>
                                          </p:stCondLst>
                                        </p:cTn>
                                        <p:tgtEl>
                                          <p:spTgt spid="34821">
                                            <p:txEl>
                                              <p:pRg st="1" end="1"/>
                                            </p:txEl>
                                          </p:spTgt>
                                        </p:tgtEl>
                                        <p:attrNameLst>
                                          <p:attrName>style.visibility</p:attrName>
                                        </p:attrNameLst>
                                      </p:cBhvr>
                                      <p:to>
                                        <p:strVal val="visible"/>
                                      </p:to>
                                    </p:set>
                                    <p:animEffect transition="in" filter="fade">
                                      <p:cBhvr>
                                        <p:cTn id="23" dur="1000"/>
                                        <p:tgtEl>
                                          <p:spTgt spid="34821">
                                            <p:txEl>
                                              <p:pRg st="1" end="1"/>
                                            </p:txEl>
                                          </p:spTgt>
                                        </p:tgtEl>
                                      </p:cBhvr>
                                    </p:animEffect>
                                    <p:anim calcmode="lin" valueType="num">
                                      <p:cBhvr>
                                        <p:cTn id="24" dur="1000" fill="hold"/>
                                        <p:tgtEl>
                                          <p:spTgt spid="34821">
                                            <p:txEl>
                                              <p:pRg st="1" end="1"/>
                                            </p:txEl>
                                          </p:spTgt>
                                        </p:tgtEl>
                                        <p:attrNameLst>
                                          <p:attrName>style.rotation</p:attrName>
                                        </p:attrNameLst>
                                      </p:cBhvr>
                                      <p:tavLst>
                                        <p:tav tm="0">
                                          <p:val>
                                            <p:fltVal val="720"/>
                                          </p:val>
                                        </p:tav>
                                        <p:tav tm="100000">
                                          <p:val>
                                            <p:fltVal val="0"/>
                                          </p:val>
                                        </p:tav>
                                      </p:tavLst>
                                    </p:anim>
                                    <p:anim calcmode="lin" valueType="num">
                                      <p:cBhvr>
                                        <p:cTn id="25" dur="1000" fill="hold"/>
                                        <p:tgtEl>
                                          <p:spTgt spid="34821">
                                            <p:txEl>
                                              <p:pRg st="1" end="1"/>
                                            </p:txEl>
                                          </p:spTgt>
                                        </p:tgtEl>
                                        <p:attrNameLst>
                                          <p:attrName>ppt_h</p:attrName>
                                        </p:attrNameLst>
                                      </p:cBhvr>
                                      <p:tavLst>
                                        <p:tav tm="0">
                                          <p:val>
                                            <p:fltVal val="0"/>
                                          </p:val>
                                        </p:tav>
                                        <p:tav tm="100000">
                                          <p:val>
                                            <p:strVal val="#ppt_h"/>
                                          </p:val>
                                        </p:tav>
                                      </p:tavLst>
                                    </p:anim>
                                    <p:anim calcmode="lin" valueType="num">
                                      <p:cBhvr>
                                        <p:cTn id="26" dur="1000" fill="hold"/>
                                        <p:tgtEl>
                                          <p:spTgt spid="34821">
                                            <p:txEl>
                                              <p:pRg st="1" end="1"/>
                                            </p:txEl>
                                          </p:spTgt>
                                        </p:tgtEl>
                                        <p:attrNameLst>
                                          <p:attrName>ppt_w</p:attrName>
                                        </p:attrNameLst>
                                      </p:cBhvr>
                                      <p:tavLst>
                                        <p:tav tm="0">
                                          <p:val>
                                            <p:fltVal val="0"/>
                                          </p:val>
                                        </p:tav>
                                        <p:tav tm="100000">
                                          <p:val>
                                            <p:strVal val="#ppt_w"/>
                                          </p:val>
                                        </p:tav>
                                      </p:tavLst>
                                    </p:anim>
                                  </p:childTnLst>
                                </p:cTn>
                              </p:par>
                            </p:childTnLst>
                          </p:cTn>
                        </p:par>
                        <p:par>
                          <p:cTn id="27" fill="hold">
                            <p:stCondLst>
                              <p:cond delay="3000"/>
                            </p:stCondLst>
                            <p:childTnLst>
                              <p:par>
                                <p:cTn id="28" presetID="35" presetClass="entr" presetSubtype="0" fill="hold" grpId="0" nodeType="afterEffect">
                                  <p:stCondLst>
                                    <p:cond delay="0"/>
                                  </p:stCondLst>
                                  <p:childTnLst>
                                    <p:set>
                                      <p:cBhvr>
                                        <p:cTn id="29" dur="1" fill="hold">
                                          <p:stCondLst>
                                            <p:cond delay="0"/>
                                          </p:stCondLst>
                                        </p:cTn>
                                        <p:tgtEl>
                                          <p:spTgt spid="34821">
                                            <p:txEl>
                                              <p:pRg st="2" end="2"/>
                                            </p:txEl>
                                          </p:spTgt>
                                        </p:tgtEl>
                                        <p:attrNameLst>
                                          <p:attrName>style.visibility</p:attrName>
                                        </p:attrNameLst>
                                      </p:cBhvr>
                                      <p:to>
                                        <p:strVal val="visible"/>
                                      </p:to>
                                    </p:set>
                                    <p:animEffect transition="in" filter="fade">
                                      <p:cBhvr>
                                        <p:cTn id="30" dur="1000"/>
                                        <p:tgtEl>
                                          <p:spTgt spid="34821">
                                            <p:txEl>
                                              <p:pRg st="2" end="2"/>
                                            </p:txEl>
                                          </p:spTgt>
                                        </p:tgtEl>
                                      </p:cBhvr>
                                    </p:animEffect>
                                    <p:anim calcmode="lin" valueType="num">
                                      <p:cBhvr>
                                        <p:cTn id="31" dur="1000" fill="hold"/>
                                        <p:tgtEl>
                                          <p:spTgt spid="34821">
                                            <p:txEl>
                                              <p:pRg st="2" end="2"/>
                                            </p:txEl>
                                          </p:spTgt>
                                        </p:tgtEl>
                                        <p:attrNameLst>
                                          <p:attrName>style.rotation</p:attrName>
                                        </p:attrNameLst>
                                      </p:cBhvr>
                                      <p:tavLst>
                                        <p:tav tm="0">
                                          <p:val>
                                            <p:fltVal val="720"/>
                                          </p:val>
                                        </p:tav>
                                        <p:tav tm="100000">
                                          <p:val>
                                            <p:fltVal val="0"/>
                                          </p:val>
                                        </p:tav>
                                      </p:tavLst>
                                    </p:anim>
                                    <p:anim calcmode="lin" valueType="num">
                                      <p:cBhvr>
                                        <p:cTn id="32" dur="1000" fill="hold"/>
                                        <p:tgtEl>
                                          <p:spTgt spid="34821">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34821">
                                            <p:txEl>
                                              <p:pRg st="2" end="2"/>
                                            </p:txEl>
                                          </p:spTgt>
                                        </p:tgtEl>
                                        <p:attrNameLst>
                                          <p:attrName>ppt_w</p:attrName>
                                        </p:attrNameLst>
                                      </p:cBhvr>
                                      <p:tavLst>
                                        <p:tav tm="0">
                                          <p:val>
                                            <p:fltVal val="0"/>
                                          </p:val>
                                        </p:tav>
                                        <p:tav tm="100000">
                                          <p:val>
                                            <p:strVal val="#ppt_w"/>
                                          </p:val>
                                        </p:tav>
                                      </p:tavLst>
                                    </p:anim>
                                  </p:childTnLst>
                                </p:cTn>
                              </p:par>
                            </p:childTnLst>
                          </p:cTn>
                        </p:par>
                        <p:par>
                          <p:cTn id="34" fill="hold">
                            <p:stCondLst>
                              <p:cond delay="4000"/>
                            </p:stCondLst>
                            <p:childTnLst>
                              <p:par>
                                <p:cTn id="35" presetID="35" presetClass="entr" presetSubtype="0" fill="hold" grpId="0" nodeType="afterEffect">
                                  <p:stCondLst>
                                    <p:cond delay="0"/>
                                  </p:stCondLst>
                                  <p:childTnLst>
                                    <p:set>
                                      <p:cBhvr>
                                        <p:cTn id="36" dur="1" fill="hold">
                                          <p:stCondLst>
                                            <p:cond delay="0"/>
                                          </p:stCondLst>
                                        </p:cTn>
                                        <p:tgtEl>
                                          <p:spTgt spid="34821">
                                            <p:txEl>
                                              <p:pRg st="3" end="3"/>
                                            </p:txEl>
                                          </p:spTgt>
                                        </p:tgtEl>
                                        <p:attrNameLst>
                                          <p:attrName>style.visibility</p:attrName>
                                        </p:attrNameLst>
                                      </p:cBhvr>
                                      <p:to>
                                        <p:strVal val="visible"/>
                                      </p:to>
                                    </p:set>
                                    <p:animEffect transition="in" filter="fade">
                                      <p:cBhvr>
                                        <p:cTn id="37" dur="1000"/>
                                        <p:tgtEl>
                                          <p:spTgt spid="34821">
                                            <p:txEl>
                                              <p:pRg st="3" end="3"/>
                                            </p:txEl>
                                          </p:spTgt>
                                        </p:tgtEl>
                                      </p:cBhvr>
                                    </p:animEffect>
                                    <p:anim calcmode="lin" valueType="num">
                                      <p:cBhvr>
                                        <p:cTn id="38" dur="1000" fill="hold"/>
                                        <p:tgtEl>
                                          <p:spTgt spid="34821">
                                            <p:txEl>
                                              <p:pRg st="3" end="3"/>
                                            </p:txEl>
                                          </p:spTgt>
                                        </p:tgtEl>
                                        <p:attrNameLst>
                                          <p:attrName>style.rotation</p:attrName>
                                        </p:attrNameLst>
                                      </p:cBhvr>
                                      <p:tavLst>
                                        <p:tav tm="0">
                                          <p:val>
                                            <p:fltVal val="720"/>
                                          </p:val>
                                        </p:tav>
                                        <p:tav tm="100000">
                                          <p:val>
                                            <p:fltVal val="0"/>
                                          </p:val>
                                        </p:tav>
                                      </p:tavLst>
                                    </p:anim>
                                    <p:anim calcmode="lin" valueType="num">
                                      <p:cBhvr>
                                        <p:cTn id="39" dur="1000" fill="hold"/>
                                        <p:tgtEl>
                                          <p:spTgt spid="34821">
                                            <p:txEl>
                                              <p:pRg st="3" end="3"/>
                                            </p:txEl>
                                          </p:spTgt>
                                        </p:tgtEl>
                                        <p:attrNameLst>
                                          <p:attrName>ppt_h</p:attrName>
                                        </p:attrNameLst>
                                      </p:cBhvr>
                                      <p:tavLst>
                                        <p:tav tm="0">
                                          <p:val>
                                            <p:fltVal val="0"/>
                                          </p:val>
                                        </p:tav>
                                        <p:tav tm="100000">
                                          <p:val>
                                            <p:strVal val="#ppt_h"/>
                                          </p:val>
                                        </p:tav>
                                      </p:tavLst>
                                    </p:anim>
                                    <p:anim calcmode="lin" valueType="num">
                                      <p:cBhvr>
                                        <p:cTn id="40" dur="1000" fill="hold"/>
                                        <p:tgtEl>
                                          <p:spTgt spid="34821">
                                            <p:txEl>
                                              <p:pRg st="3" end="3"/>
                                            </p:txEl>
                                          </p:spTgt>
                                        </p:tgtEl>
                                        <p:attrNameLst>
                                          <p:attrName>ppt_w</p:attrName>
                                        </p:attrNameLst>
                                      </p:cBhvr>
                                      <p:tavLst>
                                        <p:tav tm="0">
                                          <p:val>
                                            <p:fltVal val="0"/>
                                          </p:val>
                                        </p:tav>
                                        <p:tav tm="100000">
                                          <p:val>
                                            <p:strVal val="#ppt_w"/>
                                          </p:val>
                                        </p:tav>
                                      </p:tavLst>
                                    </p:anim>
                                  </p:childTnLst>
                                </p:cTn>
                              </p:par>
                            </p:childTnLst>
                          </p:cTn>
                        </p:par>
                        <p:par>
                          <p:cTn id="41" fill="hold">
                            <p:stCondLst>
                              <p:cond delay="5000"/>
                            </p:stCondLst>
                            <p:childTnLst>
                              <p:par>
                                <p:cTn id="42" presetID="35" presetClass="entr" presetSubtype="0" fill="hold" grpId="0" nodeType="afterEffect">
                                  <p:stCondLst>
                                    <p:cond delay="0"/>
                                  </p:stCondLst>
                                  <p:childTnLst>
                                    <p:set>
                                      <p:cBhvr>
                                        <p:cTn id="43" dur="1" fill="hold">
                                          <p:stCondLst>
                                            <p:cond delay="0"/>
                                          </p:stCondLst>
                                        </p:cTn>
                                        <p:tgtEl>
                                          <p:spTgt spid="34821">
                                            <p:txEl>
                                              <p:pRg st="4" end="4"/>
                                            </p:txEl>
                                          </p:spTgt>
                                        </p:tgtEl>
                                        <p:attrNameLst>
                                          <p:attrName>style.visibility</p:attrName>
                                        </p:attrNameLst>
                                      </p:cBhvr>
                                      <p:to>
                                        <p:strVal val="visible"/>
                                      </p:to>
                                    </p:set>
                                    <p:animEffect transition="in" filter="fade">
                                      <p:cBhvr>
                                        <p:cTn id="44" dur="1000"/>
                                        <p:tgtEl>
                                          <p:spTgt spid="34821">
                                            <p:txEl>
                                              <p:pRg st="4" end="4"/>
                                            </p:txEl>
                                          </p:spTgt>
                                        </p:tgtEl>
                                      </p:cBhvr>
                                    </p:animEffect>
                                    <p:anim calcmode="lin" valueType="num">
                                      <p:cBhvr>
                                        <p:cTn id="45" dur="1000" fill="hold"/>
                                        <p:tgtEl>
                                          <p:spTgt spid="34821">
                                            <p:txEl>
                                              <p:pRg st="4" end="4"/>
                                            </p:txEl>
                                          </p:spTgt>
                                        </p:tgtEl>
                                        <p:attrNameLst>
                                          <p:attrName>style.rotation</p:attrName>
                                        </p:attrNameLst>
                                      </p:cBhvr>
                                      <p:tavLst>
                                        <p:tav tm="0">
                                          <p:val>
                                            <p:fltVal val="720"/>
                                          </p:val>
                                        </p:tav>
                                        <p:tav tm="100000">
                                          <p:val>
                                            <p:fltVal val="0"/>
                                          </p:val>
                                        </p:tav>
                                      </p:tavLst>
                                    </p:anim>
                                    <p:anim calcmode="lin" valueType="num">
                                      <p:cBhvr>
                                        <p:cTn id="46" dur="1000" fill="hold"/>
                                        <p:tgtEl>
                                          <p:spTgt spid="34821">
                                            <p:txEl>
                                              <p:pRg st="4" end="4"/>
                                            </p:txEl>
                                          </p:spTgt>
                                        </p:tgtEl>
                                        <p:attrNameLst>
                                          <p:attrName>ppt_h</p:attrName>
                                        </p:attrNameLst>
                                      </p:cBhvr>
                                      <p:tavLst>
                                        <p:tav tm="0">
                                          <p:val>
                                            <p:fltVal val="0"/>
                                          </p:val>
                                        </p:tav>
                                        <p:tav tm="100000">
                                          <p:val>
                                            <p:strVal val="#ppt_h"/>
                                          </p:val>
                                        </p:tav>
                                      </p:tavLst>
                                    </p:anim>
                                    <p:anim calcmode="lin" valueType="num">
                                      <p:cBhvr>
                                        <p:cTn id="47" dur="1000" fill="hold"/>
                                        <p:tgtEl>
                                          <p:spTgt spid="34821">
                                            <p:txEl>
                                              <p:pRg st="4" end="4"/>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5"/>
          <p:cNvSpPr>
            <a:spLocks noGrp="1" noChangeArrowheads="1"/>
          </p:cNvSpPr>
          <p:nvPr>
            <p:ph type="body" idx="4294967295"/>
          </p:nvPr>
        </p:nvSpPr>
        <p:spPr/>
        <p:txBody>
          <a:bodyPr/>
          <a:lstStyle/>
          <a:p>
            <a:pPr>
              <a:buFontTx/>
              <a:buNone/>
            </a:pPr>
            <a:r>
              <a:rPr lang="ru-RU" sz="2800" smtClean="0">
                <a:latin typeface="Times New Roman" pitchFamily="18" charset="0"/>
              </a:rPr>
              <a:t>Найважливішою обставиною, що характеризує адміністративний процес, є те, що адміністративно-процесуальна діяльність завжди ґрунтується на праві, пов'язана з реалізацією матеріальних норм адміністративного права, а в деяких випадках — і норм інших галузей права. Адміністративний процес має і певні особливості, що дозволяють відмежувати його від інших видів юридичного процесу, зокрема кримінального та цивільного.</a:t>
            </a:r>
          </a:p>
        </p:txBody>
      </p:sp>
      <p:pic>
        <p:nvPicPr>
          <p:cNvPr id="4" name="Picture 6" descr="logo1"/>
          <p:cNvPicPr>
            <a:picLocks noChangeAspect="1" noChangeArrowheads="1"/>
          </p:cNvPicPr>
          <p:nvPr/>
        </p:nvPicPr>
        <p:blipFill>
          <a:blip r:embed="rId2">
            <a:clrChange>
              <a:clrFrom>
                <a:srgbClr val="000080"/>
              </a:clrFrom>
              <a:clrTo>
                <a:srgbClr val="000080">
                  <a:alpha val="0"/>
                </a:srgbClr>
              </a:clrTo>
            </a:clrChange>
          </a:blip>
          <a:srcRect/>
          <a:stretch>
            <a:fillRect/>
          </a:stretch>
        </p:blipFill>
        <p:spPr bwMode="auto">
          <a:xfrm>
            <a:off x="3433763" y="0"/>
            <a:ext cx="2209800" cy="16573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27" presetClass="entr" presetSubtype="0" fill="hold" grpId="0" nodeType="afterEffect">
                                  <p:stCondLst>
                                    <p:cond delay="0"/>
                                  </p:stCondLst>
                                  <p:iterate type="lt">
                                    <p:tmPct val="50000"/>
                                  </p:iterate>
                                  <p:childTnLst>
                                    <p:set>
                                      <p:cBhvr>
                                        <p:cTn id="15" dur="1" fill="hold">
                                          <p:stCondLst>
                                            <p:cond delay="0"/>
                                          </p:stCondLst>
                                        </p:cTn>
                                        <p:tgtEl>
                                          <p:spTgt spid="36869">
                                            <p:txEl>
                                              <p:pRg st="0" end="0"/>
                                            </p:txEl>
                                          </p:spTgt>
                                        </p:tgtEl>
                                        <p:attrNameLst>
                                          <p:attrName>style.visibility</p:attrName>
                                        </p:attrNameLst>
                                      </p:cBhvr>
                                      <p:to>
                                        <p:strVal val="visible"/>
                                      </p:to>
                                    </p:set>
                                    <p:anim calcmode="discrete" valueType="clr">
                                      <p:cBhvr override="childStyle">
                                        <p:cTn id="16" dur="80"/>
                                        <p:tgtEl>
                                          <p:spTgt spid="3686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36869">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36869">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5"/>
          <p:cNvSpPr>
            <a:spLocks noGrp="1" noChangeArrowheads="1"/>
          </p:cNvSpPr>
          <p:nvPr>
            <p:ph type="body" idx="4294967295"/>
          </p:nvPr>
        </p:nvSpPr>
        <p:spPr>
          <a:xfrm>
            <a:off x="457200" y="1846263"/>
            <a:ext cx="8229600" cy="4279900"/>
          </a:xfrm>
        </p:spPr>
        <p:txBody>
          <a:bodyPr/>
          <a:lstStyle/>
          <a:p>
            <a:pPr>
              <a:buFontTx/>
              <a:buNone/>
            </a:pPr>
            <a:r>
              <a:rPr lang="ru-RU" sz="2800" smtClean="0">
                <a:latin typeface="Times New Roman" pitchFamily="18" charset="0"/>
              </a:rPr>
              <a:t>Отже, з вищесказаного можна зробити наступні висновки:</a:t>
            </a:r>
          </a:p>
          <a:p>
            <a:pPr>
              <a:buFontTx/>
              <a:buNone/>
            </a:pPr>
            <a:r>
              <a:rPr lang="ru-RU" sz="2800" smtClean="0">
                <a:latin typeface="Times New Roman" pitchFamily="18" charset="0"/>
              </a:rPr>
              <a:t>Поняття «адміністративний процес» у адміністративно-правовій науці прийнято розглядати в широкому й вузькому розумінні. </a:t>
            </a:r>
          </a:p>
          <a:p>
            <a:pPr>
              <a:buFontTx/>
              <a:buNone/>
            </a:pPr>
            <a:r>
              <a:rPr lang="ru-RU" sz="2800" b="1" smtClean="0">
                <a:latin typeface="Times New Roman" pitchFamily="18" charset="0"/>
              </a:rPr>
              <a:t>Адміністративний процес </a:t>
            </a:r>
            <a:r>
              <a:rPr lang="ru-RU" sz="2800" smtClean="0">
                <a:latin typeface="Times New Roman" pitchFamily="18" charset="0"/>
              </a:rPr>
              <a:t>є </a:t>
            </a:r>
            <a:r>
              <a:rPr lang="ru-RU" sz="2800" i="1" smtClean="0">
                <a:latin typeface="Times New Roman" pitchFamily="18" charset="0"/>
              </a:rPr>
              <a:t>видом юридичного процесу </a:t>
            </a:r>
            <a:r>
              <a:rPr lang="ru-RU" sz="2800" smtClean="0">
                <a:latin typeface="Times New Roman" pitchFamily="18" charset="0"/>
              </a:rPr>
              <a:t>й має всі притаманні останньому ознаки.</a:t>
            </a:r>
          </a:p>
        </p:txBody>
      </p:sp>
      <p:pic>
        <p:nvPicPr>
          <p:cNvPr id="4" name="Picture 6" descr="logo1"/>
          <p:cNvPicPr>
            <a:picLocks noChangeAspect="1" noChangeArrowheads="1"/>
          </p:cNvPicPr>
          <p:nvPr/>
        </p:nvPicPr>
        <p:blipFill>
          <a:blip r:embed="rId2">
            <a:clrChange>
              <a:clrFrom>
                <a:srgbClr val="000080"/>
              </a:clrFrom>
              <a:clrTo>
                <a:srgbClr val="000080">
                  <a:alpha val="0"/>
                </a:srgbClr>
              </a:clrTo>
            </a:clrChange>
          </a:blip>
          <a:srcRect/>
          <a:stretch>
            <a:fillRect/>
          </a:stretch>
        </p:blipFill>
        <p:spPr bwMode="auto">
          <a:xfrm>
            <a:off x="3433763" y="0"/>
            <a:ext cx="2209800" cy="1657350"/>
          </a:xfrm>
          <a:prstGeom prst="rect">
            <a:avLst/>
          </a:prstGeom>
          <a:noFill/>
          <a:ln w="9525">
            <a:noFill/>
            <a:miter lim="800000"/>
            <a:headEnd/>
            <a:tailEnd/>
          </a:ln>
        </p:spPr>
      </p:pic>
    </p:spTree>
  </p:cSld>
  <p:clrMapOvr>
    <a:masterClrMapping/>
  </p:clrMapOvr>
  <p:transition spd="med" advTm="15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27" presetClass="entr" presetSubtype="0" fill="hold" grpId="0" nodeType="afterEffect">
                                  <p:stCondLst>
                                    <p:cond delay="0"/>
                                  </p:stCondLst>
                                  <p:iterate type="lt">
                                    <p:tmPct val="50000"/>
                                  </p:iterate>
                                  <p:childTnLst>
                                    <p:set>
                                      <p:cBhvr>
                                        <p:cTn id="15" dur="1" fill="hold">
                                          <p:stCondLst>
                                            <p:cond delay="0"/>
                                          </p:stCondLst>
                                        </p:cTn>
                                        <p:tgtEl>
                                          <p:spTgt spid="35845">
                                            <p:txEl>
                                              <p:pRg st="0" end="0"/>
                                            </p:txEl>
                                          </p:spTgt>
                                        </p:tgtEl>
                                        <p:attrNameLst>
                                          <p:attrName>style.visibility</p:attrName>
                                        </p:attrNameLst>
                                      </p:cBhvr>
                                      <p:to>
                                        <p:strVal val="visible"/>
                                      </p:to>
                                    </p:set>
                                    <p:anim calcmode="discrete" valueType="clr">
                                      <p:cBhvr override="childStyle">
                                        <p:cTn id="16" dur="80"/>
                                        <p:tgtEl>
                                          <p:spTgt spid="3584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35845">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35845">
                                            <p:txEl>
                                              <p:pRg st="0" end="0"/>
                                            </p:txEl>
                                          </p:spTgt>
                                        </p:tgtEl>
                                        <p:attrNameLst>
                                          <p:attrName>fill.type</p:attrName>
                                        </p:attrNameLst>
                                      </p:cBhvr>
                                      <p:to>
                                        <p:strVal val="solid"/>
                                      </p:to>
                                    </p:set>
                                  </p:childTnLst>
                                </p:cTn>
                              </p:par>
                            </p:childTnLst>
                          </p:cTn>
                        </p:par>
                        <p:par>
                          <p:cTn id="19" fill="hold">
                            <p:stCondLst>
                              <p:cond delay="2960"/>
                            </p:stCondLst>
                            <p:childTnLst>
                              <p:par>
                                <p:cTn id="20" presetID="27" presetClass="entr" presetSubtype="0" fill="hold" grpId="0" nodeType="afterEffect">
                                  <p:stCondLst>
                                    <p:cond delay="0"/>
                                  </p:stCondLst>
                                  <p:iterate type="lt">
                                    <p:tmPct val="50000"/>
                                  </p:iterate>
                                  <p:childTnLst>
                                    <p:set>
                                      <p:cBhvr>
                                        <p:cTn id="21" dur="1" fill="hold">
                                          <p:stCondLst>
                                            <p:cond delay="0"/>
                                          </p:stCondLst>
                                        </p:cTn>
                                        <p:tgtEl>
                                          <p:spTgt spid="35845">
                                            <p:txEl>
                                              <p:pRg st="1" end="1"/>
                                            </p:txEl>
                                          </p:spTgt>
                                        </p:tgtEl>
                                        <p:attrNameLst>
                                          <p:attrName>style.visibility</p:attrName>
                                        </p:attrNameLst>
                                      </p:cBhvr>
                                      <p:to>
                                        <p:strVal val="visible"/>
                                      </p:to>
                                    </p:set>
                                    <p:anim calcmode="discrete" valueType="clr">
                                      <p:cBhvr override="childStyle">
                                        <p:cTn id="22" dur="80"/>
                                        <p:tgtEl>
                                          <p:spTgt spid="3584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35845">
                                            <p:txEl>
                                              <p:pRg st="1" end="1"/>
                                            </p:txEl>
                                          </p:spTgt>
                                        </p:tgtEl>
                                        <p:attrNameLst>
                                          <p:attrName>fillcolor</p:attrName>
                                        </p:attrNameLst>
                                      </p:cBhvr>
                                      <p:tavLst>
                                        <p:tav tm="0">
                                          <p:val>
                                            <p:clrVal>
                                              <a:schemeClr val="accent2"/>
                                            </p:clrVal>
                                          </p:val>
                                        </p:tav>
                                        <p:tav tm="50000">
                                          <p:val>
                                            <p:clrVal>
                                              <a:schemeClr val="hlink"/>
                                            </p:clrVal>
                                          </p:val>
                                        </p:tav>
                                      </p:tavLst>
                                    </p:anim>
                                    <p:set>
                                      <p:cBhvr>
                                        <p:cTn id="24" dur="80"/>
                                        <p:tgtEl>
                                          <p:spTgt spid="35845">
                                            <p:txEl>
                                              <p:pRg st="1" end="1"/>
                                            </p:txEl>
                                          </p:spTgt>
                                        </p:tgtEl>
                                        <p:attrNameLst>
                                          <p:attrName>fill.type</p:attrName>
                                        </p:attrNameLst>
                                      </p:cBhvr>
                                      <p:to>
                                        <p:strVal val="solid"/>
                                      </p:to>
                                    </p:set>
                                  </p:childTnLst>
                                </p:cTn>
                              </p:par>
                            </p:childTnLst>
                          </p:cTn>
                        </p:par>
                        <p:par>
                          <p:cTn id="25" fill="hold">
                            <p:stCondLst>
                              <p:cond delay="7280"/>
                            </p:stCondLst>
                            <p:childTnLst>
                              <p:par>
                                <p:cTn id="26" presetID="27" presetClass="entr" presetSubtype="0" fill="hold" grpId="0" nodeType="afterEffect">
                                  <p:stCondLst>
                                    <p:cond delay="0"/>
                                  </p:stCondLst>
                                  <p:iterate type="lt">
                                    <p:tmPct val="50000"/>
                                  </p:iterate>
                                  <p:childTnLst>
                                    <p:set>
                                      <p:cBhvr>
                                        <p:cTn id="27" dur="1" fill="hold">
                                          <p:stCondLst>
                                            <p:cond delay="0"/>
                                          </p:stCondLst>
                                        </p:cTn>
                                        <p:tgtEl>
                                          <p:spTgt spid="35845">
                                            <p:txEl>
                                              <p:pRg st="2" end="2"/>
                                            </p:txEl>
                                          </p:spTgt>
                                        </p:tgtEl>
                                        <p:attrNameLst>
                                          <p:attrName>style.visibility</p:attrName>
                                        </p:attrNameLst>
                                      </p:cBhvr>
                                      <p:to>
                                        <p:strVal val="visible"/>
                                      </p:to>
                                    </p:set>
                                    <p:anim calcmode="discrete" valueType="clr">
                                      <p:cBhvr override="childStyle">
                                        <p:cTn id="28" dur="80"/>
                                        <p:tgtEl>
                                          <p:spTgt spid="35845">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35845">
                                            <p:txEl>
                                              <p:pRg st="2" end="2"/>
                                            </p:txEl>
                                          </p:spTgt>
                                        </p:tgtEl>
                                        <p:attrNameLst>
                                          <p:attrName>fillcolor</p:attrName>
                                        </p:attrNameLst>
                                      </p:cBhvr>
                                      <p:tavLst>
                                        <p:tav tm="0">
                                          <p:val>
                                            <p:clrVal>
                                              <a:schemeClr val="accent2"/>
                                            </p:clrVal>
                                          </p:val>
                                        </p:tav>
                                        <p:tav tm="50000">
                                          <p:val>
                                            <p:clrVal>
                                              <a:schemeClr val="hlink"/>
                                            </p:clrVal>
                                          </p:val>
                                        </p:tav>
                                      </p:tavLst>
                                    </p:anim>
                                    <p:set>
                                      <p:cBhvr>
                                        <p:cTn id="30" dur="80"/>
                                        <p:tgtEl>
                                          <p:spTgt spid="35845">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Заголовок 1"/>
          <p:cNvSpPr>
            <a:spLocks noGrp="1"/>
          </p:cNvSpPr>
          <p:nvPr>
            <p:ph type="title"/>
          </p:nvPr>
        </p:nvSpPr>
        <p:spPr/>
        <p:txBody>
          <a:bodyPr/>
          <a:lstStyle/>
          <a:p>
            <a:endParaRPr lang="ru-RU" smtClean="0"/>
          </a:p>
        </p:txBody>
      </p:sp>
      <p:sp>
        <p:nvSpPr>
          <p:cNvPr id="37890" name="Объект 2"/>
          <p:cNvSpPr>
            <a:spLocks noGrp="1"/>
          </p:cNvSpPr>
          <p:nvPr>
            <p:ph idx="1"/>
          </p:nvPr>
        </p:nvSpPr>
        <p:spPr/>
        <p:txBody>
          <a:bodyPr/>
          <a:lstStyle/>
          <a:p>
            <a:endParaRPr lang="ru-RU"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Заголовок 1"/>
          <p:cNvSpPr>
            <a:spLocks noGrp="1"/>
          </p:cNvSpPr>
          <p:nvPr>
            <p:ph type="title"/>
          </p:nvPr>
        </p:nvSpPr>
        <p:spPr/>
        <p:txBody>
          <a:bodyPr/>
          <a:lstStyle/>
          <a:p>
            <a:endParaRPr lang="ru-RU" smtClean="0"/>
          </a:p>
        </p:txBody>
      </p:sp>
      <p:sp>
        <p:nvSpPr>
          <p:cNvPr id="38914" name="Объект 2"/>
          <p:cNvSpPr>
            <a:spLocks noGrp="1"/>
          </p:cNvSpPr>
          <p:nvPr>
            <p:ph idx="1"/>
          </p:nvPr>
        </p:nvSpPr>
        <p:spPr/>
        <p:txBody>
          <a:bodyPr/>
          <a:lstStyle/>
          <a:p>
            <a:endParaRPr lang="ru-RU"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5"/>
          <p:cNvSpPr>
            <a:spLocks noGrp="1" noChangeArrowheads="1"/>
          </p:cNvSpPr>
          <p:nvPr>
            <p:ph type="body" idx="4294967295"/>
          </p:nvPr>
        </p:nvSpPr>
        <p:spPr>
          <a:xfrm>
            <a:off x="457200" y="1724025"/>
            <a:ext cx="8229600" cy="4402138"/>
          </a:xfrm>
        </p:spPr>
        <p:txBody>
          <a:bodyPr/>
          <a:lstStyle/>
          <a:p>
            <a:pPr>
              <a:buFontTx/>
              <a:buNone/>
            </a:pPr>
            <a:r>
              <a:rPr lang="ru-RU" sz="2800" smtClean="0">
                <a:latin typeface="Times New Roman" pitchFamily="18" charset="0"/>
              </a:rPr>
              <a:t>Поняття «адміністративний процес» у адміністративно-правовій науці прийнято розглядати в широкому й вузькому розумінні. В широкому розумінні адміністративний процес — це встановлений законом порядок розгляду й вирішення індивідуально-конкретних справ, що виникають у сфері державного управління, судами (загальної юрисдикції чи спеціально створеними) або спеціально уповноваженими на те органами (посадовими особами).</a:t>
            </a:r>
            <a:r>
              <a:rPr lang="ru-RU" smtClean="0">
                <a:latin typeface="Times New Roman" pitchFamily="18" charset="0"/>
              </a:rPr>
              <a:t> </a:t>
            </a:r>
          </a:p>
        </p:txBody>
      </p:sp>
      <p:pic>
        <p:nvPicPr>
          <p:cNvPr id="4" name="Picture 6" descr="logo1"/>
          <p:cNvPicPr>
            <a:picLocks noChangeAspect="1" noChangeArrowheads="1"/>
          </p:cNvPicPr>
          <p:nvPr/>
        </p:nvPicPr>
        <p:blipFill>
          <a:blip r:embed="rId2">
            <a:clrChange>
              <a:clrFrom>
                <a:srgbClr val="000080"/>
              </a:clrFrom>
              <a:clrTo>
                <a:srgbClr val="000080">
                  <a:alpha val="0"/>
                </a:srgbClr>
              </a:clrTo>
            </a:clrChange>
          </a:blip>
          <a:srcRect/>
          <a:stretch>
            <a:fillRect/>
          </a:stretch>
        </p:blipFill>
        <p:spPr bwMode="auto">
          <a:xfrm>
            <a:off x="3419475" y="0"/>
            <a:ext cx="2209800" cy="1657350"/>
          </a:xfrm>
          <a:prstGeom prst="rect">
            <a:avLst/>
          </a:prstGeom>
          <a:noFill/>
          <a:ln w="9525">
            <a:noFill/>
            <a:miter lim="800000"/>
            <a:headEnd/>
            <a:tailEnd/>
          </a:ln>
        </p:spPr>
      </p:pic>
    </p:spTree>
  </p:cSld>
  <p:clrMapOvr>
    <a:masterClrMapping/>
  </p:clrMapOvr>
  <p:transition spd="med" advTm="15000">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9" presetClass="entr" presetSubtype="0" fill="hold" grpId="0" nodeType="afterEffect">
                                  <p:stCondLst>
                                    <p:cond delay="0"/>
                                  </p:stCondLst>
                                  <p:childTnLst>
                                    <p:set>
                                      <p:cBhvr>
                                        <p:cTn id="15" dur="1" fill="hold">
                                          <p:stCondLst>
                                            <p:cond delay="0"/>
                                          </p:stCondLst>
                                        </p:cTn>
                                        <p:tgtEl>
                                          <p:spTgt spid="17413">
                                            <p:txEl>
                                              <p:pRg st="0" end="0"/>
                                            </p:txEl>
                                          </p:spTgt>
                                        </p:tgtEl>
                                        <p:attrNameLst>
                                          <p:attrName>style.visibility</p:attrName>
                                        </p:attrNameLst>
                                      </p:cBhvr>
                                      <p:to>
                                        <p:strVal val="visible"/>
                                      </p:to>
                                    </p:set>
                                    <p:animEffect transition="in" filter="dissolve">
                                      <p:cBhvr>
                                        <p:cTn id="16" dur="2000"/>
                                        <p:tgtEl>
                                          <p:spTgt spid="174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5"/>
          <p:cNvSpPr>
            <a:spLocks noGrp="1" noChangeArrowheads="1"/>
          </p:cNvSpPr>
          <p:nvPr>
            <p:ph type="body" idx="4294967295"/>
          </p:nvPr>
        </p:nvSpPr>
        <p:spPr/>
        <p:txBody>
          <a:bodyPr/>
          <a:lstStyle/>
          <a:p>
            <a:pPr>
              <a:buFontTx/>
              <a:buNone/>
            </a:pPr>
            <a:r>
              <a:rPr lang="ru-RU" sz="2800" smtClean="0">
                <a:latin typeface="Times New Roman" pitchFamily="18" charset="0"/>
              </a:rPr>
              <a:t>У вузькому розумінні адміністративний процес розглядають як провадження в справах про адміністративні правопорушення й застосування до правопорушників адміністративних стягнень. Іноді поняття адміністративного процесу у вузькому розумінні тлумачать не тільки як розгляд справ про адміністративні правопорушення й застосування адміністративних стягнень до винних, а і як розгляд справ із застосуванням заходів адміністративного примусу.</a:t>
            </a:r>
          </a:p>
          <a:p>
            <a:pPr>
              <a:buFontTx/>
              <a:buNone/>
            </a:pPr>
            <a:endParaRPr lang="ru-RU" smtClean="0"/>
          </a:p>
        </p:txBody>
      </p:sp>
      <p:pic>
        <p:nvPicPr>
          <p:cNvPr id="4" name="Picture 6" descr="logo1"/>
          <p:cNvPicPr>
            <a:picLocks noChangeAspect="1" noChangeArrowheads="1"/>
          </p:cNvPicPr>
          <p:nvPr/>
        </p:nvPicPr>
        <p:blipFill>
          <a:blip r:embed="rId2">
            <a:clrChange>
              <a:clrFrom>
                <a:srgbClr val="000080"/>
              </a:clrFrom>
              <a:clrTo>
                <a:srgbClr val="000080">
                  <a:alpha val="0"/>
                </a:srgbClr>
              </a:clrTo>
            </a:clrChange>
          </a:blip>
          <a:srcRect/>
          <a:stretch>
            <a:fillRect/>
          </a:stretch>
        </p:blipFill>
        <p:spPr bwMode="auto">
          <a:xfrm>
            <a:off x="3492500" y="0"/>
            <a:ext cx="2209800" cy="1657350"/>
          </a:xfrm>
          <a:prstGeom prst="rect">
            <a:avLst/>
          </a:prstGeom>
          <a:noFill/>
          <a:ln w="9525">
            <a:noFill/>
            <a:miter lim="800000"/>
            <a:headEnd/>
            <a:tailEnd/>
          </a:ln>
        </p:spPr>
      </p:pic>
    </p:spTree>
  </p:cSld>
  <p:clrMapOvr>
    <a:masterClrMapping/>
  </p:clrMapOvr>
  <p:transition advTm="15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1" presetClass="entr" presetSubtype="0" fill="hold" grpId="0" nodeType="afterEffect">
                                  <p:stCondLst>
                                    <p:cond delay="0"/>
                                  </p:stCondLst>
                                  <p:iterate type="lt">
                                    <p:tmPct val="5000"/>
                                  </p:iterate>
                                  <p:childTnLst>
                                    <p:set>
                                      <p:cBhvr>
                                        <p:cTn id="15" dur="1" fill="hold">
                                          <p:stCondLst>
                                            <p:cond delay="0"/>
                                          </p:stCondLst>
                                        </p:cTn>
                                        <p:tgtEl>
                                          <p:spTgt spid="18437">
                                            <p:txEl>
                                              <p:pRg st="0" end="0"/>
                                            </p:txEl>
                                          </p:spTgt>
                                        </p:tgtEl>
                                        <p:attrNameLst>
                                          <p:attrName>style.visibility</p:attrName>
                                        </p:attrNameLst>
                                      </p:cBhvr>
                                      <p:to>
                                        <p:strVal val="visible"/>
                                      </p:to>
                                    </p:set>
                                    <p:anim calcmode="lin" valueType="num">
                                      <p:cBhvr>
                                        <p:cTn id="16" dur="1000" fill="hold"/>
                                        <p:tgtEl>
                                          <p:spTgt spid="18437">
                                            <p:txEl>
                                              <p:pRg st="0" end="0"/>
                                            </p:txEl>
                                          </p:spTgt>
                                        </p:tgtEl>
                                        <p:attrNameLst>
                                          <p:attrName>ppt_w</p:attrName>
                                        </p:attrNameLst>
                                      </p:cBhvr>
                                      <p:tavLst>
                                        <p:tav tm="0">
                                          <p:val>
                                            <p:fltVal val="0"/>
                                          </p:val>
                                        </p:tav>
                                        <p:tav tm="100000">
                                          <p:val>
                                            <p:strVal val="#ppt_w"/>
                                          </p:val>
                                        </p:tav>
                                      </p:tavLst>
                                    </p:anim>
                                    <p:anim calcmode="lin" valueType="num">
                                      <p:cBhvr>
                                        <p:cTn id="17" dur="1000" fill="hold"/>
                                        <p:tgtEl>
                                          <p:spTgt spid="18437">
                                            <p:txEl>
                                              <p:pRg st="0" end="0"/>
                                            </p:txEl>
                                          </p:spTgt>
                                        </p:tgtEl>
                                        <p:attrNameLst>
                                          <p:attrName>ppt_h</p:attrName>
                                        </p:attrNameLst>
                                      </p:cBhvr>
                                      <p:tavLst>
                                        <p:tav tm="0">
                                          <p:val>
                                            <p:fltVal val="0"/>
                                          </p:val>
                                        </p:tav>
                                        <p:tav tm="100000">
                                          <p:val>
                                            <p:strVal val="#ppt_h"/>
                                          </p:val>
                                        </p:tav>
                                      </p:tavLst>
                                    </p:anim>
                                    <p:anim calcmode="lin" valueType="num">
                                      <p:cBhvr>
                                        <p:cTn id="18" dur="1000" fill="hold"/>
                                        <p:tgtEl>
                                          <p:spTgt spid="18437">
                                            <p:txEl>
                                              <p:pRg st="0" end="0"/>
                                            </p:txEl>
                                          </p:spTgt>
                                        </p:tgtEl>
                                        <p:attrNameLst>
                                          <p:attrName>style.rotation</p:attrName>
                                        </p:attrNameLst>
                                      </p:cBhvr>
                                      <p:tavLst>
                                        <p:tav tm="0">
                                          <p:val>
                                            <p:fltVal val="90"/>
                                          </p:val>
                                        </p:tav>
                                        <p:tav tm="100000">
                                          <p:val>
                                            <p:fltVal val="0"/>
                                          </p:val>
                                        </p:tav>
                                      </p:tavLst>
                                    </p:anim>
                                    <p:animEffect transition="in" filter="fade">
                                      <p:cBhvr>
                                        <p:cTn id="19" dur="1000"/>
                                        <p:tgtEl>
                                          <p:spTgt spid="1843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5"/>
          <p:cNvSpPr>
            <a:spLocks noGrp="1" noChangeArrowheads="1"/>
          </p:cNvSpPr>
          <p:nvPr>
            <p:ph type="body" idx="4294967295"/>
          </p:nvPr>
        </p:nvSpPr>
        <p:spPr>
          <a:xfrm>
            <a:off x="457200" y="1517650"/>
            <a:ext cx="8229600" cy="4608513"/>
          </a:xfrm>
        </p:spPr>
        <p:txBody>
          <a:bodyPr/>
          <a:lstStyle/>
          <a:p>
            <a:pPr>
              <a:buFontTx/>
              <a:buNone/>
            </a:pPr>
            <a:r>
              <a:rPr lang="ru-RU" sz="2800" smtClean="0">
                <a:latin typeface="Times New Roman" pitchFamily="18" charset="0"/>
              </a:rPr>
              <a:t>Для того, щоб правильно вирішити ту чи іншу адміністративну справу, необхідно реалізувати відповідну норму матеріального адміністративного права, тобто застосувати приписи, які вона містить, щодо конкретного індивідуального випадку.</a:t>
            </a:r>
          </a:p>
          <a:p>
            <a:pPr>
              <a:buFontTx/>
              <a:buNone/>
            </a:pPr>
            <a:r>
              <a:rPr lang="ru-RU" sz="2800" smtClean="0">
                <a:latin typeface="Times New Roman" pitchFamily="18" charset="0"/>
              </a:rPr>
              <a:t>Для різних категорій справ існують відповідні процедури. Кожна з таких процедур являє собою систему установлених державою обов'язкових правил. Ці правила закріплюються в нормативних актах і виступають</a:t>
            </a:r>
            <a:r>
              <a:rPr lang="ru-RU" sz="2800" b="1" smtClean="0">
                <a:latin typeface="Times New Roman" pitchFamily="18" charset="0"/>
              </a:rPr>
              <a:t> </a:t>
            </a:r>
            <a:r>
              <a:rPr lang="ru-RU" sz="2800" smtClean="0">
                <a:latin typeface="Times New Roman" pitchFamily="18" charset="0"/>
              </a:rPr>
              <a:t>як адміністративно-процесуальні норми.</a:t>
            </a:r>
          </a:p>
        </p:txBody>
      </p:sp>
      <p:pic>
        <p:nvPicPr>
          <p:cNvPr id="4" name="Picture 6" descr="logo1"/>
          <p:cNvPicPr>
            <a:picLocks noChangeAspect="1" noChangeArrowheads="1"/>
          </p:cNvPicPr>
          <p:nvPr/>
        </p:nvPicPr>
        <p:blipFill>
          <a:blip r:embed="rId2">
            <a:clrChange>
              <a:clrFrom>
                <a:srgbClr val="000080"/>
              </a:clrFrom>
              <a:clrTo>
                <a:srgbClr val="000080">
                  <a:alpha val="0"/>
                </a:srgbClr>
              </a:clrTo>
            </a:clrChange>
          </a:blip>
          <a:srcRect/>
          <a:stretch>
            <a:fillRect/>
          </a:stretch>
        </p:blipFill>
        <p:spPr bwMode="auto">
          <a:xfrm>
            <a:off x="3492500" y="0"/>
            <a:ext cx="2209800" cy="1657350"/>
          </a:xfrm>
          <a:prstGeom prst="rect">
            <a:avLst/>
          </a:prstGeom>
          <a:noFill/>
          <a:ln w="9525">
            <a:noFill/>
            <a:miter lim="800000"/>
            <a:headEnd/>
            <a:tailEnd/>
          </a:ln>
        </p:spPr>
      </p:pic>
    </p:spTree>
  </p:cSld>
  <p:clrMapOvr>
    <a:masterClrMapping/>
  </p:clrMapOvr>
  <p:transition spd="med" advTm="15000">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9" presetClass="entr" presetSubtype="0" decel="100000" fill="hold" grpId="0" nodeType="afterEffect">
                                  <p:stCondLst>
                                    <p:cond delay="0"/>
                                  </p:stCondLst>
                                  <p:childTnLst>
                                    <p:set>
                                      <p:cBhvr>
                                        <p:cTn id="15" dur="1" fill="hold">
                                          <p:stCondLst>
                                            <p:cond delay="0"/>
                                          </p:stCondLst>
                                        </p:cTn>
                                        <p:tgtEl>
                                          <p:spTgt spid="19461">
                                            <p:txEl>
                                              <p:pRg st="0" end="0"/>
                                            </p:txEl>
                                          </p:spTgt>
                                        </p:tgtEl>
                                        <p:attrNameLst>
                                          <p:attrName>style.visibility</p:attrName>
                                        </p:attrNameLst>
                                      </p:cBhvr>
                                      <p:to>
                                        <p:strVal val="visible"/>
                                      </p:to>
                                    </p:set>
                                    <p:anim calcmode="lin" valueType="num">
                                      <p:cBhvr>
                                        <p:cTn id="16" dur="1000" fill="hold"/>
                                        <p:tgtEl>
                                          <p:spTgt spid="19461">
                                            <p:txEl>
                                              <p:pRg st="0" end="0"/>
                                            </p:txEl>
                                          </p:spTgt>
                                        </p:tgtEl>
                                        <p:attrNameLst>
                                          <p:attrName>ppt_w</p:attrName>
                                        </p:attrNameLst>
                                      </p:cBhvr>
                                      <p:tavLst>
                                        <p:tav tm="0">
                                          <p:val>
                                            <p:fltVal val="0"/>
                                          </p:val>
                                        </p:tav>
                                        <p:tav tm="100000">
                                          <p:val>
                                            <p:strVal val="#ppt_w"/>
                                          </p:val>
                                        </p:tav>
                                      </p:tavLst>
                                    </p:anim>
                                    <p:anim calcmode="lin" valueType="num">
                                      <p:cBhvr>
                                        <p:cTn id="17" dur="1000" fill="hold"/>
                                        <p:tgtEl>
                                          <p:spTgt spid="19461">
                                            <p:txEl>
                                              <p:pRg st="0" end="0"/>
                                            </p:txEl>
                                          </p:spTgt>
                                        </p:tgtEl>
                                        <p:attrNameLst>
                                          <p:attrName>ppt_h</p:attrName>
                                        </p:attrNameLst>
                                      </p:cBhvr>
                                      <p:tavLst>
                                        <p:tav tm="0">
                                          <p:val>
                                            <p:fltVal val="0"/>
                                          </p:val>
                                        </p:tav>
                                        <p:tav tm="100000">
                                          <p:val>
                                            <p:strVal val="#ppt_h"/>
                                          </p:val>
                                        </p:tav>
                                      </p:tavLst>
                                    </p:anim>
                                    <p:anim calcmode="lin" valueType="num">
                                      <p:cBhvr>
                                        <p:cTn id="18" dur="1000" fill="hold"/>
                                        <p:tgtEl>
                                          <p:spTgt spid="19461">
                                            <p:txEl>
                                              <p:pRg st="0" end="0"/>
                                            </p:txEl>
                                          </p:spTgt>
                                        </p:tgtEl>
                                        <p:attrNameLst>
                                          <p:attrName>style.rotation</p:attrName>
                                        </p:attrNameLst>
                                      </p:cBhvr>
                                      <p:tavLst>
                                        <p:tav tm="0">
                                          <p:val>
                                            <p:fltVal val="360"/>
                                          </p:val>
                                        </p:tav>
                                        <p:tav tm="100000">
                                          <p:val>
                                            <p:fltVal val="0"/>
                                          </p:val>
                                        </p:tav>
                                      </p:tavLst>
                                    </p:anim>
                                    <p:animEffect transition="in" filter="fade">
                                      <p:cBhvr>
                                        <p:cTn id="19" dur="1000"/>
                                        <p:tgtEl>
                                          <p:spTgt spid="19461">
                                            <p:txEl>
                                              <p:pRg st="0" end="0"/>
                                            </p:txEl>
                                          </p:spTgt>
                                        </p:tgtEl>
                                      </p:cBhvr>
                                    </p:animEffect>
                                  </p:childTnLst>
                                </p:cTn>
                              </p:par>
                            </p:childTnLst>
                          </p:cTn>
                        </p:par>
                        <p:par>
                          <p:cTn id="20" fill="hold">
                            <p:stCondLst>
                              <p:cond delay="2000"/>
                            </p:stCondLst>
                            <p:childTnLst>
                              <p:par>
                                <p:cTn id="21" presetID="49" presetClass="entr" presetSubtype="0" decel="100000" fill="hold" grpId="0" nodeType="afterEffect">
                                  <p:stCondLst>
                                    <p:cond delay="0"/>
                                  </p:stCondLst>
                                  <p:childTnLst>
                                    <p:set>
                                      <p:cBhvr>
                                        <p:cTn id="22" dur="1" fill="hold">
                                          <p:stCondLst>
                                            <p:cond delay="0"/>
                                          </p:stCondLst>
                                        </p:cTn>
                                        <p:tgtEl>
                                          <p:spTgt spid="19461">
                                            <p:txEl>
                                              <p:pRg st="1" end="1"/>
                                            </p:txEl>
                                          </p:spTgt>
                                        </p:tgtEl>
                                        <p:attrNameLst>
                                          <p:attrName>style.visibility</p:attrName>
                                        </p:attrNameLst>
                                      </p:cBhvr>
                                      <p:to>
                                        <p:strVal val="visible"/>
                                      </p:to>
                                    </p:set>
                                    <p:anim calcmode="lin" valueType="num">
                                      <p:cBhvr>
                                        <p:cTn id="23" dur="1000" fill="hold"/>
                                        <p:tgtEl>
                                          <p:spTgt spid="19461">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19461">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19461">
                                            <p:txEl>
                                              <p:pRg st="1" end="1"/>
                                            </p:txEl>
                                          </p:spTgt>
                                        </p:tgtEl>
                                        <p:attrNameLst>
                                          <p:attrName>style.rotation</p:attrName>
                                        </p:attrNameLst>
                                      </p:cBhvr>
                                      <p:tavLst>
                                        <p:tav tm="0">
                                          <p:val>
                                            <p:fltVal val="360"/>
                                          </p:val>
                                        </p:tav>
                                        <p:tav tm="100000">
                                          <p:val>
                                            <p:fltVal val="0"/>
                                          </p:val>
                                        </p:tav>
                                      </p:tavLst>
                                    </p:anim>
                                    <p:animEffect transition="in" filter="fade">
                                      <p:cBhvr>
                                        <p:cTn id="26" dur="1000"/>
                                        <p:tgtEl>
                                          <p:spTgt spid="1946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body" idx="4294967295"/>
          </p:nvPr>
        </p:nvSpPr>
        <p:spPr>
          <a:xfrm>
            <a:off x="457200" y="1724025"/>
            <a:ext cx="8229600" cy="4402138"/>
          </a:xfrm>
        </p:spPr>
        <p:txBody>
          <a:bodyPr/>
          <a:lstStyle/>
          <a:p>
            <a:pPr>
              <a:buFontTx/>
              <a:buNone/>
            </a:pPr>
            <a:r>
              <a:rPr lang="ru-RU" sz="2800" smtClean="0">
                <a:latin typeface="Times New Roman" pitchFamily="18" charset="0"/>
              </a:rPr>
              <a:t>Отже, адміністративно-процесуальна норма — це встановлені або санкціоновані державою обов'язкові правила, відповідно до яких регламентується порядок вирішення адміністративних справ, порядок реалізації матеріальних норм адміністративного права.</a:t>
            </a:r>
          </a:p>
          <a:p>
            <a:pPr>
              <a:buFontTx/>
              <a:buNone/>
            </a:pPr>
            <a:r>
              <a:rPr lang="ru-RU" sz="2800" smtClean="0">
                <a:latin typeface="Times New Roman" pitchFamily="18" charset="0"/>
              </a:rPr>
              <a:t>Діяльність виконавчо-розпорядчих органів з вирішення адміністративних справ на підставі адміністративно-процесуальних норм прийнято називати адміністративно-процесуальною діяльністю.</a:t>
            </a:r>
          </a:p>
        </p:txBody>
      </p:sp>
      <p:pic>
        <p:nvPicPr>
          <p:cNvPr id="4" name="Picture 6" descr="logo1"/>
          <p:cNvPicPr>
            <a:picLocks noChangeAspect="1" noChangeArrowheads="1"/>
          </p:cNvPicPr>
          <p:nvPr/>
        </p:nvPicPr>
        <p:blipFill>
          <a:blip r:embed="rId2">
            <a:clrChange>
              <a:clrFrom>
                <a:srgbClr val="000080"/>
              </a:clrFrom>
              <a:clrTo>
                <a:srgbClr val="000080">
                  <a:alpha val="0"/>
                </a:srgbClr>
              </a:clrTo>
            </a:clrChange>
          </a:blip>
          <a:srcRect/>
          <a:stretch>
            <a:fillRect/>
          </a:stretch>
        </p:blipFill>
        <p:spPr bwMode="auto">
          <a:xfrm>
            <a:off x="3406775" y="0"/>
            <a:ext cx="2209800" cy="1657350"/>
          </a:xfrm>
          <a:prstGeom prst="rect">
            <a:avLst/>
          </a:prstGeom>
          <a:noFill/>
          <a:ln w="9525">
            <a:noFill/>
            <a:miter lim="800000"/>
            <a:headEnd/>
            <a:tailEnd/>
          </a:ln>
        </p:spPr>
      </p:pic>
    </p:spTree>
  </p:cSld>
  <p:clrMapOvr>
    <a:masterClrMapping/>
  </p:clrMapOvr>
  <p:transition advTm="15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22" presetClass="entr" presetSubtype="2" fill="hold" grpId="0" nodeType="afterEffect">
                                  <p:stCondLst>
                                    <p:cond delay="0"/>
                                  </p:stCondLst>
                                  <p:childTnLst>
                                    <p:set>
                                      <p:cBhvr>
                                        <p:cTn id="15" dur="1" fill="hold">
                                          <p:stCondLst>
                                            <p:cond delay="0"/>
                                          </p:stCondLst>
                                        </p:cTn>
                                        <p:tgtEl>
                                          <p:spTgt spid="20485">
                                            <p:txEl>
                                              <p:pRg st="0" end="0"/>
                                            </p:txEl>
                                          </p:spTgt>
                                        </p:tgtEl>
                                        <p:attrNameLst>
                                          <p:attrName>style.visibility</p:attrName>
                                        </p:attrNameLst>
                                      </p:cBhvr>
                                      <p:to>
                                        <p:strVal val="visible"/>
                                      </p:to>
                                    </p:set>
                                    <p:animEffect transition="in" filter="wipe(right)">
                                      <p:cBhvr>
                                        <p:cTn id="16" dur="1000"/>
                                        <p:tgtEl>
                                          <p:spTgt spid="20485">
                                            <p:txEl>
                                              <p:pRg st="0" end="0"/>
                                            </p:txEl>
                                          </p:spTgt>
                                        </p:tgtEl>
                                      </p:cBhvr>
                                    </p:animEffect>
                                  </p:childTnLst>
                                </p:cTn>
                              </p:par>
                            </p:childTnLst>
                          </p:cTn>
                        </p:par>
                        <p:par>
                          <p:cTn id="17" fill="hold">
                            <p:stCondLst>
                              <p:cond delay="2000"/>
                            </p:stCondLst>
                            <p:childTnLst>
                              <p:par>
                                <p:cTn id="18" presetID="22" presetClass="entr" presetSubtype="8" fill="hold" grpId="0" nodeType="afterEffect">
                                  <p:stCondLst>
                                    <p:cond delay="0"/>
                                  </p:stCondLst>
                                  <p:childTnLst>
                                    <p:set>
                                      <p:cBhvr>
                                        <p:cTn id="19" dur="1" fill="hold">
                                          <p:stCondLst>
                                            <p:cond delay="0"/>
                                          </p:stCondLst>
                                        </p:cTn>
                                        <p:tgtEl>
                                          <p:spTgt spid="20485">
                                            <p:txEl>
                                              <p:pRg st="1" end="1"/>
                                            </p:txEl>
                                          </p:spTgt>
                                        </p:tgtEl>
                                        <p:attrNameLst>
                                          <p:attrName>style.visibility</p:attrName>
                                        </p:attrNameLst>
                                      </p:cBhvr>
                                      <p:to>
                                        <p:strVal val="visible"/>
                                      </p:to>
                                    </p:set>
                                    <p:animEffect transition="in" filter="wipe(left)">
                                      <p:cBhvr>
                                        <p:cTn id="20" dur="1000"/>
                                        <p:tgtEl>
                                          <p:spTgt spid="2048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5"/>
          <p:cNvSpPr>
            <a:spLocks noGrp="1" noChangeArrowheads="1"/>
          </p:cNvSpPr>
          <p:nvPr>
            <p:ph type="body" idx="4294967295"/>
          </p:nvPr>
        </p:nvSpPr>
        <p:spPr>
          <a:xfrm>
            <a:off x="457200" y="1724025"/>
            <a:ext cx="8229600" cy="4402138"/>
          </a:xfrm>
        </p:spPr>
        <p:txBody>
          <a:bodyPr/>
          <a:lstStyle/>
          <a:p>
            <a:pPr>
              <a:buFontTx/>
              <a:buNone/>
            </a:pPr>
            <a:r>
              <a:rPr lang="ru-RU" sz="2800" smtClean="0">
                <a:latin typeface="Times New Roman" pitchFamily="18" charset="0"/>
              </a:rPr>
              <a:t>Треба зазначити, що адміністративно-процесуальна діяльність не рівнозначна адміністративному процесу. Вона здійснюється виключно з конкретних справ, для реалізації конкретних матеріальних норм, на підставі конкретних адміністративно-процесуальних норм.</a:t>
            </a:r>
          </a:p>
          <a:p>
            <a:pPr>
              <a:buFontTx/>
              <a:buNone/>
            </a:pPr>
            <a:r>
              <a:rPr lang="ru-RU" sz="2800" smtClean="0">
                <a:latin typeface="Times New Roman" pitchFamily="18" charset="0"/>
              </a:rPr>
              <a:t>Адміністративно-процесуальну діяльність, здійснену у рамках конкретної адміністративної справи прийнято називати провадженням у адміністративній справі або адміністративним провадженням.</a:t>
            </a:r>
          </a:p>
        </p:txBody>
      </p:sp>
      <p:pic>
        <p:nvPicPr>
          <p:cNvPr id="4" name="Picture 6" descr="logo1"/>
          <p:cNvPicPr>
            <a:picLocks noChangeAspect="1" noChangeArrowheads="1"/>
          </p:cNvPicPr>
          <p:nvPr/>
        </p:nvPicPr>
        <p:blipFill>
          <a:blip r:embed="rId2">
            <a:clrChange>
              <a:clrFrom>
                <a:srgbClr val="000080"/>
              </a:clrFrom>
              <a:clrTo>
                <a:srgbClr val="000080">
                  <a:alpha val="0"/>
                </a:srgbClr>
              </a:clrTo>
            </a:clrChange>
          </a:blip>
          <a:srcRect/>
          <a:stretch>
            <a:fillRect/>
          </a:stretch>
        </p:blipFill>
        <p:spPr bwMode="auto">
          <a:xfrm>
            <a:off x="3419475" y="0"/>
            <a:ext cx="2209800" cy="1657350"/>
          </a:xfrm>
          <a:prstGeom prst="rect">
            <a:avLst/>
          </a:prstGeom>
          <a:noFill/>
          <a:ln w="9525">
            <a:noFill/>
            <a:miter lim="800000"/>
            <a:headEnd/>
            <a:tailEnd/>
          </a:ln>
        </p:spPr>
      </p:pic>
    </p:spTree>
  </p:cSld>
  <p:clrMapOvr>
    <a:masterClrMapping/>
  </p:clrMapOvr>
  <p:transition spd="med" advTm="15000">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18" presetClass="entr" presetSubtype="9" fill="hold" grpId="0" nodeType="afterEffect">
                                  <p:stCondLst>
                                    <p:cond delay="0"/>
                                  </p:stCondLst>
                                  <p:childTnLst>
                                    <p:set>
                                      <p:cBhvr>
                                        <p:cTn id="15" dur="1" fill="hold">
                                          <p:stCondLst>
                                            <p:cond delay="0"/>
                                          </p:stCondLst>
                                        </p:cTn>
                                        <p:tgtEl>
                                          <p:spTgt spid="21509">
                                            <p:txEl>
                                              <p:pRg st="0" end="0"/>
                                            </p:txEl>
                                          </p:spTgt>
                                        </p:tgtEl>
                                        <p:attrNameLst>
                                          <p:attrName>style.visibility</p:attrName>
                                        </p:attrNameLst>
                                      </p:cBhvr>
                                      <p:to>
                                        <p:strVal val="visible"/>
                                      </p:to>
                                    </p:set>
                                    <p:animEffect transition="in" filter="strips(upLeft)">
                                      <p:cBhvr>
                                        <p:cTn id="16" dur="1000"/>
                                        <p:tgtEl>
                                          <p:spTgt spid="21509">
                                            <p:txEl>
                                              <p:pRg st="0" end="0"/>
                                            </p:txEl>
                                          </p:spTgt>
                                        </p:tgtEl>
                                      </p:cBhvr>
                                    </p:animEffect>
                                  </p:childTnLst>
                                </p:cTn>
                              </p:par>
                            </p:childTnLst>
                          </p:cTn>
                        </p:par>
                        <p:par>
                          <p:cTn id="17" fill="hold">
                            <p:stCondLst>
                              <p:cond delay="2000"/>
                            </p:stCondLst>
                            <p:childTnLst>
                              <p:par>
                                <p:cTn id="18" presetID="18" presetClass="entr" presetSubtype="3" fill="hold" grpId="0" nodeType="afterEffect">
                                  <p:stCondLst>
                                    <p:cond delay="0"/>
                                  </p:stCondLst>
                                  <p:childTnLst>
                                    <p:set>
                                      <p:cBhvr>
                                        <p:cTn id="19" dur="1" fill="hold">
                                          <p:stCondLst>
                                            <p:cond delay="0"/>
                                          </p:stCondLst>
                                        </p:cTn>
                                        <p:tgtEl>
                                          <p:spTgt spid="21509">
                                            <p:txEl>
                                              <p:pRg st="1" end="1"/>
                                            </p:txEl>
                                          </p:spTgt>
                                        </p:tgtEl>
                                        <p:attrNameLst>
                                          <p:attrName>style.visibility</p:attrName>
                                        </p:attrNameLst>
                                      </p:cBhvr>
                                      <p:to>
                                        <p:strVal val="visible"/>
                                      </p:to>
                                    </p:set>
                                    <p:animEffect transition="in" filter="strips(upRight)">
                                      <p:cBhvr>
                                        <p:cTn id="20" dur="1000"/>
                                        <p:tgtEl>
                                          <p:spTgt spid="2150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5"/>
          <p:cNvSpPr>
            <a:spLocks noGrp="1" noChangeArrowheads="1"/>
          </p:cNvSpPr>
          <p:nvPr>
            <p:ph type="body" idx="4294967295"/>
          </p:nvPr>
        </p:nvSpPr>
        <p:spPr>
          <a:xfrm>
            <a:off x="457200" y="1724025"/>
            <a:ext cx="8229600" cy="4402138"/>
          </a:xfrm>
        </p:spPr>
        <p:txBody>
          <a:bodyPr/>
          <a:lstStyle/>
          <a:p>
            <a:pPr>
              <a:buFontTx/>
              <a:buNone/>
            </a:pPr>
            <a:r>
              <a:rPr lang="ru-RU" sz="2800" smtClean="0">
                <a:latin typeface="Times New Roman" pitchFamily="18" charset="0"/>
              </a:rPr>
              <a:t>Отже, адміністративно-процесуальна діяльність кон­кретизується і об'єктивується у рамках конкретних адмі­ністративних проваджень.</a:t>
            </a:r>
          </a:p>
          <a:p>
            <a:pPr>
              <a:buFontTx/>
              <a:buNone/>
            </a:pPr>
            <a:r>
              <a:rPr lang="ru-RU" sz="2800" smtClean="0">
                <a:latin typeface="Times New Roman" pitchFamily="18" charset="0"/>
              </a:rPr>
              <a:t>Усі існуючі адміністративні провадження органічно пов'язані між собою, перебувають у постійній взаємодії і взаємопроникненні, наділені багатьма загальними ознака­ми, а їх сукупність має інтегративні якості і властивості цілісної системи. Це правове явище (сукупність адміністративних проваджень) прийнято називати адміністративним процесом.</a:t>
            </a:r>
          </a:p>
        </p:txBody>
      </p:sp>
      <p:pic>
        <p:nvPicPr>
          <p:cNvPr id="4" name="Picture 6" descr="logo1"/>
          <p:cNvPicPr>
            <a:picLocks noChangeAspect="1" noChangeArrowheads="1"/>
          </p:cNvPicPr>
          <p:nvPr/>
        </p:nvPicPr>
        <p:blipFill>
          <a:blip r:embed="rId2">
            <a:clrChange>
              <a:clrFrom>
                <a:srgbClr val="000080"/>
              </a:clrFrom>
              <a:clrTo>
                <a:srgbClr val="000080">
                  <a:alpha val="0"/>
                </a:srgbClr>
              </a:clrTo>
            </a:clrChange>
          </a:blip>
          <a:srcRect/>
          <a:stretch>
            <a:fillRect/>
          </a:stretch>
        </p:blipFill>
        <p:spPr bwMode="auto">
          <a:xfrm>
            <a:off x="3405188" y="0"/>
            <a:ext cx="2209800" cy="1657350"/>
          </a:xfrm>
          <a:prstGeom prst="rect">
            <a:avLst/>
          </a:prstGeom>
          <a:noFill/>
          <a:ln w="9525">
            <a:noFill/>
            <a:miter lim="800000"/>
            <a:headEnd/>
            <a:tailEnd/>
          </a:ln>
        </p:spPr>
      </p:pic>
    </p:spTree>
  </p:cSld>
  <p:clrMapOvr>
    <a:masterClrMapping/>
  </p:clrMapOvr>
  <p:transition advTm="15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20" presetClass="entr" presetSubtype="0" fill="hold" grpId="0" nodeType="afterEffect">
                                  <p:stCondLst>
                                    <p:cond delay="0"/>
                                  </p:stCondLst>
                                  <p:childTnLst>
                                    <p:set>
                                      <p:cBhvr>
                                        <p:cTn id="15" dur="1" fill="hold">
                                          <p:stCondLst>
                                            <p:cond delay="0"/>
                                          </p:stCondLst>
                                        </p:cTn>
                                        <p:tgtEl>
                                          <p:spTgt spid="22533">
                                            <p:txEl>
                                              <p:pRg st="0" end="0"/>
                                            </p:txEl>
                                          </p:spTgt>
                                        </p:tgtEl>
                                        <p:attrNameLst>
                                          <p:attrName>style.visibility</p:attrName>
                                        </p:attrNameLst>
                                      </p:cBhvr>
                                      <p:to>
                                        <p:strVal val="visible"/>
                                      </p:to>
                                    </p:set>
                                    <p:animEffect transition="in" filter="wedge">
                                      <p:cBhvr>
                                        <p:cTn id="16" dur="2000"/>
                                        <p:tgtEl>
                                          <p:spTgt spid="22533">
                                            <p:txEl>
                                              <p:pRg st="0" end="0"/>
                                            </p:txEl>
                                          </p:spTgt>
                                        </p:tgtEl>
                                      </p:cBhvr>
                                    </p:animEffect>
                                  </p:childTnLst>
                                </p:cTn>
                              </p:par>
                            </p:childTnLst>
                          </p:cTn>
                        </p:par>
                        <p:par>
                          <p:cTn id="17" fill="hold">
                            <p:stCondLst>
                              <p:cond delay="3000"/>
                            </p:stCondLst>
                            <p:childTnLst>
                              <p:par>
                                <p:cTn id="18" presetID="20" presetClass="entr" presetSubtype="0" fill="hold" grpId="0" nodeType="afterEffect">
                                  <p:stCondLst>
                                    <p:cond delay="0"/>
                                  </p:stCondLst>
                                  <p:childTnLst>
                                    <p:set>
                                      <p:cBhvr>
                                        <p:cTn id="19" dur="1" fill="hold">
                                          <p:stCondLst>
                                            <p:cond delay="0"/>
                                          </p:stCondLst>
                                        </p:cTn>
                                        <p:tgtEl>
                                          <p:spTgt spid="22533">
                                            <p:txEl>
                                              <p:pRg st="1" end="1"/>
                                            </p:txEl>
                                          </p:spTgt>
                                        </p:tgtEl>
                                        <p:attrNameLst>
                                          <p:attrName>style.visibility</p:attrName>
                                        </p:attrNameLst>
                                      </p:cBhvr>
                                      <p:to>
                                        <p:strVal val="visible"/>
                                      </p:to>
                                    </p:set>
                                    <p:animEffect transition="in" filter="wedge">
                                      <p:cBhvr>
                                        <p:cTn id="20" dur="2000"/>
                                        <p:tgtEl>
                                          <p:spTgt spid="2253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logo1"/>
          <p:cNvPicPr>
            <a:picLocks noChangeAspect="1" noChangeArrowheads="1"/>
          </p:cNvPicPr>
          <p:nvPr/>
        </p:nvPicPr>
        <p:blipFill>
          <a:blip r:embed="rId2">
            <a:clrChange>
              <a:clrFrom>
                <a:srgbClr val="000080"/>
              </a:clrFrom>
              <a:clrTo>
                <a:srgbClr val="000080">
                  <a:alpha val="0"/>
                </a:srgbClr>
              </a:clrTo>
            </a:clrChange>
          </a:blip>
          <a:srcRect/>
          <a:stretch>
            <a:fillRect/>
          </a:stretch>
        </p:blipFill>
        <p:spPr bwMode="auto">
          <a:xfrm>
            <a:off x="3419475" y="0"/>
            <a:ext cx="2209800" cy="1657350"/>
          </a:xfrm>
          <a:prstGeom prst="rect">
            <a:avLst/>
          </a:prstGeom>
          <a:noFill/>
          <a:ln w="9525">
            <a:noFill/>
            <a:miter lim="800000"/>
            <a:headEnd/>
            <a:tailEnd/>
          </a:ln>
        </p:spPr>
      </p:pic>
      <p:sp>
        <p:nvSpPr>
          <p:cNvPr id="23567" name="Rectangle 15"/>
          <p:cNvSpPr>
            <a:spLocks noGrp="1" noChangeArrowheads="1"/>
          </p:cNvSpPr>
          <p:nvPr>
            <p:ph type="title" idx="4294967295"/>
          </p:nvPr>
        </p:nvSpPr>
        <p:spPr>
          <a:xfrm>
            <a:off x="457200" y="1463675"/>
            <a:ext cx="8229600" cy="1238250"/>
          </a:xfrm>
        </p:spPr>
        <p:txBody>
          <a:bodyPr/>
          <a:lstStyle/>
          <a:p>
            <a:r>
              <a:rPr lang="uk-UA" sz="2800" smtClean="0">
                <a:latin typeface="Times New Roman" pitchFamily="18" charset="0"/>
              </a:rPr>
              <a:t>До ознак адміністративного процесу як самостійного правового явища, слід віднести</a:t>
            </a:r>
            <a:endParaRPr lang="ru-RU" sz="2800" smtClean="0">
              <a:latin typeface="Times New Roman" pitchFamily="18" charset="0"/>
            </a:endParaRPr>
          </a:p>
        </p:txBody>
      </p:sp>
      <p:sp>
        <p:nvSpPr>
          <p:cNvPr id="23568" name="Rectangle 16"/>
          <p:cNvSpPr>
            <a:spLocks noGrp="1" noChangeArrowheads="1"/>
          </p:cNvSpPr>
          <p:nvPr>
            <p:ph type="body" sz="half" idx="4294967295"/>
          </p:nvPr>
        </p:nvSpPr>
        <p:spPr>
          <a:xfrm>
            <a:off x="457200" y="2651125"/>
            <a:ext cx="4038600" cy="4006850"/>
          </a:xfrm>
        </p:spPr>
        <p:txBody>
          <a:bodyPr/>
          <a:lstStyle/>
          <a:p>
            <a:pPr>
              <a:buFontTx/>
              <a:buNone/>
            </a:pPr>
            <a:r>
              <a:rPr lang="ru-RU" sz="2000" smtClean="0"/>
              <a:t>• наявність чітко визначеної сфери виникнення, існування і припинення адміністративних справ (це сфера державного управління);</a:t>
            </a:r>
          </a:p>
          <a:p>
            <a:pPr>
              <a:buFontTx/>
              <a:buNone/>
            </a:pPr>
            <a:r>
              <a:rPr lang="ru-RU" sz="2000" smtClean="0"/>
              <a:t>• особливі правила вирішення адміністративних справ, які закріплені в адміністративно-процесуальних нормах (нормативність адміністративного процесу);</a:t>
            </a:r>
          </a:p>
        </p:txBody>
      </p:sp>
      <p:sp>
        <p:nvSpPr>
          <p:cNvPr id="23569" name="Rectangle 17"/>
          <p:cNvSpPr>
            <a:spLocks noGrp="1" noChangeArrowheads="1"/>
          </p:cNvSpPr>
          <p:nvPr>
            <p:ph type="body" sz="half" idx="4294967295"/>
          </p:nvPr>
        </p:nvSpPr>
        <p:spPr>
          <a:xfrm>
            <a:off x="4648200" y="2638425"/>
            <a:ext cx="4038600" cy="3856038"/>
          </a:xfrm>
        </p:spPr>
        <p:txBody>
          <a:bodyPr/>
          <a:lstStyle/>
          <a:p>
            <a:pPr>
              <a:buFontTx/>
              <a:buNone/>
            </a:pPr>
            <a:r>
              <a:rPr lang="ru-RU" sz="2000" smtClean="0"/>
              <a:t>• обов'язкова участь у вирішенні таких справ органів державного управління або їх посадових осіб;</a:t>
            </a:r>
          </a:p>
          <a:p>
            <a:pPr>
              <a:buFontTx/>
              <a:buNone/>
            </a:pPr>
            <a:r>
              <a:rPr lang="ru-RU" sz="2000" smtClean="0"/>
              <a:t>• додержання принципів адміністративного процесу.</a:t>
            </a:r>
          </a:p>
        </p:txBody>
      </p:sp>
    </p:spTree>
  </p:cSld>
  <p:clrMapOvr>
    <a:masterClrMapping/>
  </p:clrMapOvr>
  <p:transition spd="med" advTm="15000">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23567"/>
                                        </p:tgtEl>
                                        <p:attrNameLst>
                                          <p:attrName>style.visibility</p:attrName>
                                        </p:attrNameLst>
                                      </p:cBhvr>
                                      <p:to>
                                        <p:strVal val="visible"/>
                                      </p:to>
                                    </p:set>
                                    <p:animEffect transition="in" filter="wipe(up)">
                                      <p:cBhvr>
                                        <p:cTn id="16" dur="1000"/>
                                        <p:tgtEl>
                                          <p:spTgt spid="23567"/>
                                        </p:tgtEl>
                                      </p:cBhvr>
                                    </p:animEffect>
                                  </p:childTnLst>
                                </p:cTn>
                              </p:par>
                            </p:childTnLst>
                          </p:cTn>
                        </p:par>
                        <p:par>
                          <p:cTn id="17" fill="hold">
                            <p:stCondLst>
                              <p:cond delay="2000"/>
                            </p:stCondLst>
                            <p:childTnLst>
                              <p:par>
                                <p:cTn id="18" presetID="6" presetClass="entr" presetSubtype="16" fill="hold" grpId="0" nodeType="afterEffect">
                                  <p:stCondLst>
                                    <p:cond delay="0"/>
                                  </p:stCondLst>
                                  <p:childTnLst>
                                    <p:set>
                                      <p:cBhvr>
                                        <p:cTn id="19" dur="1" fill="hold">
                                          <p:stCondLst>
                                            <p:cond delay="0"/>
                                          </p:stCondLst>
                                        </p:cTn>
                                        <p:tgtEl>
                                          <p:spTgt spid="23568">
                                            <p:txEl>
                                              <p:pRg st="0" end="0"/>
                                            </p:txEl>
                                          </p:spTgt>
                                        </p:tgtEl>
                                        <p:attrNameLst>
                                          <p:attrName>style.visibility</p:attrName>
                                        </p:attrNameLst>
                                      </p:cBhvr>
                                      <p:to>
                                        <p:strVal val="visible"/>
                                      </p:to>
                                    </p:set>
                                    <p:animEffect transition="in" filter="circle(in)">
                                      <p:cBhvr>
                                        <p:cTn id="20" dur="2000"/>
                                        <p:tgtEl>
                                          <p:spTgt spid="23568">
                                            <p:txEl>
                                              <p:pRg st="0" end="0"/>
                                            </p:txEl>
                                          </p:spTgt>
                                        </p:tgtEl>
                                      </p:cBhvr>
                                    </p:animEffect>
                                  </p:childTnLst>
                                </p:cTn>
                              </p:par>
                            </p:childTnLst>
                          </p:cTn>
                        </p:par>
                        <p:par>
                          <p:cTn id="21" fill="hold">
                            <p:stCondLst>
                              <p:cond delay="4000"/>
                            </p:stCondLst>
                            <p:childTnLst>
                              <p:par>
                                <p:cTn id="22" presetID="6" presetClass="entr" presetSubtype="16" fill="hold" grpId="0" nodeType="afterEffect">
                                  <p:stCondLst>
                                    <p:cond delay="0"/>
                                  </p:stCondLst>
                                  <p:childTnLst>
                                    <p:set>
                                      <p:cBhvr>
                                        <p:cTn id="23" dur="1" fill="hold">
                                          <p:stCondLst>
                                            <p:cond delay="0"/>
                                          </p:stCondLst>
                                        </p:cTn>
                                        <p:tgtEl>
                                          <p:spTgt spid="23568">
                                            <p:txEl>
                                              <p:pRg st="1" end="1"/>
                                            </p:txEl>
                                          </p:spTgt>
                                        </p:tgtEl>
                                        <p:attrNameLst>
                                          <p:attrName>style.visibility</p:attrName>
                                        </p:attrNameLst>
                                      </p:cBhvr>
                                      <p:to>
                                        <p:strVal val="visible"/>
                                      </p:to>
                                    </p:set>
                                    <p:animEffect transition="in" filter="circle(in)">
                                      <p:cBhvr>
                                        <p:cTn id="24" dur="2000"/>
                                        <p:tgtEl>
                                          <p:spTgt spid="23568">
                                            <p:txEl>
                                              <p:pRg st="1" end="1"/>
                                            </p:txEl>
                                          </p:spTgt>
                                        </p:tgtEl>
                                      </p:cBhvr>
                                    </p:animEffect>
                                  </p:childTnLst>
                                </p:cTn>
                              </p:par>
                            </p:childTnLst>
                          </p:cTn>
                        </p:par>
                        <p:par>
                          <p:cTn id="25" fill="hold">
                            <p:stCondLst>
                              <p:cond delay="6000"/>
                            </p:stCondLst>
                            <p:childTnLst>
                              <p:par>
                                <p:cTn id="26" presetID="6" presetClass="entr" presetSubtype="16" fill="hold" grpId="0" nodeType="afterEffect">
                                  <p:stCondLst>
                                    <p:cond delay="0"/>
                                  </p:stCondLst>
                                  <p:childTnLst>
                                    <p:set>
                                      <p:cBhvr>
                                        <p:cTn id="27" dur="1" fill="hold">
                                          <p:stCondLst>
                                            <p:cond delay="0"/>
                                          </p:stCondLst>
                                        </p:cTn>
                                        <p:tgtEl>
                                          <p:spTgt spid="23569">
                                            <p:txEl>
                                              <p:pRg st="0" end="0"/>
                                            </p:txEl>
                                          </p:spTgt>
                                        </p:tgtEl>
                                        <p:attrNameLst>
                                          <p:attrName>style.visibility</p:attrName>
                                        </p:attrNameLst>
                                      </p:cBhvr>
                                      <p:to>
                                        <p:strVal val="visible"/>
                                      </p:to>
                                    </p:set>
                                    <p:animEffect transition="in" filter="circle(in)">
                                      <p:cBhvr>
                                        <p:cTn id="28" dur="2000"/>
                                        <p:tgtEl>
                                          <p:spTgt spid="23569">
                                            <p:txEl>
                                              <p:pRg st="0" end="0"/>
                                            </p:txEl>
                                          </p:spTgt>
                                        </p:tgtEl>
                                      </p:cBhvr>
                                    </p:animEffect>
                                  </p:childTnLst>
                                </p:cTn>
                              </p:par>
                            </p:childTnLst>
                          </p:cTn>
                        </p:par>
                        <p:par>
                          <p:cTn id="29" fill="hold">
                            <p:stCondLst>
                              <p:cond delay="8000"/>
                            </p:stCondLst>
                            <p:childTnLst>
                              <p:par>
                                <p:cTn id="30" presetID="6" presetClass="entr" presetSubtype="16" fill="hold" grpId="0" nodeType="afterEffect">
                                  <p:stCondLst>
                                    <p:cond delay="0"/>
                                  </p:stCondLst>
                                  <p:childTnLst>
                                    <p:set>
                                      <p:cBhvr>
                                        <p:cTn id="31" dur="1" fill="hold">
                                          <p:stCondLst>
                                            <p:cond delay="0"/>
                                          </p:stCondLst>
                                        </p:cTn>
                                        <p:tgtEl>
                                          <p:spTgt spid="23569">
                                            <p:txEl>
                                              <p:pRg st="1" end="1"/>
                                            </p:txEl>
                                          </p:spTgt>
                                        </p:tgtEl>
                                        <p:attrNameLst>
                                          <p:attrName>style.visibility</p:attrName>
                                        </p:attrNameLst>
                                      </p:cBhvr>
                                      <p:to>
                                        <p:strVal val="visible"/>
                                      </p:to>
                                    </p:set>
                                    <p:animEffect transition="in" filter="circle(in)">
                                      <p:cBhvr>
                                        <p:cTn id="32" dur="2000"/>
                                        <p:tgtEl>
                                          <p:spTgt spid="2356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7" grpId="0"/>
      <p:bldP spid="23568" grpId="0" build="p"/>
      <p:bldP spid="23569" grpId="0" build="p"/>
    </p:bldLst>
  </p:timing>
</p:sld>
</file>

<file path=ppt/theme/theme1.xml><?xml version="1.0" encoding="utf-8"?>
<a:theme xmlns:a="http://schemas.openxmlformats.org/drawingml/2006/main" name="Тема1">
  <a:themeElements>
    <a:clrScheme name="Другая 9">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Тема1" id="{772BFB30-7FDA-4AC3-BA4E-18EED9FDD9A4}" vid="{1002A610-0E99-40FB-8E63-E58CD854B2EF}"/>
    </a:ext>
  </a:extLst>
</a:theme>
</file>

<file path=docProps/app.xml><?xml version="1.0" encoding="utf-8"?>
<Properties xmlns="http://schemas.openxmlformats.org/officeDocument/2006/extended-properties" xmlns:vt="http://schemas.openxmlformats.org/officeDocument/2006/docPropsVTypes">
  <Template>Тема1</Template>
  <TotalTime>119</TotalTime>
  <Words>1015</Words>
  <Application>Microsoft Office PowerPoint</Application>
  <PresentationFormat>Экран (4:3)</PresentationFormat>
  <Paragraphs>56</Paragraphs>
  <Slides>24</Slides>
  <Notes>0</Notes>
  <HiddenSlides>0</HiddenSlides>
  <MMClips>0</MMClips>
  <ScaleCrop>false</ScaleCrop>
  <HeadingPairs>
    <vt:vector size="6" baseType="variant">
      <vt:variant>
        <vt:lpstr>Использованные шрифты</vt:lpstr>
      </vt:variant>
      <vt:variant>
        <vt:i4>3</vt:i4>
      </vt:variant>
      <vt:variant>
        <vt:lpstr>Шаблон оформления</vt:lpstr>
      </vt:variant>
      <vt:variant>
        <vt:i4>1</vt:i4>
      </vt:variant>
      <vt:variant>
        <vt:lpstr>Заголовки слайдов</vt:lpstr>
      </vt:variant>
      <vt:variant>
        <vt:i4>24</vt:i4>
      </vt:variant>
    </vt:vector>
  </HeadingPairs>
  <TitlesOfParts>
    <vt:vector size="28" baseType="lpstr">
      <vt:lpstr>Arial</vt:lpstr>
      <vt:lpstr>Calibri</vt:lpstr>
      <vt:lpstr>Times New Roman</vt:lpstr>
      <vt:lpstr>Тема1</vt:lpstr>
      <vt:lpstr>Відкритий міжнародний університет розвитку людини «Україна»</vt:lpstr>
      <vt:lpstr>План</vt:lpstr>
      <vt:lpstr>Слайд 3</vt:lpstr>
      <vt:lpstr>Слайд 4</vt:lpstr>
      <vt:lpstr>Слайд 5</vt:lpstr>
      <vt:lpstr>Слайд 6</vt:lpstr>
      <vt:lpstr>Слайд 7</vt:lpstr>
      <vt:lpstr>Слайд 8</vt:lpstr>
      <vt:lpstr>До ознак адміністративного процесу як самостійного правового явища, слід віднести</vt:lpstr>
      <vt:lpstr>Слайд 10</vt:lpstr>
      <vt:lpstr>Слайд 11</vt:lpstr>
      <vt:lpstr>Слайд 12</vt:lpstr>
      <vt:lpstr>Слайд 13</vt:lpstr>
      <vt:lpstr>Слайд 14</vt:lpstr>
      <vt:lpstr>Слайд 15</vt:lpstr>
      <vt:lpstr>Слайд 16</vt:lpstr>
      <vt:lpstr>Слайд 17</vt:lpstr>
      <vt:lpstr>Слайд 18</vt:lpstr>
      <vt:lpstr>Аналіз усього масиву учасників адміністративно-процесуальних відносин дає змогу виділити групи суб'єктів адміністративного процесу:</vt:lpstr>
      <vt:lpstr>Слайд 20</vt:lpstr>
      <vt:lpstr>Слайд 21</vt:lpstr>
      <vt:lpstr>Слайд 22</vt:lpstr>
      <vt:lpstr>Слайд 23</vt:lpstr>
      <vt:lpstr>Слайд 24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ПК</cp:lastModifiedBy>
  <cp:revision>3</cp:revision>
  <dcterms:created xsi:type="dcterms:W3CDTF">2016-11-16T17:59:26Z</dcterms:created>
  <dcterms:modified xsi:type="dcterms:W3CDTF">2016-12-03T13:07:41Z</dcterms:modified>
</cp:coreProperties>
</file>