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3" r:id="rId2"/>
    <p:sldId id="296" r:id="rId3"/>
    <p:sldId id="298" r:id="rId4"/>
    <p:sldId id="263" r:id="rId5"/>
    <p:sldId id="300" r:id="rId6"/>
    <p:sldId id="301" r:id="rId7"/>
    <p:sldId id="262" r:id="rId8"/>
    <p:sldId id="303" r:id="rId9"/>
    <p:sldId id="329" r:id="rId10"/>
    <p:sldId id="330" r:id="rId11"/>
    <p:sldId id="261" r:id="rId12"/>
    <p:sldId id="267" r:id="rId13"/>
    <p:sldId id="273" r:id="rId14"/>
    <p:sldId id="291"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985" autoAdjust="0"/>
    <p:restoredTop sz="94660"/>
  </p:normalViewPr>
  <p:slideViewPr>
    <p:cSldViewPr snapToGrid="0">
      <p:cViewPr>
        <p:scale>
          <a:sx n="76" d="100"/>
          <a:sy n="76" d="100"/>
        </p:scale>
        <p:origin x="-230" y="91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0700A1-3540-4A90-84E7-57057A9410B8}" type="datetimeFigureOut">
              <a:rPr lang="ru-RU" smtClean="0"/>
              <a:pPr/>
              <a:t>27.09.2022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BE5F6-40A1-4DD1-A2F4-B2DAE2A3FCC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ru-RU"/>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Зразок підзаголовка</a:t>
            </a:r>
            <a:endParaRPr lang="ru-RU"/>
          </a:p>
        </p:txBody>
      </p:sp>
      <p:sp>
        <p:nvSpPr>
          <p:cNvPr id="4" name="Місце для дати 3"/>
          <p:cNvSpPr>
            <a:spLocks noGrp="1"/>
          </p:cNvSpPr>
          <p:nvPr>
            <p:ph type="dt" sz="half" idx="10"/>
          </p:nvPr>
        </p:nvSpPr>
        <p:spPr/>
        <p:txBody>
          <a:bodyPr/>
          <a:lstStyle/>
          <a:p>
            <a:fld id="{D9B0D1E8-D480-44B1-AE54-748F906367E7}" type="datetimeFigureOut">
              <a:rPr lang="ru-RU" smtClean="0"/>
              <a:pPr/>
              <a:t>27.09.2022</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1D71F412-E827-45F1-8D46-641F4AA8E8D2}" type="slidenum">
              <a:rPr lang="ru-RU" smtClean="0"/>
              <a:pPr/>
              <a:t>‹#›</a:t>
            </a:fld>
            <a:endParaRPr lang="ru-RU"/>
          </a:p>
        </p:txBody>
      </p:sp>
    </p:spTree>
    <p:extLst>
      <p:ext uri="{BB962C8B-B14F-4D97-AF65-F5344CB8AC3E}">
        <p14:creationId xmlns="" xmlns:p14="http://schemas.microsoft.com/office/powerpoint/2010/main" val="142916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D9B0D1E8-D480-44B1-AE54-748F906367E7}" type="datetimeFigureOut">
              <a:rPr lang="ru-RU" smtClean="0"/>
              <a:pPr/>
              <a:t>27.09.2022</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1D71F412-E827-45F1-8D46-641F4AA8E8D2}" type="slidenum">
              <a:rPr lang="ru-RU" smtClean="0"/>
              <a:pPr/>
              <a:t>‹#›</a:t>
            </a:fld>
            <a:endParaRPr lang="ru-RU"/>
          </a:p>
        </p:txBody>
      </p:sp>
    </p:spTree>
    <p:extLst>
      <p:ext uri="{BB962C8B-B14F-4D97-AF65-F5344CB8AC3E}">
        <p14:creationId xmlns="" xmlns:p14="http://schemas.microsoft.com/office/powerpoint/2010/main" val="425550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D9B0D1E8-D480-44B1-AE54-748F906367E7}" type="datetimeFigureOut">
              <a:rPr lang="ru-RU" smtClean="0"/>
              <a:pPr/>
              <a:t>27.09.2022</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1D71F412-E827-45F1-8D46-641F4AA8E8D2}" type="slidenum">
              <a:rPr lang="ru-RU" smtClean="0"/>
              <a:pPr/>
              <a:t>‹#›</a:t>
            </a:fld>
            <a:endParaRPr lang="ru-RU"/>
          </a:p>
        </p:txBody>
      </p:sp>
    </p:spTree>
    <p:extLst>
      <p:ext uri="{BB962C8B-B14F-4D97-AF65-F5344CB8AC3E}">
        <p14:creationId xmlns="" xmlns:p14="http://schemas.microsoft.com/office/powerpoint/2010/main" val="60500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D9B0D1E8-D480-44B1-AE54-748F906367E7}" type="datetimeFigureOut">
              <a:rPr lang="ru-RU" smtClean="0"/>
              <a:pPr/>
              <a:t>27.09.2022</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1D71F412-E827-45F1-8D46-641F4AA8E8D2}" type="slidenum">
              <a:rPr lang="ru-RU" smtClean="0"/>
              <a:pPr/>
              <a:t>‹#›</a:t>
            </a:fld>
            <a:endParaRPr lang="ru-RU"/>
          </a:p>
        </p:txBody>
      </p:sp>
    </p:spTree>
    <p:extLst>
      <p:ext uri="{BB962C8B-B14F-4D97-AF65-F5344CB8AC3E}">
        <p14:creationId xmlns="" xmlns:p14="http://schemas.microsoft.com/office/powerpoint/2010/main" val="307733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ru-RU"/>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D9B0D1E8-D480-44B1-AE54-748F906367E7}" type="datetimeFigureOut">
              <a:rPr lang="ru-RU" smtClean="0"/>
              <a:pPr/>
              <a:t>27.09.2022</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1D71F412-E827-45F1-8D46-641F4AA8E8D2}" type="slidenum">
              <a:rPr lang="ru-RU" smtClean="0"/>
              <a:pPr/>
              <a:t>‹#›</a:t>
            </a:fld>
            <a:endParaRPr lang="ru-RU"/>
          </a:p>
        </p:txBody>
      </p:sp>
    </p:spTree>
    <p:extLst>
      <p:ext uri="{BB962C8B-B14F-4D97-AF65-F5344CB8AC3E}">
        <p14:creationId xmlns="" xmlns:p14="http://schemas.microsoft.com/office/powerpoint/2010/main" val="88688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дати 4"/>
          <p:cNvSpPr>
            <a:spLocks noGrp="1"/>
          </p:cNvSpPr>
          <p:nvPr>
            <p:ph type="dt" sz="half" idx="10"/>
          </p:nvPr>
        </p:nvSpPr>
        <p:spPr/>
        <p:txBody>
          <a:bodyPr/>
          <a:lstStyle/>
          <a:p>
            <a:fld id="{D9B0D1E8-D480-44B1-AE54-748F906367E7}" type="datetimeFigureOut">
              <a:rPr lang="ru-RU" smtClean="0"/>
              <a:pPr/>
              <a:t>27.09.2022</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1D71F412-E827-45F1-8D46-641F4AA8E8D2}" type="slidenum">
              <a:rPr lang="ru-RU" smtClean="0"/>
              <a:pPr/>
              <a:t>‹#›</a:t>
            </a:fld>
            <a:endParaRPr lang="ru-RU"/>
          </a:p>
        </p:txBody>
      </p:sp>
    </p:spTree>
    <p:extLst>
      <p:ext uri="{BB962C8B-B14F-4D97-AF65-F5344CB8AC3E}">
        <p14:creationId xmlns="" xmlns:p14="http://schemas.microsoft.com/office/powerpoint/2010/main" val="230958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ru-RU"/>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Місце для дати 6"/>
          <p:cNvSpPr>
            <a:spLocks noGrp="1"/>
          </p:cNvSpPr>
          <p:nvPr>
            <p:ph type="dt" sz="half" idx="10"/>
          </p:nvPr>
        </p:nvSpPr>
        <p:spPr/>
        <p:txBody>
          <a:bodyPr/>
          <a:lstStyle/>
          <a:p>
            <a:fld id="{D9B0D1E8-D480-44B1-AE54-748F906367E7}" type="datetimeFigureOut">
              <a:rPr lang="ru-RU" smtClean="0"/>
              <a:pPr/>
              <a:t>27.09.2022</a:t>
            </a:fld>
            <a:endParaRPr lang="ru-RU"/>
          </a:p>
        </p:txBody>
      </p:sp>
      <p:sp>
        <p:nvSpPr>
          <p:cNvPr id="8" name="Місце для нижнього колонтитула 7"/>
          <p:cNvSpPr>
            <a:spLocks noGrp="1"/>
          </p:cNvSpPr>
          <p:nvPr>
            <p:ph type="ftr" sz="quarter" idx="11"/>
          </p:nvPr>
        </p:nvSpPr>
        <p:spPr/>
        <p:txBody>
          <a:bodyPr/>
          <a:lstStyle/>
          <a:p>
            <a:endParaRPr lang="ru-RU"/>
          </a:p>
        </p:txBody>
      </p:sp>
      <p:sp>
        <p:nvSpPr>
          <p:cNvPr id="9" name="Місце для номера слайда 8"/>
          <p:cNvSpPr>
            <a:spLocks noGrp="1"/>
          </p:cNvSpPr>
          <p:nvPr>
            <p:ph type="sldNum" sz="quarter" idx="12"/>
          </p:nvPr>
        </p:nvSpPr>
        <p:spPr/>
        <p:txBody>
          <a:bodyPr/>
          <a:lstStyle/>
          <a:p>
            <a:fld id="{1D71F412-E827-45F1-8D46-641F4AA8E8D2}" type="slidenum">
              <a:rPr lang="ru-RU" smtClean="0"/>
              <a:pPr/>
              <a:t>‹#›</a:t>
            </a:fld>
            <a:endParaRPr lang="ru-RU"/>
          </a:p>
        </p:txBody>
      </p:sp>
    </p:spTree>
    <p:extLst>
      <p:ext uri="{BB962C8B-B14F-4D97-AF65-F5344CB8AC3E}">
        <p14:creationId xmlns="" xmlns:p14="http://schemas.microsoft.com/office/powerpoint/2010/main" val="181614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дати 2"/>
          <p:cNvSpPr>
            <a:spLocks noGrp="1"/>
          </p:cNvSpPr>
          <p:nvPr>
            <p:ph type="dt" sz="half" idx="10"/>
          </p:nvPr>
        </p:nvSpPr>
        <p:spPr/>
        <p:txBody>
          <a:bodyPr/>
          <a:lstStyle/>
          <a:p>
            <a:fld id="{D9B0D1E8-D480-44B1-AE54-748F906367E7}" type="datetimeFigureOut">
              <a:rPr lang="ru-RU" smtClean="0"/>
              <a:pPr/>
              <a:t>27.09.2022</a:t>
            </a:fld>
            <a:endParaRPr lang="ru-RU"/>
          </a:p>
        </p:txBody>
      </p:sp>
      <p:sp>
        <p:nvSpPr>
          <p:cNvPr id="4" name="Місце для нижнього колонтитула 3"/>
          <p:cNvSpPr>
            <a:spLocks noGrp="1"/>
          </p:cNvSpPr>
          <p:nvPr>
            <p:ph type="ftr" sz="quarter" idx="11"/>
          </p:nvPr>
        </p:nvSpPr>
        <p:spPr/>
        <p:txBody>
          <a:bodyPr/>
          <a:lstStyle/>
          <a:p>
            <a:endParaRPr lang="ru-RU"/>
          </a:p>
        </p:txBody>
      </p:sp>
      <p:sp>
        <p:nvSpPr>
          <p:cNvPr id="5" name="Місце для номера слайда 4"/>
          <p:cNvSpPr>
            <a:spLocks noGrp="1"/>
          </p:cNvSpPr>
          <p:nvPr>
            <p:ph type="sldNum" sz="quarter" idx="12"/>
          </p:nvPr>
        </p:nvSpPr>
        <p:spPr/>
        <p:txBody>
          <a:bodyPr/>
          <a:lstStyle/>
          <a:p>
            <a:fld id="{1D71F412-E827-45F1-8D46-641F4AA8E8D2}" type="slidenum">
              <a:rPr lang="ru-RU" smtClean="0"/>
              <a:pPr/>
              <a:t>‹#›</a:t>
            </a:fld>
            <a:endParaRPr lang="ru-RU"/>
          </a:p>
        </p:txBody>
      </p:sp>
    </p:spTree>
    <p:extLst>
      <p:ext uri="{BB962C8B-B14F-4D97-AF65-F5344CB8AC3E}">
        <p14:creationId xmlns="" xmlns:p14="http://schemas.microsoft.com/office/powerpoint/2010/main" val="37192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D9B0D1E8-D480-44B1-AE54-748F906367E7}" type="datetimeFigureOut">
              <a:rPr lang="ru-RU" smtClean="0"/>
              <a:pPr/>
              <a:t>27.09.2022</a:t>
            </a:fld>
            <a:endParaRPr lang="ru-RU"/>
          </a:p>
        </p:txBody>
      </p:sp>
      <p:sp>
        <p:nvSpPr>
          <p:cNvPr id="3" name="Місце для нижнього колонтитула 2"/>
          <p:cNvSpPr>
            <a:spLocks noGrp="1"/>
          </p:cNvSpPr>
          <p:nvPr>
            <p:ph type="ftr" sz="quarter" idx="11"/>
          </p:nvPr>
        </p:nvSpPr>
        <p:spPr/>
        <p:txBody>
          <a:bodyPr/>
          <a:lstStyle/>
          <a:p>
            <a:endParaRPr lang="ru-RU"/>
          </a:p>
        </p:txBody>
      </p:sp>
      <p:sp>
        <p:nvSpPr>
          <p:cNvPr id="4" name="Місце для номера слайда 3"/>
          <p:cNvSpPr>
            <a:spLocks noGrp="1"/>
          </p:cNvSpPr>
          <p:nvPr>
            <p:ph type="sldNum" sz="quarter" idx="12"/>
          </p:nvPr>
        </p:nvSpPr>
        <p:spPr/>
        <p:txBody>
          <a:bodyPr/>
          <a:lstStyle/>
          <a:p>
            <a:fld id="{1D71F412-E827-45F1-8D46-641F4AA8E8D2}" type="slidenum">
              <a:rPr lang="ru-RU" smtClean="0"/>
              <a:pPr/>
              <a:t>‹#›</a:t>
            </a:fld>
            <a:endParaRPr lang="ru-RU"/>
          </a:p>
        </p:txBody>
      </p:sp>
    </p:spTree>
    <p:extLst>
      <p:ext uri="{BB962C8B-B14F-4D97-AF65-F5344CB8AC3E}">
        <p14:creationId xmlns="" xmlns:p14="http://schemas.microsoft.com/office/powerpoint/2010/main" val="66922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ru-RU"/>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D9B0D1E8-D480-44B1-AE54-748F906367E7}" type="datetimeFigureOut">
              <a:rPr lang="ru-RU" smtClean="0"/>
              <a:pPr/>
              <a:t>27.09.2022</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1D71F412-E827-45F1-8D46-641F4AA8E8D2}" type="slidenum">
              <a:rPr lang="ru-RU" smtClean="0"/>
              <a:pPr/>
              <a:t>‹#›</a:t>
            </a:fld>
            <a:endParaRPr lang="ru-RU"/>
          </a:p>
        </p:txBody>
      </p:sp>
    </p:spTree>
    <p:extLst>
      <p:ext uri="{BB962C8B-B14F-4D97-AF65-F5344CB8AC3E}">
        <p14:creationId xmlns="" xmlns:p14="http://schemas.microsoft.com/office/powerpoint/2010/main" val="189742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D9B0D1E8-D480-44B1-AE54-748F906367E7}" type="datetimeFigureOut">
              <a:rPr lang="ru-RU" smtClean="0"/>
              <a:pPr/>
              <a:t>27.09.2022</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1D71F412-E827-45F1-8D46-641F4AA8E8D2}" type="slidenum">
              <a:rPr lang="ru-RU" smtClean="0"/>
              <a:pPr/>
              <a:t>‹#›</a:t>
            </a:fld>
            <a:endParaRPr lang="ru-RU"/>
          </a:p>
        </p:txBody>
      </p:sp>
    </p:spTree>
    <p:extLst>
      <p:ext uri="{BB962C8B-B14F-4D97-AF65-F5344CB8AC3E}">
        <p14:creationId xmlns="" xmlns:p14="http://schemas.microsoft.com/office/powerpoint/2010/main" val="331161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ru-RU"/>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0D1E8-D480-44B1-AE54-748F906367E7}" type="datetimeFigureOut">
              <a:rPr lang="ru-RU" smtClean="0"/>
              <a:pPr/>
              <a:t>27.09.2022</a:t>
            </a:fld>
            <a:endParaRPr lang="ru-RU"/>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1F412-E827-45F1-8D46-641F4AA8E8D2}" type="slidenum">
              <a:rPr lang="ru-RU" smtClean="0"/>
              <a:pPr/>
              <a:t>‹#›</a:t>
            </a:fld>
            <a:endParaRPr lang="ru-RU"/>
          </a:p>
        </p:txBody>
      </p:sp>
    </p:spTree>
    <p:extLst>
      <p:ext uri="{BB962C8B-B14F-4D97-AF65-F5344CB8AC3E}">
        <p14:creationId xmlns="" xmlns:p14="http://schemas.microsoft.com/office/powerpoint/2010/main" val="278356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Шок -"/>
          <p:cNvPicPr>
            <a:picLocks noChangeAspect="1" noChangeArrowheads="1"/>
          </p:cNvPicPr>
          <p:nvPr/>
        </p:nvPicPr>
        <p:blipFill>
          <a:blip r:embed="rId2"/>
          <a:srcRect/>
          <a:stretch>
            <a:fillRect/>
          </a:stretch>
        </p:blipFill>
        <p:spPr bwMode="auto">
          <a:xfrm>
            <a:off x="590843" y="-447675"/>
            <a:ext cx="11296357" cy="73056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505326" y="841375"/>
            <a:ext cx="11225463" cy="581208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Травматичний шок</a:t>
            </a:r>
            <a:endParaRPr lang="ru-RU" dirty="0"/>
          </a:p>
        </p:txBody>
      </p:sp>
      <p:sp>
        <p:nvSpPr>
          <p:cNvPr id="3" name="Місце для вмісту 2"/>
          <p:cNvSpPr>
            <a:spLocks noGrp="1"/>
          </p:cNvSpPr>
          <p:nvPr>
            <p:ph idx="1"/>
          </p:nvPr>
        </p:nvSpPr>
        <p:spPr/>
        <p:txBody>
          <a:bodyPr/>
          <a:lstStyle/>
          <a:p>
            <a:pPr indent="0" algn="just">
              <a:lnSpc>
                <a:spcPct val="115000"/>
              </a:lnSpc>
              <a:spcAft>
                <a:spcPts val="0"/>
              </a:spcAft>
              <a:buNone/>
            </a:pPr>
            <a:r>
              <a:rPr lang="uk-UA"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спричинений травмою тяжкий стан, який супро­воджується значними порушеннями функцій </a:t>
            </a:r>
            <a:r>
              <a:rPr lang="uk-UA"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життєво</a:t>
            </a:r>
            <a:r>
              <a:rPr lang="uk-UA"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важливих органів, на­самперед кровообігу та дихання. Характеризується двома фазами </a:t>
            </a:r>
            <a:r>
              <a:rPr lang="uk-UA"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пребігу</a:t>
            </a:r>
            <a:r>
              <a:rPr lang="uk-UA"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еректильною</a:t>
            </a:r>
            <a:r>
              <a:rPr lang="uk-UA"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(напруження, активна реакція організму на травму) та </a:t>
            </a:r>
            <a:r>
              <a:rPr lang="uk-UA"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торпідною</a:t>
            </a:r>
            <a:r>
              <a:rPr lang="uk-UA"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(виснаження основних функцій життєзабезпечення).</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583597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solidFill>
                  <a:srgbClr val="000000"/>
                </a:solidFill>
                <a:effectLst/>
                <a:latin typeface="Times New Roman" panose="02020603050405020304" pitchFamily="18" charset="0"/>
                <a:ea typeface="Times New Roman" panose="02020603050405020304" pitchFamily="18" charset="0"/>
              </a:rPr>
              <a:t>Клінічні форми травматичної хвороби</a:t>
            </a:r>
            <a:endParaRPr lang="ru-RU" dirty="0"/>
          </a:p>
        </p:txBody>
      </p:sp>
      <p:sp>
        <p:nvSpPr>
          <p:cNvPr id="3" name="Місце для вмісту 2"/>
          <p:cNvSpPr>
            <a:spLocks noGrp="1"/>
          </p:cNvSpPr>
          <p:nvPr>
            <p:ph idx="1"/>
          </p:nvPr>
        </p:nvSpPr>
        <p:spPr/>
        <p:txBody>
          <a:bodyPr numCol="3">
            <a:normAutofit/>
          </a:bodyPr>
          <a:lstStyle/>
          <a:p>
            <a:pPr marL="0" indent="0">
              <a:spcBef>
                <a:spcPts val="0"/>
              </a:spcBef>
              <a:buNone/>
            </a:pPr>
            <a:r>
              <a:rPr lang="uk-UA" b="1" dirty="0" smtClean="0">
                <a:solidFill>
                  <a:srgbClr val="000000"/>
                </a:solidFill>
                <a:effectLst/>
                <a:latin typeface="Times New Roman" panose="02020603050405020304" pitchFamily="18" charset="0"/>
                <a:ea typeface="Times New Roman" panose="02020603050405020304" pitchFamily="18" charset="0"/>
              </a:rPr>
              <a:t>За ступенем </a:t>
            </a:r>
          </a:p>
          <a:p>
            <a:pPr marL="0" indent="0">
              <a:spcBef>
                <a:spcPts val="0"/>
              </a:spcBef>
              <a:buNone/>
            </a:pPr>
            <a:r>
              <a:rPr lang="uk-UA" b="1" dirty="0" smtClean="0">
                <a:solidFill>
                  <a:srgbClr val="000000"/>
                </a:solidFill>
                <a:effectLst/>
                <a:latin typeface="Times New Roman" panose="02020603050405020304" pitchFamily="18" charset="0"/>
                <a:ea typeface="Times New Roman" panose="02020603050405020304" pitchFamily="18" charset="0"/>
              </a:rPr>
              <a:t>тяжкості</a:t>
            </a:r>
            <a:r>
              <a:rPr lang="uk-UA" dirty="0" smtClean="0">
                <a:solidFill>
                  <a:srgbClr val="000000"/>
                </a:solidFill>
                <a:effectLst/>
                <a:latin typeface="Times New Roman" panose="02020603050405020304" pitchFamily="18" charset="0"/>
                <a:ea typeface="Times New Roman" panose="02020603050405020304" pitchFamily="18" charset="0"/>
              </a:rPr>
              <a:t> </a:t>
            </a:r>
          </a:p>
          <a:p>
            <a:pPr marL="0" indent="0">
              <a:buNone/>
            </a:pPr>
            <a:r>
              <a:rPr lang="uk-UA" dirty="0" smtClean="0">
                <a:solidFill>
                  <a:srgbClr val="000000"/>
                </a:solidFill>
                <a:effectLst/>
                <a:latin typeface="Times New Roman" panose="02020603050405020304" pitchFamily="18" charset="0"/>
                <a:ea typeface="Times New Roman" panose="02020603050405020304" pitchFamily="18" charset="0"/>
              </a:rPr>
              <a:t>- легка </a:t>
            </a:r>
          </a:p>
          <a:p>
            <a:pPr marL="0" indent="0">
              <a:buNone/>
            </a:pPr>
            <a:r>
              <a:rPr lang="uk-UA" dirty="0" smtClean="0">
                <a:solidFill>
                  <a:srgbClr val="000000"/>
                </a:solidFill>
                <a:effectLst/>
                <a:latin typeface="Times New Roman" panose="02020603050405020304" pitchFamily="18" charset="0"/>
                <a:ea typeface="Times New Roman" panose="02020603050405020304" pitchFamily="18" charset="0"/>
              </a:rPr>
              <a:t>- середня </a:t>
            </a:r>
          </a:p>
          <a:p>
            <a:pPr marL="0" indent="0">
              <a:buNone/>
            </a:pPr>
            <a:r>
              <a:rPr lang="uk-UA" dirty="0" smtClean="0">
                <a:solidFill>
                  <a:srgbClr val="000000"/>
                </a:solidFill>
                <a:effectLst/>
                <a:latin typeface="Times New Roman" panose="02020603050405020304" pitchFamily="18" charset="0"/>
                <a:ea typeface="Times New Roman" panose="02020603050405020304" pitchFamily="18" charset="0"/>
              </a:rPr>
              <a:t>- тяж­ка </a:t>
            </a:r>
          </a:p>
          <a:p>
            <a:pPr marL="0" indent="0">
              <a:buNone/>
            </a:pPr>
            <a:endParaRPr lang="uk-UA" dirty="0" smtClean="0">
              <a:solidFill>
                <a:srgbClr val="000000"/>
              </a:solidFill>
              <a:effectLst/>
              <a:latin typeface="Times New Roman" panose="02020603050405020304" pitchFamily="18" charset="0"/>
              <a:ea typeface="Times New Roman" panose="02020603050405020304" pitchFamily="18" charset="0"/>
            </a:endParaRPr>
          </a:p>
          <a:p>
            <a:pPr marL="0" indent="0">
              <a:buNone/>
            </a:pPr>
            <a:endParaRPr lang="uk-UA" dirty="0">
              <a:solidFill>
                <a:srgbClr val="000000"/>
              </a:solidFill>
              <a:latin typeface="Times New Roman" panose="02020603050405020304" pitchFamily="18" charset="0"/>
              <a:ea typeface="Times New Roman" panose="02020603050405020304" pitchFamily="18" charset="0"/>
            </a:endParaRPr>
          </a:p>
          <a:p>
            <a:pPr marL="0" indent="0">
              <a:buNone/>
            </a:pPr>
            <a:endParaRPr lang="uk-UA" dirty="0" smtClean="0">
              <a:solidFill>
                <a:srgbClr val="000000"/>
              </a:solidFill>
              <a:effectLst/>
              <a:latin typeface="Times New Roman" panose="02020603050405020304" pitchFamily="18" charset="0"/>
              <a:ea typeface="Times New Roman" panose="02020603050405020304" pitchFamily="18" charset="0"/>
            </a:endParaRPr>
          </a:p>
          <a:p>
            <a:pPr marL="0" indent="0">
              <a:buNone/>
            </a:pPr>
            <a:r>
              <a:rPr lang="uk-UA" b="1" dirty="0" smtClean="0">
                <a:solidFill>
                  <a:srgbClr val="000000"/>
                </a:solidFill>
                <a:effectLst/>
                <a:latin typeface="Times New Roman" panose="02020603050405020304" pitchFamily="18" charset="0"/>
                <a:ea typeface="Times New Roman" panose="02020603050405020304" pitchFamily="18" charset="0"/>
              </a:rPr>
              <a:t>За характером перебігу</a:t>
            </a:r>
            <a:r>
              <a:rPr lang="uk-UA" dirty="0" smtClean="0">
                <a:solidFill>
                  <a:srgbClr val="000000"/>
                </a:solidFill>
                <a:effectLst/>
                <a:latin typeface="Times New Roman" panose="02020603050405020304" pitchFamily="18" charset="0"/>
                <a:ea typeface="Times New Roman" panose="02020603050405020304" pitchFamily="18" charset="0"/>
              </a:rPr>
              <a:t> </a:t>
            </a:r>
          </a:p>
          <a:p>
            <a:pPr marL="0" indent="0">
              <a:buNone/>
            </a:pPr>
            <a:r>
              <a:rPr lang="uk-UA" dirty="0" smtClean="0">
                <a:solidFill>
                  <a:srgbClr val="000000"/>
                </a:solidFill>
                <a:effectLst/>
                <a:latin typeface="Times New Roman" panose="02020603050405020304" pitchFamily="18" charset="0"/>
                <a:ea typeface="Times New Roman" panose="02020603050405020304" pitchFamily="18" charset="0"/>
              </a:rPr>
              <a:t>- ускладнена </a:t>
            </a:r>
          </a:p>
          <a:p>
            <a:pPr marL="0" indent="0">
              <a:buNone/>
            </a:pPr>
            <a:r>
              <a:rPr lang="uk-UA" dirty="0" smtClean="0">
                <a:solidFill>
                  <a:srgbClr val="000000"/>
                </a:solidFill>
                <a:effectLst/>
                <a:latin typeface="Times New Roman" panose="02020603050405020304" pitchFamily="18" charset="0"/>
                <a:ea typeface="Times New Roman" panose="02020603050405020304" pitchFamily="18" charset="0"/>
              </a:rPr>
              <a:t>- неускладнена </a:t>
            </a:r>
          </a:p>
          <a:p>
            <a:pPr marL="0" indent="0">
              <a:buNone/>
            </a:pPr>
            <a:endParaRPr lang="uk-UA" dirty="0" smtClean="0">
              <a:solidFill>
                <a:srgbClr val="000000"/>
              </a:solidFill>
              <a:effectLst/>
              <a:latin typeface="Times New Roman" panose="02020603050405020304" pitchFamily="18" charset="0"/>
              <a:ea typeface="Times New Roman" panose="02020603050405020304" pitchFamily="18" charset="0"/>
            </a:endParaRPr>
          </a:p>
          <a:p>
            <a:pPr marL="0" indent="0">
              <a:buNone/>
            </a:pPr>
            <a:endParaRPr lang="uk-UA" dirty="0">
              <a:solidFill>
                <a:srgbClr val="000000"/>
              </a:solidFill>
              <a:latin typeface="Times New Roman" panose="02020603050405020304" pitchFamily="18" charset="0"/>
              <a:ea typeface="Times New Roman" panose="02020603050405020304" pitchFamily="18" charset="0"/>
            </a:endParaRPr>
          </a:p>
          <a:p>
            <a:pPr marL="0" indent="0">
              <a:buNone/>
            </a:pPr>
            <a:endParaRPr lang="uk-UA" dirty="0" smtClean="0">
              <a:solidFill>
                <a:srgbClr val="000000"/>
              </a:solidFill>
              <a:effectLst/>
              <a:latin typeface="Times New Roman" panose="02020603050405020304" pitchFamily="18" charset="0"/>
              <a:ea typeface="Times New Roman" panose="02020603050405020304" pitchFamily="18" charset="0"/>
            </a:endParaRPr>
          </a:p>
          <a:p>
            <a:pPr marL="0" indent="0">
              <a:buNone/>
            </a:pPr>
            <a:endParaRPr lang="uk-UA" dirty="0">
              <a:solidFill>
                <a:srgbClr val="000000"/>
              </a:solidFill>
              <a:latin typeface="Times New Roman" panose="02020603050405020304" pitchFamily="18" charset="0"/>
              <a:ea typeface="Times New Roman" panose="02020603050405020304" pitchFamily="18" charset="0"/>
            </a:endParaRPr>
          </a:p>
          <a:p>
            <a:pPr marL="0" indent="0">
              <a:spcBef>
                <a:spcPts val="0"/>
              </a:spcBef>
              <a:buNone/>
            </a:pPr>
            <a:endParaRPr lang="uk-UA" dirty="0" smtClean="0">
              <a:solidFill>
                <a:srgbClr val="000000"/>
              </a:solidFill>
              <a:effectLst/>
              <a:latin typeface="Times New Roman" panose="02020603050405020304" pitchFamily="18" charset="0"/>
              <a:ea typeface="Times New Roman" panose="02020603050405020304" pitchFamily="18" charset="0"/>
            </a:endParaRPr>
          </a:p>
          <a:p>
            <a:pPr marL="0" indent="0">
              <a:spcBef>
                <a:spcPts val="0"/>
              </a:spcBef>
              <a:buNone/>
            </a:pPr>
            <a:r>
              <a:rPr lang="uk-UA" b="1" dirty="0" smtClean="0">
                <a:solidFill>
                  <a:srgbClr val="000000"/>
                </a:solidFill>
                <a:effectLst/>
                <a:latin typeface="Times New Roman" panose="02020603050405020304" pitchFamily="18" charset="0"/>
                <a:ea typeface="Times New Roman" panose="02020603050405020304" pitchFamily="18" charset="0"/>
              </a:rPr>
              <a:t>За кінцевим </a:t>
            </a:r>
          </a:p>
          <a:p>
            <a:pPr marL="0" indent="0">
              <a:spcBef>
                <a:spcPts val="0"/>
              </a:spcBef>
              <a:buNone/>
            </a:pPr>
            <a:r>
              <a:rPr lang="uk-UA" b="1" dirty="0" smtClean="0">
                <a:solidFill>
                  <a:srgbClr val="000000"/>
                </a:solidFill>
                <a:effectLst/>
                <a:latin typeface="Times New Roman" panose="02020603050405020304" pitchFamily="18" charset="0"/>
                <a:ea typeface="Times New Roman" panose="02020603050405020304" pitchFamily="18" charset="0"/>
              </a:rPr>
              <a:t>результатом </a:t>
            </a:r>
          </a:p>
          <a:p>
            <a:pPr>
              <a:buFontTx/>
              <a:buChar char="-"/>
            </a:pPr>
            <a:r>
              <a:rPr lang="uk-UA" dirty="0" smtClean="0">
                <a:solidFill>
                  <a:srgbClr val="000000"/>
                </a:solidFill>
                <a:effectLst/>
                <a:latin typeface="Times New Roman" panose="02020603050405020304" pitchFamily="18" charset="0"/>
                <a:ea typeface="Times New Roman" panose="02020603050405020304" pitchFamily="18" charset="0"/>
              </a:rPr>
              <a:t>сприятливий </a:t>
            </a:r>
          </a:p>
          <a:p>
            <a:pPr>
              <a:buFontTx/>
              <a:buChar char="-"/>
            </a:pPr>
            <a:r>
              <a:rPr lang="uk-UA" dirty="0" smtClean="0">
                <a:solidFill>
                  <a:srgbClr val="000000"/>
                </a:solidFill>
                <a:effectLst/>
                <a:latin typeface="Times New Roman" panose="02020603050405020304" pitchFamily="18" charset="0"/>
                <a:ea typeface="Times New Roman" panose="02020603050405020304" pitchFamily="18" charset="0"/>
              </a:rPr>
              <a:t>несприятливий</a:t>
            </a:r>
            <a:endParaRPr lang="ru-RU" dirty="0"/>
          </a:p>
        </p:txBody>
      </p:sp>
    </p:spTree>
    <p:extLst>
      <p:ext uri="{BB962C8B-B14F-4D97-AF65-F5344CB8AC3E}">
        <p14:creationId xmlns="" xmlns:p14="http://schemas.microsoft.com/office/powerpoint/2010/main" val="2495130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219200" y="277812"/>
            <a:ext cx="10363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200"/>
              <a:buFont typeface="Times New Roman"/>
              <a:buNone/>
            </a:pPr>
            <a:r>
              <a:rPr lang="en-US" sz="4200" b="0" i="0" u="none" strike="noStrike" cap="none">
                <a:solidFill>
                  <a:schemeClr val="dk2"/>
                </a:solidFill>
                <a:latin typeface="Times New Roman"/>
                <a:ea typeface="Times New Roman"/>
                <a:cs typeface="Times New Roman"/>
                <a:sym typeface="Times New Roman"/>
              </a:rPr>
              <a:t>Травматичний шок</a:t>
            </a:r>
            <a:endParaRPr/>
          </a:p>
        </p:txBody>
      </p:sp>
      <p:sp>
        <p:nvSpPr>
          <p:cNvPr id="125" name="Google Shape;125;p17"/>
          <p:cNvSpPr txBox="1"/>
          <p:nvPr/>
        </p:nvSpPr>
        <p:spPr>
          <a:xfrm>
            <a:off x="1299634" y="1712912"/>
            <a:ext cx="245533"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aphicFrame>
        <p:nvGraphicFramePr>
          <p:cNvPr id="126" name="Google Shape;126;p17"/>
          <p:cNvGraphicFramePr/>
          <p:nvPr/>
        </p:nvGraphicFramePr>
        <p:xfrm>
          <a:off x="1016001" y="1295400"/>
          <a:ext cx="10667968" cy="5417795"/>
        </p:xfrm>
        <a:graphic>
          <a:graphicData uri="http://schemas.openxmlformats.org/drawingml/2006/table">
            <a:tbl>
              <a:tblPr>
                <a:noFill/>
              </a:tblPr>
              <a:tblGrid>
                <a:gridCol w="1648867"/>
                <a:gridCol w="2230967"/>
                <a:gridCol w="1938867"/>
                <a:gridCol w="1938867"/>
                <a:gridCol w="2910400"/>
              </a:tblGrid>
              <a:tr h="415925">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1" i="0" u="none" strike="noStrike" cap="none" dirty="0" err="1">
                          <a:solidFill>
                            <a:schemeClr val="dk1"/>
                          </a:solidFill>
                          <a:latin typeface="Times New Roman"/>
                          <a:ea typeface="Times New Roman"/>
                          <a:cs typeface="Times New Roman"/>
                          <a:sym typeface="Times New Roman"/>
                        </a:rPr>
                        <a:t>Показники</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gridSpan="4">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1" i="0" u="none" strike="noStrike" cap="none">
                          <a:solidFill>
                            <a:schemeClr val="dk1"/>
                          </a:solidFill>
                          <a:latin typeface="Times New Roman"/>
                          <a:ea typeface="Times New Roman"/>
                          <a:cs typeface="Times New Roman"/>
                          <a:sym typeface="Times New Roman"/>
                        </a:rPr>
                        <a:t>                                          Ступені травматичного шоку</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0">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             1</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           2</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            3</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           4</a:t>
                      </a:r>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r>
              <a:tr h="457200">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Свідомість</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Збережено, нема бажання спілкуватися</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Збережено, заторможеність</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Сплутана</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Відсутня</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758825">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Шкіра і слизові оболонки</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Дещо бліді</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Холодна, бліда</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Із землистим відтінком, покрита липким пітом</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Із землистим відтінком, покрита липким пітом</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57200">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Реакція зіниці</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Реагує на світло</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Слабо реагує на світло</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Не реагує</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Не реагує</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639750">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Пульс</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Ритмічний</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дещо</a:t>
                      </a:r>
                      <a:r>
                        <a:rPr lang="en-US" sz="1200" b="0" i="0" u="none" dirty="0">
                          <a:solidFill>
                            <a:schemeClr val="dk1"/>
                          </a:solidFill>
                          <a:latin typeface="Times New Roman"/>
                          <a:ea typeface="Times New Roman"/>
                          <a:cs typeface="Times New Roman"/>
                          <a:sym typeface="Times New Roman"/>
                        </a:rPr>
                        <a:t> </a:t>
                      </a:r>
                      <a:r>
                        <a:rPr lang="en-US" sz="1200" b="0" i="0" u="none" dirty="0" err="1">
                          <a:solidFill>
                            <a:schemeClr val="dk1"/>
                          </a:solidFill>
                          <a:latin typeface="Times New Roman"/>
                          <a:ea typeface="Times New Roman"/>
                          <a:cs typeface="Times New Roman"/>
                          <a:sym typeface="Times New Roman"/>
                        </a:rPr>
                        <a:t>прискорений</a:t>
                      </a:r>
                      <a:r>
                        <a:rPr lang="en-US" sz="1200" b="0" i="0" u="none" dirty="0">
                          <a:solidFill>
                            <a:schemeClr val="dk1"/>
                          </a:solidFill>
                          <a:latin typeface="Times New Roman"/>
                          <a:ea typeface="Times New Roman"/>
                          <a:cs typeface="Times New Roman"/>
                          <a:sym typeface="Times New Roman"/>
                        </a:rPr>
                        <a:t>(</a:t>
                      </a:r>
                      <a:r>
                        <a:rPr lang="en-US" sz="1200" b="0" i="0" u="none" dirty="0" err="1">
                          <a:solidFill>
                            <a:schemeClr val="dk1"/>
                          </a:solidFill>
                          <a:latin typeface="Times New Roman"/>
                          <a:ea typeface="Times New Roman"/>
                          <a:cs typeface="Times New Roman"/>
                          <a:sym typeface="Times New Roman"/>
                        </a:rPr>
                        <a:t>до</a:t>
                      </a:r>
                      <a:r>
                        <a:rPr lang="en-US" sz="1200" b="0" i="0" u="none" dirty="0">
                          <a:solidFill>
                            <a:schemeClr val="dk1"/>
                          </a:solidFill>
                          <a:latin typeface="Times New Roman"/>
                          <a:ea typeface="Times New Roman"/>
                          <a:cs typeface="Times New Roman"/>
                          <a:sym typeface="Times New Roman"/>
                        </a:rPr>
                        <a:t> 100уд./</a:t>
                      </a:r>
                      <a:r>
                        <a:rPr lang="en-US" sz="1200" b="0" i="0" u="none" dirty="0" err="1">
                          <a:solidFill>
                            <a:schemeClr val="dk1"/>
                          </a:solidFill>
                          <a:latin typeface="Times New Roman"/>
                          <a:ea typeface="Times New Roman"/>
                          <a:cs typeface="Times New Roman"/>
                          <a:sym typeface="Times New Roman"/>
                        </a:rPr>
                        <a:t>хв</a:t>
                      </a:r>
                      <a:r>
                        <a:rPr lang="en-US" sz="1200" b="0" i="0" u="none" dirty="0">
                          <a:solidFill>
                            <a:schemeClr val="dk1"/>
                          </a:solidFill>
                          <a:latin typeface="Times New Roman"/>
                          <a:ea typeface="Times New Roman"/>
                          <a:cs typeface="Times New Roman"/>
                          <a:sym typeface="Times New Roman"/>
                        </a:rPr>
                        <a:t>)</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120уд./хв</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Частий, ниткоподібний 130-140уд./хв</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На магістральних судинах не визначається</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57200">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Систолічний тиск(мм рт.ст.)</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100-90</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90-80</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75-70 і нижче</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dirty="0" err="1">
                          <a:solidFill>
                            <a:schemeClr val="dk1"/>
                          </a:solidFill>
                          <a:latin typeface="Times New Roman"/>
                          <a:ea typeface="Times New Roman"/>
                          <a:cs typeface="Times New Roman"/>
                          <a:sym typeface="Times New Roman"/>
                        </a:rPr>
                        <a:t>Нижче</a:t>
                      </a:r>
                      <a:r>
                        <a:rPr lang="en-US" sz="1200" b="0" i="0" u="none" dirty="0">
                          <a:solidFill>
                            <a:schemeClr val="dk1"/>
                          </a:solidFill>
                          <a:latin typeface="Times New Roman"/>
                          <a:ea typeface="Times New Roman"/>
                          <a:cs typeface="Times New Roman"/>
                          <a:sym typeface="Times New Roman"/>
                        </a:rPr>
                        <a:t> 30</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639750">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Тиск діастоли(мм рт.ст.)</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Близько 60</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dirty="0">
                          <a:solidFill>
                            <a:schemeClr val="dk1"/>
                          </a:solidFill>
                          <a:latin typeface="Times New Roman"/>
                          <a:ea typeface="Times New Roman"/>
                          <a:cs typeface="Times New Roman"/>
                          <a:sym typeface="Times New Roman"/>
                        </a:rPr>
                        <a:t>60-50</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30 і нижче</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Не визначається</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860425">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Частота дихальних рухів</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20-22/хв.</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Дихання часте, ослаблене</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Дихання поверхневе, часте, ослаблене</a:t>
                      </a:r>
                      <a:endParaRPr/>
                    </a:p>
                    <a:p>
                      <a:pPr marL="0" marR="0" lvl="0" indent="0" algn="l" rtl="0">
                        <a:spcBef>
                          <a:spcPts val="0"/>
                        </a:spcBef>
                        <a:spcAft>
                          <a:spcPts val="0"/>
                        </a:spcAft>
                        <a:buNone/>
                      </a:pPr>
                      <a:endParaRPr sz="1200" b="0" i="0" u="none">
                        <a:solidFill>
                          <a:schemeClr val="dk1"/>
                        </a:solidFill>
                        <a:latin typeface="Times New Roman"/>
                        <a:ea typeface="Times New Roman"/>
                        <a:cs typeface="Times New Roman"/>
                        <a:sym typeface="Times New Roman"/>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Паталогічне, або відсутнє</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57200">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Сухожильні рефлекси</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Ослаблені</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Торпідні</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       —</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       —</a:t>
                      </a:r>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27" name="Google Shape;127;p17"/>
          <p:cNvSpPr txBox="1"/>
          <p:nvPr/>
        </p:nvSpPr>
        <p:spPr>
          <a:xfrm>
            <a:off x="0" y="9094787"/>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ЛІКУВАННЯ ГЕМОРАГІЧНОГО ТА ТРАВМАТИЧНОГО ШОКІВ"/>
          <p:cNvPicPr>
            <a:picLocks noChangeAspect="1" noChangeArrowheads="1"/>
          </p:cNvPicPr>
          <p:nvPr/>
        </p:nvPicPr>
        <p:blipFill>
          <a:blip r:embed="rId2"/>
          <a:srcRect/>
          <a:stretch>
            <a:fillRect/>
          </a:stretch>
        </p:blipFill>
        <p:spPr bwMode="auto">
          <a:xfrm>
            <a:off x="619810" y="-447675"/>
            <a:ext cx="9753600" cy="73056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Клінічні ознаки шоку"/>
          <p:cNvPicPr>
            <a:picLocks noChangeAspect="1" noChangeArrowheads="1"/>
          </p:cNvPicPr>
          <p:nvPr/>
        </p:nvPicPr>
        <p:blipFill>
          <a:blip r:embed="rId2"/>
          <a:srcRect/>
          <a:stretch>
            <a:fillRect/>
          </a:stretch>
        </p:blipFill>
        <p:spPr bwMode="auto">
          <a:xfrm>
            <a:off x="1182516" y="-447675"/>
            <a:ext cx="9753600" cy="73056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ПАТОГЕНЕТИЧНА КЛАСИФІКАЦІЯ ШОКУ:"/>
          <p:cNvPicPr>
            <a:picLocks noChangeAspect="1" noChangeArrowheads="1"/>
          </p:cNvPicPr>
          <p:nvPr/>
        </p:nvPicPr>
        <p:blipFill>
          <a:blip r:embed="rId2"/>
          <a:srcRect/>
          <a:stretch>
            <a:fillRect/>
          </a:stretch>
        </p:blipFill>
        <p:spPr bwMode="auto">
          <a:xfrm>
            <a:off x="633046" y="-269630"/>
            <a:ext cx="11268222" cy="68955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err="1" smtClean="0">
                <a:solidFill>
                  <a:srgbClr val="000000"/>
                </a:solidFill>
                <a:effectLst/>
                <a:latin typeface="Times New Roman" panose="02020603050405020304" pitchFamily="18" charset="0"/>
                <a:ea typeface="Times New Roman" panose="02020603050405020304" pitchFamily="18" charset="0"/>
              </a:rPr>
              <a:t>Гіповолемічний</a:t>
            </a:r>
            <a:r>
              <a:rPr lang="uk-UA" dirty="0" smtClean="0">
                <a:solidFill>
                  <a:srgbClr val="000000"/>
                </a:solidFill>
                <a:effectLst/>
                <a:latin typeface="Times New Roman" panose="02020603050405020304" pitchFamily="18" charset="0"/>
                <a:ea typeface="Times New Roman" panose="02020603050405020304" pitchFamily="18" charset="0"/>
              </a:rPr>
              <a:t> шок</a:t>
            </a:r>
            <a:endParaRPr lang="ru-RU" dirty="0"/>
          </a:p>
        </p:txBody>
      </p:sp>
      <p:sp>
        <p:nvSpPr>
          <p:cNvPr id="3" name="Місце для вмісту 2"/>
          <p:cNvSpPr>
            <a:spLocks noGrp="1"/>
          </p:cNvSpPr>
          <p:nvPr>
            <p:ph idx="1"/>
          </p:nvPr>
        </p:nvSpPr>
        <p:spPr/>
        <p:txBody>
          <a:bodyPr/>
          <a:lstStyle/>
          <a:p>
            <a:pPr marL="0" indent="0">
              <a:buNone/>
            </a:pPr>
            <a:r>
              <a:rPr lang="uk-UA" dirty="0" smtClean="0">
                <a:solidFill>
                  <a:srgbClr val="000000"/>
                </a:solidFill>
                <a:effectLst/>
                <a:latin typeface="Times New Roman" panose="02020603050405020304" pitchFamily="18" charset="0"/>
                <a:ea typeface="Times New Roman" panose="02020603050405020304" pitchFamily="18" charset="0"/>
              </a:rPr>
              <a:t>розвивається при значних втратах організмом плазми крові та інших рідин (діарея, виснажливе блювання, великі опікові поверхні), коли безпосередньо зменшується об’єм циркулюючої крові (ОЦК). Залежно від обсягу втраченої крові відбувається процеси компенсації крововтрати.</a:t>
            </a:r>
            <a:endParaRPr lang="ru-RU" dirty="0"/>
          </a:p>
        </p:txBody>
      </p:sp>
    </p:spTree>
    <p:extLst>
      <p:ext uri="{BB962C8B-B14F-4D97-AF65-F5344CB8AC3E}">
        <p14:creationId xmlns="" xmlns:p14="http://schemas.microsoft.com/office/powerpoint/2010/main" val="2433872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cf2.ppt-online.org/files2/slide/h/hrXwC01nHOFa6gUzbTE98iRYDKJmMte3IoNqBG/slide-10.jpg"/>
          <p:cNvPicPr>
            <a:picLocks noChangeAspect="1" noChangeArrowheads="1"/>
          </p:cNvPicPr>
          <p:nvPr/>
        </p:nvPicPr>
        <p:blipFill>
          <a:blip r:embed="rId2"/>
          <a:srcRect/>
          <a:stretch>
            <a:fillRect/>
          </a:stretch>
        </p:blipFill>
        <p:spPr bwMode="auto">
          <a:xfrm>
            <a:off x="971502" y="-621323"/>
            <a:ext cx="9753600" cy="73056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cf2.ppt-online.org/files2/slide/h/hrXwC01nHOFa6gUzbTE98iRYDKJmMte3IoNqBG/slide-11.jpg"/>
          <p:cNvPicPr>
            <a:picLocks noChangeAspect="1" noChangeArrowheads="1"/>
          </p:cNvPicPr>
          <p:nvPr/>
        </p:nvPicPr>
        <p:blipFill>
          <a:blip r:embed="rId2"/>
          <a:srcRect/>
          <a:stretch>
            <a:fillRect/>
          </a:stretch>
        </p:blipFill>
        <p:spPr bwMode="auto">
          <a:xfrm>
            <a:off x="478301" y="-717452"/>
            <a:ext cx="11268221" cy="73056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Геморагічний шок</a:t>
            </a:r>
            <a:endParaRPr lang="ru-RU" dirty="0"/>
          </a:p>
        </p:txBody>
      </p:sp>
      <p:sp>
        <p:nvSpPr>
          <p:cNvPr id="3" name="Місце для вмісту 2"/>
          <p:cNvSpPr>
            <a:spLocks noGrp="1"/>
          </p:cNvSpPr>
          <p:nvPr>
            <p:ph idx="1"/>
          </p:nvPr>
        </p:nvSpPr>
        <p:spPr/>
        <p:txBody>
          <a:bodyPr/>
          <a:lstStyle/>
          <a:p>
            <a:pPr indent="0" algn="just">
              <a:lnSpc>
                <a:spcPct val="115000"/>
              </a:lnSpc>
              <a:spcAft>
                <a:spcPts val="0"/>
              </a:spcAft>
              <a:buNone/>
            </a:pPr>
            <a:r>
              <a:rPr lang="uk-UA"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аналогічний за клінічною картиною травматичному шоку. Виникає при тяжкій крововтраті у разі травми (зовнішня кровотеча) або при внутрішніх кровотечах.</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742975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ГЕМОРАГІЧНИЙ ШОК"/>
          <p:cNvPicPr>
            <a:picLocks noChangeAspect="1" noChangeArrowheads="1"/>
          </p:cNvPicPr>
          <p:nvPr/>
        </p:nvPicPr>
        <p:blipFill>
          <a:blip r:embed="rId2"/>
          <a:srcRect/>
          <a:stretch>
            <a:fillRect/>
          </a:stretch>
        </p:blipFill>
        <p:spPr bwMode="auto">
          <a:xfrm>
            <a:off x="252663" y="-680001"/>
            <a:ext cx="11250975" cy="73056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srcRect/>
          <a:stretch>
            <a:fillRect/>
          </a:stretch>
        </p:blipFill>
        <p:spPr bwMode="auto">
          <a:xfrm>
            <a:off x="601579" y="585788"/>
            <a:ext cx="10527632" cy="568483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270</Words>
  <Application>Microsoft Office PowerPoint</Application>
  <PresentationFormat>Произвольный</PresentationFormat>
  <Paragraphs>74</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Гіповолемічний шок</vt:lpstr>
      <vt:lpstr>Слайд 5</vt:lpstr>
      <vt:lpstr>Слайд 6</vt:lpstr>
      <vt:lpstr>Геморагічний шок</vt:lpstr>
      <vt:lpstr>Слайд 8</vt:lpstr>
      <vt:lpstr>Слайд 9</vt:lpstr>
      <vt:lpstr>Слайд 10</vt:lpstr>
      <vt:lpstr>Травматичний шок</vt:lpstr>
      <vt:lpstr>Клінічні форми травматичної хвороби</vt:lpstr>
      <vt:lpstr>Травматичний шок</vt:lpstr>
      <vt:lpstr>Слайд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Гаврильєв Віктор</dc:creator>
  <cp:lastModifiedBy>User</cp:lastModifiedBy>
  <cp:revision>36</cp:revision>
  <dcterms:created xsi:type="dcterms:W3CDTF">2014-12-10T07:39:33Z</dcterms:created>
  <dcterms:modified xsi:type="dcterms:W3CDTF">2022-09-27T19:54:43Z</dcterms:modified>
</cp:coreProperties>
</file>