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251AFB-2C19-41FC-B32F-7F0E170FAE20}" type="datetimeFigureOut">
              <a:rPr lang="ru-RU" smtClean="0"/>
              <a:t>14.04.2020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Rectangle 8"/>
          <p:cNvSpPr/>
          <p:nvPr/>
        </p:nvSpPr>
        <p:spPr>
          <a:xfrm>
            <a:off x="345440" y="2942602"/>
            <a:ext cx="7147931" cy="24638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572652" y="2944634"/>
            <a:ext cx="1190348" cy="2459736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7712714" y="3136658"/>
            <a:ext cx="910224" cy="2075688"/>
          </a:xfrm>
          <a:prstGeom prst="rect">
            <a:avLst/>
          </a:prstGeom>
          <a:solidFill>
            <a:schemeClr val="accent3">
              <a:alpha val="70000"/>
            </a:schemeClr>
          </a:solidFill>
          <a:ln w="635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445483" y="3055621"/>
            <a:ext cx="6947845" cy="2245359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786826" y="4625268"/>
            <a:ext cx="762000" cy="457200"/>
          </a:xfrm>
        </p:spPr>
        <p:txBody>
          <a:bodyPr/>
          <a:lstStyle>
            <a:lvl1pPr algn="ctr">
              <a:defRPr sz="28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6CAB3ED0-7192-4121-9AA1-AA0BE6546CE5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Rectangle 10"/>
          <p:cNvSpPr/>
          <p:nvPr/>
        </p:nvSpPr>
        <p:spPr>
          <a:xfrm>
            <a:off x="541822" y="4559276"/>
            <a:ext cx="6755166" cy="664367"/>
          </a:xfrm>
          <a:prstGeom prst="rect">
            <a:avLst/>
          </a:prstGeom>
          <a:solidFill>
            <a:schemeClr val="accent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538971" y="3139440"/>
            <a:ext cx="6760868" cy="2077720"/>
          </a:xfrm>
          <a:prstGeom prst="rect">
            <a:avLst/>
          </a:prstGeom>
          <a:noFill/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42805" y="4648200"/>
            <a:ext cx="6553200" cy="457200"/>
          </a:xfrm>
        </p:spPr>
        <p:txBody>
          <a:bodyPr>
            <a:normAutofit/>
          </a:bodyPr>
          <a:lstStyle>
            <a:lvl1pPr marL="0" indent="0" algn="ctr">
              <a:buNone/>
              <a:defRPr sz="1800" cap="all" spc="300" baseline="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4705" y="3227033"/>
            <a:ext cx="6629400" cy="1219201"/>
          </a:xfrm>
        </p:spPr>
        <p:txBody>
          <a:bodyPr anchor="b" anchorCtr="0">
            <a:noAutofit/>
          </a:bodyPr>
          <a:lstStyle>
            <a:lvl1pPr>
              <a:defRPr sz="40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251AFB-2C19-41FC-B32F-7F0E170FAE20}" type="datetimeFigureOut">
              <a:rPr lang="ru-RU" smtClean="0"/>
              <a:t>14.04.2020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AB3ED0-7192-4121-9AA1-AA0BE6546CE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6861702" y="228600"/>
            <a:ext cx="1859280" cy="6122634"/>
          </a:xfrm>
          <a:prstGeom prst="rect">
            <a:avLst/>
          </a:prstGeom>
          <a:solidFill>
            <a:srgbClr val="FFFFFF">
              <a:alpha val="85000"/>
            </a:srgb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955225" y="351409"/>
            <a:ext cx="1672235" cy="5877017"/>
          </a:xfrm>
          <a:prstGeom prst="rect">
            <a:avLst/>
          </a:prstGeom>
          <a:solidFill>
            <a:srgbClr val="FFFFFF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48577" y="395427"/>
            <a:ext cx="1485531" cy="5788981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80999"/>
            <a:ext cx="6172200" cy="579120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251AFB-2C19-41FC-B32F-7F0E170FAE20}" type="datetimeFigureOut">
              <a:rPr lang="ru-RU" smtClean="0"/>
              <a:t>14.04.2020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AB3ED0-7192-4121-9AA1-AA0BE6546CE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251AFB-2C19-41FC-B32F-7F0E170FAE20}" type="datetimeFigureOut">
              <a:rPr lang="ru-RU" smtClean="0"/>
              <a:t>14.04.2020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AB3ED0-7192-4121-9AA1-AA0BE6546CE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251AFB-2C19-41FC-B32F-7F0E170FAE20}" type="datetimeFigureOut">
              <a:rPr lang="ru-RU" smtClean="0"/>
              <a:t>14.04.2020</a:t>
            </a:fld>
            <a:endParaRPr lang="ru-RU"/>
          </a:p>
        </p:txBody>
      </p:sp>
      <p:sp>
        <p:nvSpPr>
          <p:cNvPr id="13" name="Rectangle 12"/>
          <p:cNvSpPr/>
          <p:nvPr/>
        </p:nvSpPr>
        <p:spPr>
          <a:xfrm>
            <a:off x="451976" y="2946400"/>
            <a:ext cx="8265160" cy="24638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567656" y="3048000"/>
            <a:ext cx="8033800" cy="2245359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AB3ED0-7192-4121-9AA1-AA0BE6546CE5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6" y="3200399"/>
            <a:ext cx="7696200" cy="1295401"/>
          </a:xfrm>
        </p:spPr>
        <p:txBody>
          <a:bodyPr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lang="en-US" sz="4000" kern="1200" cap="all" baseline="0" dirty="0">
                <a:solidFill>
                  <a:schemeClr val="accent1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675496" y="4541520"/>
            <a:ext cx="7818120" cy="664367"/>
          </a:xfrm>
          <a:prstGeom prst="rect">
            <a:avLst/>
          </a:prstGeom>
          <a:solidFill>
            <a:schemeClr val="accent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6456" y="4607510"/>
            <a:ext cx="7696200" cy="523783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 cap="all" spc="250" baseline="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Rectangle 13"/>
          <p:cNvSpPr/>
          <p:nvPr/>
        </p:nvSpPr>
        <p:spPr>
          <a:xfrm>
            <a:off x="675757" y="3124200"/>
            <a:ext cx="7817599" cy="2077720"/>
          </a:xfrm>
          <a:prstGeom prst="rect">
            <a:avLst/>
          </a:prstGeom>
          <a:noFill/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26128" y="1719071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19071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251AFB-2C19-41FC-B32F-7F0E170FAE20}" type="datetimeFigureOut">
              <a:rPr lang="ru-RU" smtClean="0"/>
              <a:t>14.04.2020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AB3ED0-7192-4121-9AA1-AA0BE6546CE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26128" y="1722438"/>
            <a:ext cx="4040188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6128" y="2438400"/>
            <a:ext cx="4040188" cy="368776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722438"/>
            <a:ext cx="4041775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38400"/>
            <a:ext cx="4041775" cy="368776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251AFB-2C19-41FC-B32F-7F0E170FAE20}" type="datetimeFigureOut">
              <a:rPr lang="ru-RU" smtClean="0"/>
              <a:t>14.04.2020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AB3ED0-7192-4121-9AA1-AA0BE6546CE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251AFB-2C19-41FC-B32F-7F0E170FAE20}" type="datetimeFigureOut">
              <a:rPr lang="ru-RU" smtClean="0"/>
              <a:t>14.04.2020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AB3ED0-7192-4121-9AA1-AA0BE6546CE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1" name="Rounded Rectangle 10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251AFB-2C19-41FC-B32F-7F0E170FAE20}" type="datetimeFigureOut">
              <a:rPr lang="ru-RU" smtClean="0"/>
              <a:t>14.04.2020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AB3ED0-7192-4121-9AA1-AA0BE6546CE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2" name="Rounded Rectangle 11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6200" y="685800"/>
            <a:ext cx="4572000" cy="525780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251AFB-2C19-41FC-B32F-7F0E170FAE20}" type="datetimeFigureOut">
              <a:rPr lang="ru-RU" smtClean="0"/>
              <a:t>14.04.2020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AB3ED0-7192-4121-9AA1-AA0BE6546CE5}" type="slidenum">
              <a:rPr lang="ru-RU" smtClean="0"/>
              <a:t>‹#›</a:t>
            </a:fld>
            <a:endParaRPr lang="ru-RU"/>
          </a:p>
        </p:txBody>
      </p:sp>
      <p:sp>
        <p:nvSpPr>
          <p:cNvPr id="8" name="Rectangle 7"/>
          <p:cNvSpPr/>
          <p:nvPr/>
        </p:nvSpPr>
        <p:spPr>
          <a:xfrm>
            <a:off x="560034" y="1505712"/>
            <a:ext cx="2716566" cy="3523488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676690" y="1642472"/>
            <a:ext cx="2483254" cy="3234328"/>
          </a:xfrm>
          <a:prstGeom prst="rect">
            <a:avLst/>
          </a:prstGeom>
          <a:solidFill>
            <a:srgbClr val="FFFFFF"/>
          </a:solidFill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9000" y="2971800"/>
            <a:ext cx="2298634" cy="1752600"/>
          </a:xfrm>
        </p:spPr>
        <p:txBody>
          <a:bodyPr/>
          <a:lstStyle>
            <a:lvl1pPr marL="0" indent="0">
              <a:spcBef>
                <a:spcPts val="400"/>
              </a:spcBef>
              <a:buNone/>
              <a:defRPr sz="140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9000" y="1734312"/>
            <a:ext cx="2298634" cy="1191620"/>
          </a:xfrm>
        </p:spPr>
        <p:txBody>
          <a:bodyPr anchor="b">
            <a:normAutofit/>
          </a:bodyPr>
          <a:lstStyle>
            <a:lvl1pPr algn="l">
              <a:defRPr sz="2000" b="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9" name="Rounded Rectangle 8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85800" y="621437"/>
            <a:ext cx="7772400" cy="4331564"/>
          </a:xfrm>
          <a:solidFill>
            <a:schemeClr val="bg2"/>
          </a:solidFill>
          <a:ln>
            <a:noFill/>
          </a:ln>
          <a:effectLst>
            <a:softEdge rad="12700"/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251AFB-2C19-41FC-B32F-7F0E170FAE20}" type="datetimeFigureOut">
              <a:rPr lang="ru-RU" smtClean="0"/>
              <a:t>14.04.2020</a:t>
            </a:fld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AB3ED0-7192-4121-9AA1-AA0BE6546CE5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Rectangle 9"/>
          <p:cNvSpPr/>
          <p:nvPr/>
        </p:nvSpPr>
        <p:spPr>
          <a:xfrm>
            <a:off x="685800" y="4953000"/>
            <a:ext cx="7772400" cy="13716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61999" y="5029200"/>
            <a:ext cx="7600765" cy="1202924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3" name="Rectangle 12"/>
          <p:cNvSpPr/>
          <p:nvPr/>
        </p:nvSpPr>
        <p:spPr>
          <a:xfrm>
            <a:off x="914400" y="5638800"/>
            <a:ext cx="7328514" cy="451696"/>
          </a:xfrm>
          <a:prstGeom prst="rect">
            <a:avLst/>
          </a:prstGeom>
          <a:solidFill>
            <a:schemeClr val="accent1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605589" y="5074920"/>
            <a:ext cx="7946136" cy="1097280"/>
          </a:xfrm>
          <a:prstGeom prst="rect">
            <a:avLst/>
          </a:prstGeom>
          <a:noFill/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56289" y="5656556"/>
            <a:ext cx="7244736" cy="401715"/>
          </a:xfrm>
        </p:spPr>
        <p:txBody>
          <a:bodyPr anchor="ctr">
            <a:normAutofit/>
          </a:bodyPr>
          <a:lstStyle>
            <a:lvl1pPr marL="0" indent="0" algn="ctr">
              <a:buNone/>
              <a:defRPr sz="1500" cap="all" spc="250" baseline="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105400"/>
            <a:ext cx="7328514" cy="523043"/>
          </a:xfrm>
        </p:spPr>
        <p:txBody>
          <a:bodyPr anchor="ctr" anchorCtr="0"/>
          <a:lstStyle>
            <a:lvl1pPr algn="ctr">
              <a:defRPr sz="2000" b="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7" name="Rounded Rectangle 6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52600"/>
            <a:ext cx="8229600" cy="4373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DD251AFB-2C19-41FC-B32F-7F0E170FAE20}" type="datetimeFigureOut">
              <a:rPr lang="ru-RU" smtClean="0"/>
              <a:t>14.04.2020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6CAB3ED0-7192-4121-9AA1-AA0BE6546CE5}" type="slidenum">
              <a:rPr lang="ru-RU" smtClean="0"/>
              <a:t>‹#›</a:t>
            </a:fld>
            <a:endParaRPr lang="ru-RU"/>
          </a:p>
        </p:txBody>
      </p:sp>
      <p:sp>
        <p:nvSpPr>
          <p:cNvPr id="9" name="Rectangle 8"/>
          <p:cNvSpPr/>
          <p:nvPr/>
        </p:nvSpPr>
        <p:spPr>
          <a:xfrm>
            <a:off x="274320" y="278166"/>
            <a:ext cx="8595360" cy="132588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72863" y="372862"/>
            <a:ext cx="8380520" cy="1118587"/>
          </a:xfrm>
          <a:prstGeom prst="rect">
            <a:avLst/>
          </a:prstGeom>
          <a:solidFill>
            <a:srgbClr val="FFFFFF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3500" kern="1200" cap="all" baseline="0">
          <a:solidFill>
            <a:schemeClr val="accent1">
              <a:lumMod val="75000"/>
            </a:schemeClr>
          </a:solidFill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Relationship Id="rId9" Type="http://schemas.openxmlformats.org/officeDocument/2006/relationships/image" Target="../media/image19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22.png"/><Relationship Id="rId7" Type="http://schemas.openxmlformats.org/officeDocument/2006/relationships/image" Target="../media/image26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Relationship Id="rId9" Type="http://schemas.openxmlformats.org/officeDocument/2006/relationships/image" Target="../media/image2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Проективні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методики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діагностики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особистості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7821910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528" y="332656"/>
            <a:ext cx="8496944" cy="65248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ризначена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для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діагностики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рівня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агресивності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і,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ширше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особливостей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тенденцій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активності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дітей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дошкільного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(з 5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років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 і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молодшого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шкільного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віку</a:t>
            </a:r>
            <a:r>
              <a:rPr lang="ru-RU" dirty="0" smtClean="0"/>
              <a:t>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uk-UA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dirty="0" smtClean="0"/>
              <a:t>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Стимульний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матеріал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методики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складається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зі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стандартних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дев'яти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зображень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кистей рук і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однієї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порожньої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таблиці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uk-UA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Аналіз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результатів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здійснюється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по 11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категоріях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гресивність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директивність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страх,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рихильність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емоційність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),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комунікація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залежність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демонстративність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ущербність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активна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безособовість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пасивна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безособовость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категорію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опису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uk-UA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Після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категоризації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відповідей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підраховується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число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відповідей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кожній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категорії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встановлюється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бал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агресивності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uk-UA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Крім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балу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агресивності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обчислюється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відсоток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відповідей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категорії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агресивність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 по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відношенню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до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сумарної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кількості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відповідей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по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всіх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інших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категоріях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Так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встановлюється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питома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вага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агресивності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загальній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системі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тенденцій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особистості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до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активності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uk-UA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0529564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кругленный прямоугольник 2"/>
          <p:cNvSpPr/>
          <p:nvPr/>
        </p:nvSpPr>
        <p:spPr>
          <a:xfrm>
            <a:off x="676253" y="476672"/>
            <a:ext cx="7848872" cy="115212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Незакінчені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речення»Дж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Роттера</a:t>
            </a:r>
            <a:endParaRPr lang="ru-RU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Rotter Incomplete Sentences Blank)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24225" y="2060848"/>
            <a:ext cx="8352928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Ця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методика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призначена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для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виявлення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оцінки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проблемних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сфер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особистості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рівня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їх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усвідомленості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типу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ставлення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до них,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дослідження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рівня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внутрішньоособистісної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адаптації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/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дезадаптації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Стимульний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матеріал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методики –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незавершені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фрази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розбиті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на 15 тем (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ставлення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до батька, до себе,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матері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друзів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страхи і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побоювання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почуття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тощо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uk-UA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Методику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можна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використовуватися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як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індивідуально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так і в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груповій</a:t>
            </a:r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роботі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334134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39552" y="889844"/>
            <a:ext cx="8064896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Аналіз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отриманої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інформації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проводиться з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урахуванням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як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якісних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так і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формальних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кількісних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результатів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До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кількісних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відносяться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середній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латентний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період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відповідей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середні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латентні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періоди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по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кожній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із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15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тим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число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проблемних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завершень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за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критеріями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часу і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конфліктності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відсоток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внутрішньоособистісного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неблагополуччя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Підсумком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їх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аналізу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є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виявлення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автономних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афективних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комплексів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неблагополучних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сфер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особистості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диференціація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звичних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приховуваних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неблагополучних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сфер,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оцінка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ступеня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їх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значимості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усвідомленості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а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також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взаємозв'язків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між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ними. 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159671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899592" y="313121"/>
            <a:ext cx="7488832" cy="115212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Переваги та недоліки проективних методик</a:t>
            </a:r>
            <a:endParaRPr lang="ru-RU" sz="2800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755576" y="2132856"/>
            <a:ext cx="3528392" cy="4248472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</a:t>
            </a:r>
            <a:r>
              <a:rPr lang="ru-RU" sz="2400" dirty="0" err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енш</a:t>
            </a:r>
            <a:r>
              <a:rPr lang="ru-RU" sz="2400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схильні</a:t>
            </a:r>
            <a:r>
              <a:rPr lang="ru-RU" sz="2400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до </a:t>
            </a:r>
            <a:r>
              <a:rPr lang="ru-RU" sz="2400" dirty="0" err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фальсифікації</a:t>
            </a:r>
            <a:r>
              <a:rPr lang="ru-RU" sz="2400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 боку </a:t>
            </a:r>
            <a:r>
              <a:rPr lang="ru-RU" sz="2400" dirty="0" err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випробуваного</a:t>
            </a:r>
            <a:endParaRPr lang="ru-RU" sz="2400" dirty="0" smtClean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dirty="0" err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ефективні</a:t>
            </a:r>
            <a:r>
              <a:rPr lang="ru-RU" sz="2400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для </a:t>
            </a:r>
            <a:r>
              <a:rPr lang="ru-RU" sz="2400" dirty="0" err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встановлення</a:t>
            </a:r>
            <a:r>
              <a:rPr lang="ru-RU" sz="2400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контакту з </a:t>
            </a:r>
            <a:r>
              <a:rPr lang="ru-RU" sz="2400" dirty="0" err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випробуваним</a:t>
            </a:r>
            <a:endParaRPr lang="ru-RU" sz="2400" dirty="0" smtClean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400" dirty="0" smtClean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ru-RU" dirty="0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5004048" y="2204864"/>
            <a:ext cx="3384376" cy="4176464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800100" lvl="1" indent="-342900" algn="just">
              <a:buFont typeface="Arial" panose="020B0604020202020204" pitchFamily="34" charset="0"/>
              <a:buChar char="•"/>
            </a:pPr>
            <a:r>
              <a:rPr lang="uk-UA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неадекватність нормативних даних</a:t>
            </a:r>
          </a:p>
          <a:p>
            <a:pPr marL="800100" lvl="1" indent="-342900" algn="just">
              <a:buFont typeface="Arial" panose="020B0604020202020204" pitchFamily="34" charset="0"/>
              <a:buChar char="•"/>
            </a:pPr>
            <a:r>
              <a:rPr lang="uk-UA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суб'єктивізм інтерпретації даних</a:t>
            </a:r>
          </a:p>
          <a:p>
            <a:pPr marL="800100" lvl="1" indent="-342900" algn="just">
              <a:buFont typeface="Arial" panose="020B0604020202020204" pitchFamily="34" charset="0"/>
              <a:buChar char="•"/>
            </a:pPr>
            <a:r>
              <a:rPr lang="uk-UA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відсутність об'єктивності</a:t>
            </a:r>
          </a:p>
          <a:p>
            <a:pPr marL="800100" lvl="1" indent="-342900" algn="ctr">
              <a:buFont typeface="Arial" panose="020B0604020202020204" pitchFamily="34" charset="0"/>
              <a:buChar char="•"/>
            </a:pP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2511371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608323"/>
            <a:ext cx="1224136" cy="9361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6" y="608323"/>
            <a:ext cx="1139280" cy="9361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636106" y="2631957"/>
            <a:ext cx="374441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Методика </a:t>
            </a:r>
          </a:p>
          <a:p>
            <a:r>
              <a:rPr lang="ru-RU" sz="32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32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чорнильних</a:t>
            </a:r>
            <a:r>
              <a:rPr lang="ru-RU" sz="32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плям</a:t>
            </a:r>
            <a:endParaRPr lang="ru-RU" sz="3200" b="1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</a:t>
            </a:r>
            <a:r>
              <a:rPr lang="ru-RU" sz="32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Роршаха</a:t>
            </a:r>
            <a:endParaRPr lang="ru-RU" sz="32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608323"/>
            <a:ext cx="1224136" cy="9442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256" y="616498"/>
            <a:ext cx="1224136" cy="9361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5229200"/>
            <a:ext cx="1224136" cy="981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37384" y="5229200"/>
            <a:ext cx="1217712" cy="9487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5229051"/>
            <a:ext cx="1224136" cy="9489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256" y="5229200"/>
            <a:ext cx="1224136" cy="9487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4" name="Picture 10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6411" y="2924944"/>
            <a:ext cx="1210994" cy="983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5" name="Picture 11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96981" y="2924943"/>
            <a:ext cx="1224136" cy="983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2923972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39552" y="404664"/>
            <a:ext cx="8064896" cy="59400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Методика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розроблена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швейцарським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психіатром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Германом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Роршахом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вона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вперше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була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описана в 1921 р.</a:t>
            </a:r>
          </a:p>
          <a:p>
            <a:endParaRPr lang="uk-UA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Г.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Роршах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був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першим,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хто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застосував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чорнильні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плями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для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діагностичного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дослідження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особистості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цілому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uk-UA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методиці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використовуються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10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карток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на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кожній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із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яких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віддруковано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двостороння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симетрична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пляма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П'ять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плям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виконано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тільки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сіро-чорних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тонах,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дві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містять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додаткові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штрихи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яскраво-червоного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кольору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а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інші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три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являють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собою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поєднання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кольорів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пастельних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тонів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uk-UA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Пред'явлення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першої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картки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супроводжується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інструкцією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«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це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таке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на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це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може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бути схоже?».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Надалі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інструкція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не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повторюється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uk-UA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психологічному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висновку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за результатами методики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Роршаха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зазвичай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описуються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інтелектуальна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афективна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сфери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особистості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а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також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особливості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міжособистісних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взаємодій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2220732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481249"/>
            <a:ext cx="1440160" cy="11521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481249"/>
            <a:ext cx="1442653" cy="11321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481249"/>
            <a:ext cx="1440160" cy="11321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481249"/>
            <a:ext cx="1440160" cy="11321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5157192"/>
            <a:ext cx="1440160" cy="10359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5157193"/>
            <a:ext cx="1368152" cy="10359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7" name="Picture 9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5157192"/>
            <a:ext cx="1440160" cy="10359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8" name="Picture 10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5157193"/>
            <a:ext cx="1440160" cy="10359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979712" y="2420888"/>
            <a:ext cx="5097854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</a:t>
            </a:r>
            <a:r>
              <a:rPr lang="ru-RU" sz="40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Тематичний</a:t>
            </a:r>
            <a:endParaRPr lang="ru-RU" sz="4000" b="1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4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ru-RU" sz="40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апперцептивний</a:t>
            </a:r>
            <a:endParaRPr lang="ru-RU" sz="4000" b="1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4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тест  - (ТАТ)</a:t>
            </a:r>
            <a:endParaRPr lang="ru-RU" sz="40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5331830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41617" y="332656"/>
            <a:ext cx="8280920" cy="62478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ув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створений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у1935 р. К. Морганом і Г.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Мюреєм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Представлена методика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застосовується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клінічній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практиці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для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діагностики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неврозів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психосоматичних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розладів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Стимульним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матеріалом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ТАТ є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стандартний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набір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із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30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таблиць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із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зображенням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невизначених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ситуацій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порожнього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бланка. Кожному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випробуваному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дається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20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таблиць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які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підбираються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психологом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заздалегідь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із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урахуванням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його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статі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віку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Методика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призначена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для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діагностування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осіб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починаючи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з 14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років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Як правило,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діагностика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проводиться в два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сеанси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з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інтервалом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міжними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в одну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добу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Г.Мюррей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аналізуючи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розповіді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випробуваного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виділяв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кілька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етапів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На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першому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етапі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слід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визначити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героя кожного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оповідання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На другому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етапі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виявляються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найважливіші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характеристики героя –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його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прагнення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бажання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почуття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риси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характеру,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звички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За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термінологією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Г.Мюррея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це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прояви потреб,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які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він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визначав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як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динамічні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утворення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організують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психічну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діяльність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поведінку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людини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Потреба –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головна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категорія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теорії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особистості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Г.Мюррея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персонології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).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Аналіз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потреб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необхідний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для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уточнення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індивідуальності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оскільки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кожній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людині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властивий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специфічний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їх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комплекс. 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652707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368602"/>
            <a:ext cx="3489176" cy="609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4211960" y="2262440"/>
            <a:ext cx="4536504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Методика </a:t>
            </a:r>
            <a:r>
              <a:rPr lang="ru-RU" sz="36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Рисуночні</a:t>
            </a:r>
            <a:endParaRPr lang="ru-RU" sz="3600" b="1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3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</a:t>
            </a:r>
            <a:r>
              <a:rPr lang="ru-RU" sz="36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фрустрації</a:t>
            </a:r>
            <a:endParaRPr lang="ru-RU" sz="3600" b="1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3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Розенцвейга</a:t>
            </a:r>
            <a:endParaRPr lang="ru-RU" sz="36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2712050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07368" y="404664"/>
            <a:ext cx="8352928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ає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менше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простору для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фантазії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вимагає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більш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простих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відповідей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uk-UA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вляє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собою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серію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умовних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малюнків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на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яких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один персонаж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певним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чином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зриває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(«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фруструє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»)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наміри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дії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іншого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персонажа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або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привертає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увагу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до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фруструструючої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ситуації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uk-UA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Методика Розенцвейга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існує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двох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варіантах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– для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дорослих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починаючи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з 15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років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і для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дітей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віці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4–12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років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uk-UA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Дана методика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використовується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клінічній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практиці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для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диференційованої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діагностики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неврозів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при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прогнозуванні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соціально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небезпечних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дій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психічно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хворих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Широко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застосовується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вона і в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практичній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роботі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зі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здоровими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людьми для прогнозу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поведінки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важких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конфліктних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ситуаціях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передбачення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емоційних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реакцій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при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зіткненні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з  проблемами,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виявлення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труднощів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взаємодії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з людьми, при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аналізі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причин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соціальної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дезадаптації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0199313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432478"/>
            <a:ext cx="1728192" cy="12336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452258"/>
            <a:ext cx="1728192" cy="12241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475767"/>
            <a:ext cx="1584176" cy="12241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232" y="475767"/>
            <a:ext cx="1728192" cy="12241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169068" y="2702349"/>
            <a:ext cx="509389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Тест руки Е. Вагнера</a:t>
            </a:r>
            <a:endParaRPr lang="ru-RU" sz="40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1" y="4853704"/>
            <a:ext cx="1728192" cy="1381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3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4853703"/>
            <a:ext cx="1728192" cy="1381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4" name="Picture 8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4853703"/>
            <a:ext cx="1584176" cy="1381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5" name="Picture 9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233" y="4853704"/>
            <a:ext cx="1728192" cy="1381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8901918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тека">
  <a:themeElements>
    <a:clrScheme name="Аптека">
      <a:dk1>
        <a:sysClr val="windowText" lastClr="000000"/>
      </a:dk1>
      <a:lt1>
        <a:sysClr val="window" lastClr="FFFFFF"/>
      </a:lt1>
      <a:dk2>
        <a:srgbClr val="564B3C"/>
      </a:dk2>
      <a:lt2>
        <a:srgbClr val="ECEDD1"/>
      </a:lt2>
      <a:accent1>
        <a:srgbClr val="93A299"/>
      </a:accent1>
      <a:accent2>
        <a:srgbClr val="CF543F"/>
      </a:accent2>
      <a:accent3>
        <a:srgbClr val="B5AE53"/>
      </a:accent3>
      <a:accent4>
        <a:srgbClr val="848058"/>
      </a:accent4>
      <a:accent5>
        <a:srgbClr val="E8B54D"/>
      </a:accent5>
      <a:accent6>
        <a:srgbClr val="786C71"/>
      </a:accent6>
      <a:hlink>
        <a:srgbClr val="CCCC00"/>
      </a:hlink>
      <a:folHlink>
        <a:srgbClr val="B2B2B2"/>
      </a:folHlink>
    </a:clrScheme>
    <a:fontScheme name="Аптека">
      <a:majorFont>
        <a:latin typeface="Book Antiqua"/>
        <a:ea typeface=""/>
        <a:cs typeface=""/>
        <a:font script="Jpan" typeface="HGS明朝B"/>
        <a:font script="Hang" typeface="HY견명조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견명조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Аптека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100000"/>
              </a:schemeClr>
            </a:gs>
            <a:gs pos="68000">
              <a:schemeClr val="phClr">
                <a:tint val="77000"/>
                <a:satMod val="100000"/>
              </a:schemeClr>
            </a:gs>
            <a:gs pos="81000">
              <a:schemeClr val="phClr">
                <a:tint val="79000"/>
                <a:satMod val="100000"/>
              </a:schemeClr>
            </a:gs>
            <a:gs pos="86000">
              <a:schemeClr val="phClr">
                <a:tint val="73000"/>
                <a:satMod val="100000"/>
              </a:schemeClr>
            </a:gs>
            <a:gs pos="100000">
              <a:schemeClr val="phClr">
                <a:tint val="35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73000"/>
                <a:shade val="100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tint val="100000"/>
                <a:shade val="57000"/>
                <a:satMod val="120000"/>
              </a:schemeClr>
            </a:gs>
            <a:gs pos="80000">
              <a:schemeClr val="phClr">
                <a:tint val="100000"/>
                <a:shade val="56000"/>
                <a:satMod val="145000"/>
              </a:schemeClr>
            </a:gs>
            <a:gs pos="88000">
              <a:schemeClr val="phClr">
                <a:tint val="100000"/>
                <a:shade val="63000"/>
                <a:satMod val="160000"/>
              </a:schemeClr>
            </a:gs>
            <a:gs pos="100000">
              <a:schemeClr val="phClr">
                <a:tint val="99000"/>
                <a:shade val="100000"/>
                <a:satMod val="155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glow" dir="tl">
              <a:rot lat="0" lon="0" rev="1800000"/>
            </a:lightRig>
          </a:scene3d>
          <a:sp3d contourW="10160" prstMaterial="dkEdge">
            <a:bevelT w="0" h="0" prst="angle"/>
            <a:contourClr>
              <a:schemeClr val="phClr">
                <a:shade val="30000"/>
                <a:satMod val="150000"/>
              </a:schemeClr>
            </a:contourClr>
          </a:sp3d>
        </a:effectStyle>
        <a:effectStyle>
          <a:effectLst>
            <a:glow rad="50800">
              <a:schemeClr val="phClr">
                <a:tint val="68000"/>
                <a:shade val="93000"/>
                <a:alpha val="37000"/>
                <a:satMod val="250000"/>
              </a:schemeClr>
            </a:glow>
          </a:effectLst>
          <a:scene3d>
            <a:camera prst="orthographicFront">
              <a:rot lat="0" lon="0" rev="0"/>
            </a:camera>
            <a:lightRig rig="glow" dir="t">
              <a:rot lat="0" lon="0" rev="1800000"/>
            </a:lightRig>
          </a:scene3d>
          <a:sp3d contourW="10160" prstMaterial="dkEdge">
            <a:bevelT w="20320" h="19050" prst="angle"/>
            <a:contourClr>
              <a:schemeClr val="phClr">
                <a:shade val="3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3000"/>
            <a:satMod val="14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atMod val="170000"/>
              </a:schemeClr>
              <a:schemeClr val="phClr">
                <a:shade val="70000"/>
                <a:satMod val="13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Apothecary</Template>
  <TotalTime>116</TotalTime>
  <Words>753</Words>
  <Application>Microsoft Office PowerPoint</Application>
  <PresentationFormat>Экран (4:3)</PresentationFormat>
  <Paragraphs>57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Аптека</vt:lpstr>
      <vt:lpstr>Проективні методики діагностики особистості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Проективні методики діагностики особистості</dc:title>
  <dc:creator>цу</dc:creator>
  <cp:lastModifiedBy>цу</cp:lastModifiedBy>
  <cp:revision>11</cp:revision>
  <dcterms:created xsi:type="dcterms:W3CDTF">2020-04-14T12:58:24Z</dcterms:created>
  <dcterms:modified xsi:type="dcterms:W3CDTF">2020-04-14T14:54:26Z</dcterms:modified>
</cp:coreProperties>
</file>