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0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dirty="0" smtClean="0"/>
              <a:t>       Міжнародний досвід </a:t>
            </a:r>
            <a:br>
              <a:rPr lang="uk-UA" sz="5400" dirty="0" smtClean="0"/>
            </a:br>
            <a:r>
              <a:rPr lang="uk-UA" sz="5400" dirty="0"/>
              <a:t> </a:t>
            </a:r>
            <a:r>
              <a:rPr lang="uk-UA" sz="5400" dirty="0" smtClean="0"/>
              <a:t>  розвитку інклюзивного</a:t>
            </a:r>
            <a:br>
              <a:rPr lang="uk-UA" sz="5400" dirty="0" smtClean="0"/>
            </a:br>
            <a:r>
              <a:rPr lang="uk-UA" sz="5400" dirty="0"/>
              <a:t> </a:t>
            </a:r>
            <a:r>
              <a:rPr lang="uk-UA" sz="5400" dirty="0" smtClean="0"/>
              <a:t>                      туризму   </a:t>
            </a:r>
            <a:endParaRPr lang="ru-RU" sz="5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187820" y="4468030"/>
            <a:ext cx="3773299" cy="2156705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ПРОФЕСОР КАФЕДРИ ТУРИЗМУ, ДОКУМЕНТНИХ ТА МІЖКУЛЬТУРНИХ КОМУНІКАЦІЙ А. КОРОТЄЄВА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2018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84" y="208547"/>
            <a:ext cx="10181764" cy="188542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П’ЯТІРКА НАЙКОМФОРТНІШИХ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ЕВРОПЕЙСЬКИХ МІСТ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ІНКЛЮЗИВНОГО ТУРИЗМУ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2093976"/>
            <a:ext cx="11128249" cy="496455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АМСТЕРДАМ – ДОСТУПНІ ІСТОРИЧНІ ПАМ’ЯТКИ, МУЗЕЇ; СПЕЦІАЛЬНІ ЧОВНИ ДЛЯ ПОДОРОЖЕЙ КАНАЛАМИ  </a:t>
            </a:r>
            <a:r>
              <a:rPr lang="en-US" sz="2800" dirty="0" smtClean="0"/>
              <a:t>BLU </a:t>
            </a:r>
            <a:r>
              <a:rPr lang="en-US" sz="2800" dirty="0" err="1" smtClean="0"/>
              <a:t>BLU</a:t>
            </a:r>
            <a:r>
              <a:rPr lang="en-US" sz="2800" dirty="0" smtClean="0"/>
              <a:t> BOAT</a:t>
            </a:r>
            <a:r>
              <a:rPr lang="uk-UA" sz="2800" dirty="0" smtClean="0"/>
              <a:t>; ВЕЛОСИПЕДНА ЕКСКУРСІЯ </a:t>
            </a:r>
            <a:r>
              <a:rPr lang="en-US" sz="2800" dirty="0" smtClean="0"/>
              <a:t> FAN 2</a:t>
            </a:r>
            <a:r>
              <a:rPr lang="uk-UA" sz="2800" dirty="0" smtClean="0"/>
              <a:t> </a:t>
            </a:r>
            <a:r>
              <a:rPr lang="en-US" sz="2800" dirty="0" smtClean="0"/>
              <a:t>GO</a:t>
            </a:r>
            <a:endParaRPr lang="uk-UA" sz="2800" dirty="0" smtClean="0"/>
          </a:p>
          <a:p>
            <a:r>
              <a:rPr lang="uk-UA" sz="2800" dirty="0" smtClean="0"/>
              <a:t>БАРСЕЛОНА – ДОСТУПНІ ВІДОМІ  ПАМ’ЯТКИ  ТА ГРОМАДСЬКИЙ ТРАНСПОРТ; ГОТИЧНИЙ КВАРТАЛ БЕЗ БРУКІВКИ; ШИРОКІ ПЛЯЖІ З ДЕРЕВ’ЯНИМИ ДОРІЖКАМИ</a:t>
            </a:r>
          </a:p>
          <a:p>
            <a:r>
              <a:rPr lang="uk-UA" sz="2800" dirty="0" smtClean="0"/>
              <a:t> БЕРЛІН – ДОДАТОК </a:t>
            </a:r>
            <a:r>
              <a:rPr lang="en-US" sz="2800" dirty="0" smtClean="0"/>
              <a:t>VIZIT BERLIN</a:t>
            </a:r>
            <a:endParaRPr lang="uk-UA" sz="2800" dirty="0" smtClean="0"/>
          </a:p>
          <a:p>
            <a:r>
              <a:rPr lang="uk-UA" sz="2800" dirty="0" smtClean="0"/>
              <a:t>ВІДЕНЬ – ТРАНСПОРТНІ ВУЗЛИ, ПОТЯГИ, ТРАНСПОРТ, ДЕРЖАВНИЙ ОПЕРНИЙ ТЕАТР ДОСТУПНІ МАЛОМОБІЛЬНИМ </a:t>
            </a:r>
            <a:endParaRPr lang="en-US" sz="2800" dirty="0" smtClean="0"/>
          </a:p>
          <a:p>
            <a:r>
              <a:rPr lang="uk-UA" sz="2800" dirty="0" smtClean="0"/>
              <a:t>ДУБЛІН – ВЕБ-САЙТ </a:t>
            </a:r>
            <a:r>
              <a:rPr lang="en-US" sz="2800" dirty="0" smtClean="0"/>
              <a:t>IRISH RAIL</a:t>
            </a:r>
            <a:r>
              <a:rPr lang="uk-UA" sz="2800" smtClean="0"/>
              <a:t> ПРО ТРАНСПОРТНУ ДОСТУПНІСТЬ, УНІВЕРСАЛЬНІСТЬ ІСТОРИЧНИХ ПАМ’ЯТОК, АКАДЕМІЇ ГІННЕСА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93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err="1" smtClean="0"/>
              <a:t>досв</a:t>
            </a:r>
            <a:r>
              <a:rPr lang="uk-UA" dirty="0" smtClean="0"/>
              <a:t>і</a:t>
            </a:r>
            <a:r>
              <a:rPr lang="ru-RU" dirty="0" smtClean="0"/>
              <a:t>д </a:t>
            </a:r>
            <a:r>
              <a:rPr lang="ru-RU" dirty="0" err="1" smtClean="0"/>
              <a:t>словенії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ОСОБИ З ІНВАЛІДНІСТЮ ОТРИМАЛИ ПРАВО НА БЕЗКОШТОВНЕ ВІДВІДУВАННЯ ТУРИСТИЧНИХ ВИЗНАЧНИХ ПАМ’ЯТОК В МІСТАХ ЛЮБЛЯНИ, МАРІБОР, АЙДОВЩІНА</a:t>
            </a:r>
          </a:p>
          <a:p>
            <a:r>
              <a:rPr lang="uk-UA" sz="2800" dirty="0" smtClean="0"/>
              <a:t>В БАГАТЬОХ СЛОВЕНСЬКИХ МІСТАХ ПОБУДОВАНІ ТРОТУАРИ СПЕЦІАЛЬНОЇ КОНФІГУРАЦІЇ,   ДЛЯ ГЕОГРАФІЧНОЇ ОРІЄНТАЦІЇ ЗАСТОСВУЮТЬ НАДПИСИ ШРИФТОМ БРАЙЛЯ</a:t>
            </a:r>
          </a:p>
          <a:p>
            <a:r>
              <a:rPr lang="uk-UA" sz="2800" dirty="0" smtClean="0"/>
              <a:t>ФІНАНСОВІ УСТАНОВИ ЗАСТОСОВУЮТЬ БАНКОМАТИ, ЩО РОЗТАШОВАНІ НА РІВНІ ДОСТУПНОМУ ДЛЯ МАЛОМОБІЛЬНИХ КЛІЄНТІВ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1223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ТУРИСТИЧНА ДОСТУПНІСТЬ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В ІЗРАЇЛІ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0914" y="1959429"/>
            <a:ext cx="10707334" cy="4898571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ДЕРЖАВНА ТУРИСТИЧНА КОРПОРАЦІЯ ІЗРАЇЛЮ РЕАЛІЗУЄ РЯД ПРОЕКТІВ ДЛЯ СПОНУКАННЯ ПОДОРОЖЕЙ ОСІБ З ІНВАЛІДНІСТЮ – НОВІ БУДІВЛІ БУДУЮТЬ З УРАХУВАННЯМ УНІВЕРСАЛЬНОГО ДИЗАЙНУ, А СТАРІ – ПЕРЕБУДОВУЮТЬ</a:t>
            </a:r>
          </a:p>
          <a:p>
            <a:r>
              <a:rPr lang="uk-UA" sz="2800" dirty="0" smtClean="0"/>
              <a:t>МАСАДА -  СКЕЛЯ З ЛЕГЕНДАРНОЮ ФОРТЕЦЕЮ БІЛЯ МЕРТВОГО МОРЯ – ДОСТУПНА АЖ ДО ВЕРХІВКИ ДЛЯ ОСІБ З ПРОБЛЕМАМИ ЗОРУ ТА ОРА</a:t>
            </a:r>
          </a:p>
          <a:p>
            <a:r>
              <a:rPr lang="uk-UA" sz="2800" dirty="0" smtClean="0"/>
              <a:t>ПЛЯЖІ МАЮТЬ СПЕЦІАЛЬНО ОБЛАШТОВАНІ ЛІФТИ, ДУШОВІ КАБІНИ, РОЗДЯГАЛЬНІ, ТУАЛЕТИ, СПУСКИ І ПІД’ЇЗДИ, СПЕЦІАЛЬНІ КАБІНИ ДЛЯ КУПАННЯ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23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971" y="0"/>
            <a:ext cx="10141277" cy="1727200"/>
          </a:xfrm>
        </p:spPr>
        <p:txBody>
          <a:bodyPr/>
          <a:lstStyle/>
          <a:p>
            <a:r>
              <a:rPr lang="uk-UA" dirty="0" smtClean="0"/>
              <a:t>           РЕАБІЛІТАЦІЙНИЙ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ТУРИЗМ В США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9943" y="1727200"/>
            <a:ext cx="10678305" cy="4445000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РЕАБІЛІТАЦІЙНІ ТУРИ ПЕРЕДБАЧАЮТЬ ПОЇЗДКИ В ОЗДОРОВЧІ ЦЕНТРИ, ЩО СПЕЦІАЛІЗУЮТЬСЯ  НА ОРТОПЕДИЧНОМУ, НЕВРОЛОГІЧНОМУ, СЕРЦЕВО-СУДИННОМУ НАПРЯМКАХ ТА ОЗДОРОВЛЕННІ ДІТЕЙ З ІНВАЛІДНІСТЮ</a:t>
            </a:r>
          </a:p>
          <a:p>
            <a:r>
              <a:rPr lang="uk-UA" sz="2800" dirty="0" smtClean="0"/>
              <a:t>ВСІ АВТОБУСИ МАЮТЬ ВИКИДНІ ПЛАТФОРМИ, ЗА ОДНУ ПОЇЗДКУ В ТРАНСПОРТНОМУ ЗАСОБІ МОЖЕ ЗНАХОДИТИСЯ 4 ОСОБИ НА ВІЗКАХ</a:t>
            </a:r>
          </a:p>
          <a:p>
            <a:r>
              <a:rPr lang="uk-UA" sz="2800" dirty="0" smtClean="0"/>
              <a:t>В ПРАКТИЧНО ВСІХ СУПЕРМАРКЕТАХ Є ЕЛЕКТРОМОБІЛІ З КОШИКОМ ДЛЯ ПОКУПОК ДЛЯ МАЛОМОБІЛЬНИХ ОСІБ</a:t>
            </a:r>
          </a:p>
          <a:p>
            <a:r>
              <a:rPr lang="uk-UA" sz="2800" dirty="0" smtClean="0"/>
              <a:t>НАЯВНИЙ ПАРКІНГ ДЛЯ ОСІБ З ІНВАЛІДНІСТЮ БІЛЯ СУПЕРМАРКЕТІВ, ГРОМАДСЬКИХ БУДІВЕЛЬ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832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943" y="203200"/>
            <a:ext cx="10170305" cy="189077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ЗАХОДИ, ЩО СПРИЯЮТЬ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РОЗВИТКУ МІЖНАРОДНОГО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ІНКЛЮЗИВНОГО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5143" y="2093976"/>
            <a:ext cx="10983105" cy="4764024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РОЗИТОК СИСТЕМИ ІНФОРМАЦІЙНОГО ЗАБЕЗПЕЧЕННЯ ПРО ДОСТУПНІ ТУРИСТИЧНІ ПОСЛУГИ</a:t>
            </a:r>
          </a:p>
          <a:p>
            <a:r>
              <a:rPr lang="uk-UA" sz="2800" dirty="0" smtClean="0"/>
              <a:t>ПІДТРИМКА ТУРИСТИЧНОЇ АКТИВНОСТІ НАСЕЛЕННЯ З НЕВИСОКИМ РІВНЕМ ДОХОДІВ, ДЛЯ ОСІБ ЯКІ СУПРОВОДЖУЮТЬ ТАКОЖ</a:t>
            </a:r>
          </a:p>
          <a:p>
            <a:r>
              <a:rPr lang="uk-UA" sz="2800" dirty="0" smtClean="0"/>
              <a:t>РЕАЛІЗАЦІЯ ДЕРЖАВНОЇ ПРОГРАМИ З РОЗВИТКУ СОЦІАЛЬНОГО ТУРИЗМУ, ДОСТУПНОГО ДЛЯ ВСІХ, НАПРИКЛАД, 50% ЗНИЖКИ В ОПЛАТІ ПРОЖИВАННЯ В ГОТЕЛЯХ</a:t>
            </a:r>
          </a:p>
          <a:p>
            <a:r>
              <a:rPr lang="uk-UA" sz="2800" dirty="0" smtClean="0"/>
              <a:t>СТВОРЕННЯ ОКРЕМОГО ДЕРЖАВНОГО ВІЗОВОГО ПІДРОЗДІЛУ ДЛЯ ОСІБ З ІНВАЛІДНІСТЮ</a:t>
            </a:r>
          </a:p>
          <a:p>
            <a:r>
              <a:rPr lang="uk-UA" sz="2800" dirty="0" smtClean="0"/>
              <a:t>СТВОРЕННЯ СПЕЦІАЛЬНОЇ ТРАНСПОРТНОЇ ДОСТУПНОЇ ІНФРАСТРУКТУРИ ДЛЯ ІНКЛЮЗИВНОГО ТУРИЗМУ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918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</a:t>
            </a:r>
            <a:r>
              <a:rPr lang="en-US" sz="2800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70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 ВАЖЛИВА РОЛЬ ІНКЛЮЗИВНОГО ТУРИЗМУ В РОЗВИТКУ ОСІБ З ІНВАЛІДНІСТЮ</a:t>
            </a:r>
          </a:p>
          <a:p>
            <a:endParaRPr lang="uk-UA" sz="2800" dirty="0"/>
          </a:p>
          <a:p>
            <a:r>
              <a:rPr lang="uk-UA" sz="2800" dirty="0" smtClean="0"/>
              <a:t>2. РЕАЛІЗАЦІЯ СОЦІАЛЬНОЇ ФУНКЦІЇ ІНКЛЮЗИВНОГО ТУРИЗМУ В КРАЇНАХ СВІТУ</a:t>
            </a:r>
          </a:p>
          <a:p>
            <a:endParaRPr lang="uk-UA" sz="2800" dirty="0"/>
          </a:p>
          <a:p>
            <a:r>
              <a:rPr lang="uk-UA" sz="2800" dirty="0" smtClean="0"/>
              <a:t>3. УЗАГАЛЬНЕНИЙ ДОСВІД РОЗБУДОВИ СВІТОВОГО ІНКЛЮЗИВНОГО ТУРИЗМУ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021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ФУНКЦІЇ ТУРИЗМУ ДЛЯ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ОСІБ З ІНВАЛІДНІСТЮ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51543" y="2093976"/>
            <a:ext cx="10576705" cy="4626138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РУХОВА АКТИВНІСТЬ, ЯКА СПРИЯЄ ПІДВИЩЕННЮ ФІЗИЧНОЇ ТА ПСИХІЧНОЇ СТІЙКОСТІ ОРГАНІЗМУ</a:t>
            </a:r>
          </a:p>
          <a:p>
            <a:r>
              <a:rPr lang="uk-UA" sz="2800" dirty="0" smtClean="0"/>
              <a:t>ВСТАНОВЛЕННЯ СОЦІАЛЬНИХ КОНТАКТІВ ТА НАДАННЯ МОЖЛИВІСТЬ ВИКОНУВАТИ РІЗНІ СОЦІАЛЬНІ РОЛІ</a:t>
            </a:r>
          </a:p>
          <a:p>
            <a:r>
              <a:rPr lang="uk-UA" sz="2800" dirty="0" smtClean="0"/>
              <a:t>ІНТЕГРУЄ ОСІБ З ІНВАЛІДНІСТЮ В СУСПІЛЬСТВО</a:t>
            </a:r>
          </a:p>
          <a:p>
            <a:r>
              <a:rPr lang="uk-UA" sz="2800" dirty="0" smtClean="0"/>
              <a:t>ВИКОНУЄ НАУКОВО-ПІЗНАВАЛЬНІ ФУНКЦІЇ І РОЗШИРЮЄ ГЕОКУЛЬТУРНИЙ ПРОСТІР</a:t>
            </a:r>
          </a:p>
          <a:p>
            <a:r>
              <a:rPr lang="uk-UA" sz="2800" dirty="0" smtClean="0"/>
              <a:t>ВОЛОДІЄ ЕКОЛОГІЧНІСТЮ, ЩО СПРИЯЄ ПОЗИТИВНОМУ ПСИХОЕМОЦІЙНОМУ НАСТРОЮ</a:t>
            </a:r>
          </a:p>
          <a:p>
            <a:r>
              <a:rPr lang="uk-UA" sz="2800" dirty="0" smtClean="0"/>
              <a:t>ВОЛОДІЄ ІНТЕЛЕКТУАЛЬНО-ВИХОВНИМ ВПЛИВОМ НА ОСОБУ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                            «</a:t>
            </a:r>
            <a:r>
              <a:rPr lang="en-US" sz="2800" dirty="0" smtClean="0"/>
              <a:t>MODERN ECONOMICS</a:t>
            </a:r>
            <a:r>
              <a:rPr lang="uk-UA" sz="2800" dirty="0" smtClean="0"/>
              <a:t>», </a:t>
            </a:r>
            <a:r>
              <a:rPr lang="en-US" sz="2800" dirty="0" smtClean="0"/>
              <a:t>15</a:t>
            </a:r>
            <a:r>
              <a:rPr lang="uk-UA" sz="2800" dirty="0" smtClean="0"/>
              <a:t>,</a:t>
            </a:r>
            <a:r>
              <a:rPr lang="en-US" sz="2800" dirty="0" smtClean="0"/>
              <a:t> (2019)</a:t>
            </a:r>
            <a:r>
              <a:rPr lang="uk-UA" sz="2800" dirty="0" smtClean="0"/>
              <a:t>,</a:t>
            </a:r>
            <a:r>
              <a:rPr lang="en-US" sz="2800" dirty="0" smtClean="0"/>
              <a:t> </a:t>
            </a:r>
            <a:r>
              <a:rPr lang="uk-UA" sz="2800" dirty="0" smtClean="0"/>
              <a:t>с. </a:t>
            </a:r>
            <a:r>
              <a:rPr lang="en-US" sz="2800" dirty="0" smtClean="0"/>
              <a:t>191-195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805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СОЦІАЛЬНА ФУНКЦІЯ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ІНКЛЮЗИВНОГО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2453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ОСНОВНИМИ ОРГАНІЗАТОРАМИ СОЦІАЛЬНИХ ПРОГРАМ </a:t>
            </a:r>
            <a:r>
              <a:rPr lang="uk-UA" sz="2800" dirty="0" smtClean="0"/>
              <a:t>ВИСТУПАЮТЬ:  ДЕРЖАВА. </a:t>
            </a:r>
            <a:r>
              <a:rPr lang="uk-UA" sz="2800" dirty="0" smtClean="0"/>
              <a:t>ТУРИСТИЧНІ ФІРМИ, ПРОФЕСІЙНІ СПІЛКИ, ТУРИСТИЧНІ АСОЦІАЦІЇ ДЕМОКРАТИЧНИХ КРАЇН:</a:t>
            </a:r>
          </a:p>
          <a:p>
            <a:r>
              <a:rPr lang="uk-UA" sz="2800" dirty="0" smtClean="0"/>
              <a:t>ОРГАНІЗОВУЮТЬ ДОСТУПНІ, ДЕШЕВІ ПОЇЗДКИ ДЛЯ ОСІБ З ВІДНОСНО НИЗЬКИМИ ДОХОДАМИ</a:t>
            </a:r>
          </a:p>
          <a:p>
            <a:r>
              <a:rPr lang="uk-UA" sz="2800" dirty="0" smtClean="0"/>
              <a:t>НА МУНІЦИПАЛЬНОМУ РІВНІ СОЦІАЛЬНООРІЄНТОВАНОМУ БІЗНЕСУ, ДО КОТРОГО ВІДНОСЯТЬ ІНКЛЮЗИВНИЙ ТУРИЗМ, НАДАЮТЬСЯ ПІЛЬГИ В ОПОДАТКУВАННІ ЗЕМЛІ, ПДВ ТА ПОДАТКУ  НА ПРИБУТОК, ІНШІ ПРЕФЕРЕНЦІЇ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895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045" y="-149290"/>
            <a:ext cx="10139203" cy="2243266"/>
          </a:xfrm>
        </p:spPr>
        <p:txBody>
          <a:bodyPr/>
          <a:lstStyle/>
          <a:p>
            <a:r>
              <a:rPr lang="uk-UA" dirty="0" smtClean="0"/>
              <a:t>          ДОСВІД НІМЕЧЧИНИ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3143" y="1660849"/>
            <a:ext cx="10475105" cy="4511351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КУЛЬТУРНО-ПІЗНАВАЛЬНИЙ ТУРИЗМ ОСТАННІ ДЕСЯТИРІЧЧЯ МАЄ І РОЗБУДОВУЄ ІНФРАСТРУКТУРУ ДОСТУПНОСТІ - ПРИЛАШТОВАНІ ІСТОРИЧНІ ЦЕНТРИ ТА МІСЦЯ ДОЗВІЛЛЯ ДО ПОТРЕБ МАЛОМОБІЛЬНИХ ОСІБ</a:t>
            </a:r>
          </a:p>
          <a:p>
            <a:r>
              <a:rPr lang="uk-UA" sz="2800" dirty="0" smtClean="0"/>
              <a:t>МІСЬКИЙ ТРАНСПОРТ ОБЛАДНАНО ДЛЯ ВІЛЬНОГО ДОСТУПУ ВСІХ МОЖЛИВИХ ПАСАЖИРІВ, ВКЛЮЧАЮЧИ СЛАБОЗОРИХ ОСІБ – СПЕЦІАЛЬНИЙ ЛІФТ, УМОВИ ДЛЯ ВІЛЬНОГО В’ЇЗДУ МАЛОМОБІЛЬНИХ ОСІБ ДО ВАГОНІВ, ВКАЗІВНІ ТАКТИЛЬНІ СМУГИ ТА ОБМЕЖУВАЧІ</a:t>
            </a:r>
          </a:p>
          <a:p>
            <a:r>
              <a:rPr lang="uk-UA" sz="2800" dirty="0" smtClean="0"/>
              <a:t>В АВТОБУСАХ Є СПЕЦІАЛЬНІ ДВЕРІ, ДЕ, ЗА ПОТРЕБИ, ВОДІЙ СПУСКАЄ ПАНДУС І ФІКСУЄ НЕОБХІДНУ ЗУПИНКУ ДЛЯ ВИХОДУ ПАСАЖИРА З  ІНВАЛІДНІСТЮ</a:t>
            </a:r>
          </a:p>
          <a:p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85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</a:t>
            </a:r>
            <a:r>
              <a:rPr lang="uk-UA" dirty="0"/>
              <a:t> </a:t>
            </a:r>
            <a:r>
              <a:rPr lang="uk-UA" dirty="0" smtClean="0"/>
              <a:t>  ДОСТУПНИЙ ТУРИЗМ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ІСПАНІЇ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БАРСЕЛОНА ВИЗНАНА ЕКСПЕРТАМИ - ПРЕДСТАВНИКАМИ БРИТАНСЬКИХ ТУРИСТИЧНИХ ФІРМ ОДНИМ З КРАЩИХ ІНКЛЮЗИВНИХ ТУРИСТИЧНИХ НАПРЯМКІВ</a:t>
            </a:r>
          </a:p>
          <a:p>
            <a:r>
              <a:rPr lang="uk-UA" sz="2800" dirty="0" smtClean="0"/>
              <a:t>СТВОРЕНО І ЕФЕКТИВНО ДІЄ СПЕЦІАЛЬНИЙ САЙТ «ДОСТУПНИЙ ТУРИЗМ», </a:t>
            </a:r>
            <a:r>
              <a:rPr lang="uk-UA" sz="2800" dirty="0" smtClean="0"/>
              <a:t>ДЕ</a:t>
            </a:r>
            <a:r>
              <a:rPr lang="uk-UA" sz="2800" dirty="0" smtClean="0"/>
              <a:t> </a:t>
            </a:r>
            <a:r>
              <a:rPr lang="uk-UA" sz="2800" dirty="0" smtClean="0"/>
              <a:t>КОНЦЕНТРУЮТЬСЯ ВІДОМОСТІ ПРО 19 ІНКЛЮЗИВНИХ МАРШРУТІВ В </a:t>
            </a:r>
            <a:r>
              <a:rPr lang="uk-UA" sz="2800" dirty="0" smtClean="0"/>
              <a:t>КАТАЛОНІЇ, ПОСТІЙНО ЗРОСТАЄ КІЛЬКІСТЬ МОВ САЙТУ, ЗАРАЗ ЇХ 6</a:t>
            </a:r>
            <a:endParaRPr lang="uk-UA" sz="2800" dirty="0" smtClean="0"/>
          </a:p>
          <a:p>
            <a:r>
              <a:rPr lang="uk-UA" sz="2800" dirty="0" smtClean="0"/>
              <a:t>ЦІ МАРШРУТИ СТОРЕНІ З УРАХУВАННЯМ ВСІХ ВИМОГ ЩОДО ПРИЙОМУ ОСІБ З ІНВАЛІДНІСТЮ ТА ЛЮДЕЙ ПОХИЛОГО ВІКУ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855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484" y="112295"/>
            <a:ext cx="10181764" cy="198168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«ТУРИЗМ ДЛЯ ВСІХ – ПРОСУВАЄМО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ВСЕЗАГАЛЬНУ ДОСТУПНІСТЬ»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1263" y="1828799"/>
            <a:ext cx="10646985" cy="4796589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ЦЕ ГАСЛО ВСЕСВІТНЬОГО ДНЯ ТУРИЗМУ (27 ВЕРЕСНЯ) 2016, ПРОГОЛОШЕНЕ </a:t>
            </a:r>
            <a:r>
              <a:rPr lang="en-US" sz="2800" dirty="0" smtClean="0"/>
              <a:t>UNWTO</a:t>
            </a:r>
            <a:endParaRPr lang="uk-UA" sz="2800" dirty="0" smtClean="0"/>
          </a:p>
          <a:p>
            <a:r>
              <a:rPr lang="uk-UA" sz="2800" dirty="0" smtClean="0"/>
              <a:t>У ФІНЛЯНДІЇ, В РЕГІОНІ ПОРВОО ТУРИСТИЧНІ ФІРМИ ПРОПОНУЮТЬ ПОСЛУГИ З ДОСТУПНОГО ВОДНОГО ТУРИЗМУ ТА ДОСТУПНІ ДЛЯ МАЛОМОБІЛЬНИХ ОСІБ ПРОГУЛЯНКИ НА МОРСЬКИХ СУДАХ</a:t>
            </a:r>
          </a:p>
          <a:p>
            <a:r>
              <a:rPr lang="uk-UA" sz="2800" dirty="0" smtClean="0"/>
              <a:t>У ФРАНЦІЇ РОЗПОВСЮДЖЕНИЙ ДОСТУПНИЙ СІЛЬСЬКИЙ ТУРИЗМ, КОЛИ ТУРИСТИЧНІ ОБ’ЄКТИ ПРОПОНУЮТЬ ОРЕНДУВАТИ НА РІК (ЦІНИ ПОМІРНІ)</a:t>
            </a:r>
          </a:p>
          <a:p>
            <a:r>
              <a:rPr lang="uk-UA" sz="2800" dirty="0" smtClean="0"/>
              <a:t>В АВСТРІЇ, ГІРСЬКИЙ КУРОРТ ТІРОЛЬ В ПОВНІЙ МІРІ ПРИСТОСОВАНИЙ ДЛЯ ВІЛЬНИХ АКТИВНИХ ВИДІВ ТУРИЗМУ, ТА Й МІСТО, ІСТОРИЧНІ ПАМ’ЯТКИ ЛЕГКОДОСТУПНІ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155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СОЦІАЛІЗАЦІЯ ЗАВДЯКИ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ІНКЛЮЗИВНОМУ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0841" y="2093976"/>
            <a:ext cx="10807407" cy="476402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СЛУЖБА НАЦІОНАЛЬНИХ ПАРКІВ США ВИКОРИСТОВУЄ КАНОЕМОБІЛЬ, ЩО МАЄ СПЕЦІАЛЬНІ СИДІННЯ І МЕХАНІЗМ ДЛЯ КЕРУВАННЯ, ПРИСТОСОВАНИЙ ДЛЯ ВІДВІДУВАЧІВ З РІЗНИМИ ОБМЕЖЕННЯМИ</a:t>
            </a:r>
          </a:p>
          <a:p>
            <a:r>
              <a:rPr lang="uk-UA" sz="2800" dirty="0" smtClean="0"/>
              <a:t>В АЕРОПОРТУ ХАРТСВІЛ-ДЖЕКСОН В АТЛАНТІ (США) ОБЛАДНАНО СПЕЦІАЛЬНИЙ ПРОСТІР ДЛЯ ОЧІКУВАННЯ  ДІТЕЙ З АУТИЗМОМ – ТАКТИЛЬНІ ПАНЕЛІ, ВОДЯНІ КОЛОНИ, БАСЕЙНИ З КУЛЬКАМИ</a:t>
            </a:r>
          </a:p>
          <a:p>
            <a:r>
              <a:rPr lang="uk-UA" sz="2800" dirty="0" smtClean="0"/>
              <a:t>ВЖЕ РОЗРОБЛЕНО 8 СПЕЦІАЛЬНИХ ТУРИСТИЧНИХ МАРШРУТІВ В ТАЇЛАНДІ. ЩО ПРОХОДЯТЬ ЧЕРЕЗ НАЙПОПУЛЯРНІШІ РАЙОНИ</a:t>
            </a:r>
          </a:p>
          <a:p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498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СПЕЦИФІЧНІ ТУРИСТИЧНІ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ПОСЛУГИ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07729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МУЗЕЙ ЕНДІ УОРХОЛА, ПІТТСБУРГ, США  -   ЗАПРОПОНУВАВ (З 2016) ВІДВІДУВАЧАМ З ПОСЛАБЛЕНИМ ЗОРОМ ДОКЛАДНИЙ  АУДІОГІД ТА ОБЛАДНАНІ ТАКТИЛЬНІ ЕКСПОЗИЦІЇ ТА РЕПРОДУКЦІЇ КАРТИН ДЛЯ ПОЛЕГШЕННЯ ЗНАЙОМСТВА З ВИТВОРАМИ МИСТЕЦТВА</a:t>
            </a:r>
          </a:p>
          <a:p>
            <a:r>
              <a:rPr lang="uk-UA" sz="2800" dirty="0" smtClean="0"/>
              <a:t>В КЕЙПТАУНІ, ПАР  -  ОБЛАШТОВАНО СПЕЦІАЛЬНИЙ ПАРК ДЛЯ СЛАБОЗОРИХ ВІДВІДУВАЧІВ, УКОМПЛЕКТОВАНИЙ АРОМАТИЧНИМИ МАЙДАНЧИКАМИ- ЛАВАНДА, РОЗМАРИН,ЧЕРЕМША- ТА ОБ’ЄМНОЮ МОЗАЇКОЮ ІЗ ЗОБРАЖЕННЯМИ ПРИРОДИ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5323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227</TotalTime>
  <Words>858</Words>
  <Application>Microsoft Office PowerPoint</Application>
  <PresentationFormat>Широкий екран</PresentationFormat>
  <Paragraphs>76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Cambria</vt:lpstr>
      <vt:lpstr>Rockwell</vt:lpstr>
      <vt:lpstr>Rockwell Condensed</vt:lpstr>
      <vt:lpstr>Wingdings</vt:lpstr>
      <vt:lpstr>Дерево</vt:lpstr>
      <vt:lpstr>       Міжнародний досвід     розвитку інклюзивного                        туризму   </vt:lpstr>
      <vt:lpstr> ПРОБЛЕМИ ДО ОБГОВОРЕННЯ</vt:lpstr>
      <vt:lpstr>        ФУНКЦІЇ ТУРИЗМУ ДЛЯ           ОСІБ З ІНВАЛІДНІСТЮ</vt:lpstr>
      <vt:lpstr>            СОЦІАЛЬНА ФУНКЦІЯ        ІНКЛЮЗИВНОГО ТУРИЗМУ</vt:lpstr>
      <vt:lpstr>          ДОСВІД НІМЕЧЧИНИ</vt:lpstr>
      <vt:lpstr>         ДОСТУПНИЙ ТУРИЗМ В                          ІСПАНІЇ</vt:lpstr>
      <vt:lpstr>«ТУРИЗМ ДЛЯ ВСІХ – ПРОСУВАЄМО      ВСЕЗАГАЛЬНУ ДОСТУПНІСТЬ»</vt:lpstr>
      <vt:lpstr>       СОЦІАЛІЗАЦІЯ ЗАВДЯКИ      ІНКЛЮЗИВНОМУ ТУРИЗМУ</vt:lpstr>
      <vt:lpstr>    СПЕЦИФІЧНІ ТУРИСТИЧНІ                         ПОСЛУГИ</vt:lpstr>
      <vt:lpstr>     П’ЯТІРКА НАЙКОМФОРТНІШИХ               ЕВРОПЕЙСЬКИХ МІСТ           ІНКЛЮЗИВНОГО ТУРИЗМУ  </vt:lpstr>
      <vt:lpstr>          досвід словенії</vt:lpstr>
      <vt:lpstr>   ТУРИСТИЧНА ДОСТУПНІСТЬ                        В ІЗРАЇЛІ</vt:lpstr>
      <vt:lpstr>           РЕАБІЛІТАЦІЙНИЙ                  ТУРИЗМ В США</vt:lpstr>
      <vt:lpstr>             ЗАХОДИ, ЩО СПРИЯЮТЬ          РОЗВИТКУ МІЖНАРОДНОГО          ІНКЛЮЗИВНОГО ТУРИЗМУ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досвід     розвитку інклюзивного                        туризму</dc:title>
  <dc:creator>Пользователь</dc:creator>
  <cp:lastModifiedBy>Пользователь</cp:lastModifiedBy>
  <cp:revision>24</cp:revision>
  <dcterms:created xsi:type="dcterms:W3CDTF">2021-03-19T15:42:25Z</dcterms:created>
  <dcterms:modified xsi:type="dcterms:W3CDTF">2021-03-20T12:11:30Z</dcterms:modified>
</cp:coreProperties>
</file>