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3E2EC09-24C3-4B50-A09C-BB6204A4B7E1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2"/>
            <p14:sldId id="270"/>
            <p14:sldId id="271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  <p14:section name="Раздел без заголовка" id="{BA0D9530-DA5E-46A8-8B77-B60E316092F4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C8F44-8783-44DA-80D0-DA9FC82FC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593860-2933-41F8-90BD-DA7E974FD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075DB3-843F-495A-B397-6A12D385E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3B1048-D772-4445-8BB2-48F31E73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147CFF-5C7D-4E9B-8FC5-521DDA72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5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5B9B3-4DD1-49CD-A447-966895EE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0479A4-4277-43D8-B7AC-CE9D011B9F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5A68AA-FE57-45E0-90BF-E7A9B7F9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A58389-1AFD-41AB-AC89-7220B0BAC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12D64D-5B97-4D38-91C6-BBF70B0B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5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67056B3-A87F-443D-AE75-056F04F84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BDE65F-960C-4DAF-9EA7-B8A9363B3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E4F559-3487-4E9D-96B5-8252BF906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31F091-EED2-4531-8157-27B37916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E28B25-4BB6-46B2-A0AD-94C5E2F05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13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2C239D-D53E-469D-89FC-61EBE662C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910B04-B7EA-48C3-A8F5-B81010D7D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28B49E-D350-45EA-B300-D548CAE57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7A19A0-DBC0-4E6B-82FB-C27310CB8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0EB8D3-F899-453F-8D18-BAFB3E3E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1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C2C9A-ABF3-494C-9546-156B31B0C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26BB0C-3605-467E-BADC-E98590C18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AC3BEE-4998-4179-9C1F-97533A39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AC1647-B544-44E4-984B-3BB59C16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7DDC19-671C-4A25-BADA-43A31BFA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0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7C0DA-4AA4-4871-A955-816C5CF0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EE52E8-BD6C-4AC1-8F3E-F8AAF6508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0CCB61-55F1-4A24-BF92-69B86A95D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A497D6-B497-4701-9EAC-45A84099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C7E000-6769-40DF-BF2B-E66102B5C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D2935E-4AD8-43D8-8F58-8527395C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52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C94F1-F2DD-4FCB-8C11-C5905A79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BB744C-B5D7-4015-A165-440FAD585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F65547-6178-47C0-BD4B-F2986FECD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796A45F-8067-4430-9B52-EFD1E2EDC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2A3D61-28BD-4998-9E51-016E1E7BC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67C7408-098B-4CCC-902A-E4965936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CB24F89-0CC6-44A7-937D-600D8F97C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BFF2E74-7157-4424-958D-9104F2E1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B5115E-5640-4CAE-9980-8B14EAB99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FCD75B-92A7-40A9-A521-1D7CDD7EC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EB2543-9D5E-4D8F-A88F-3007630B1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8D4C8C-7006-470D-A7AD-0AEF8445F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89AF0F1-218D-4684-A0AC-AB3D42A7B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53472D-2D20-429B-89F5-219063C2E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010E14-526A-4EEE-BECC-6CCFB831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88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AEBD7-74C2-49CF-AD17-21552E0EB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31C2ED-0038-462E-AB99-1C0BE5675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CAE4F8-F02C-4AA4-882E-ED93884A3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6442FC-F3C4-41BF-9FA4-585421EFA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6E1C58-0F54-4F28-817A-40D9FE6B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61DC86-1C71-4E6B-90C7-38E42841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15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77883C-CE0E-43E6-BC62-D3715DFF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90B780C-35EE-4C12-8B55-C5FE370A9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15AA871-C5EB-43A6-8566-648B969E0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032554-67DA-4392-ABBA-77AB12D56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20E6D3-7F99-4CD7-8E86-D9FC06BC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5B671E-F5FE-41AE-A516-2B490CCD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67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55983-867E-4A63-BCBB-DA99BB48B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BEDD2F-8E69-4892-A36A-BC728A115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693361-5BC1-477E-A6B8-CDA729D44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48F4-0B89-4942-9166-FB9B80B40D37}" type="datetimeFigureOut">
              <a:rPr lang="ru-RU" smtClean="0"/>
              <a:t>19.02.2023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0D1E33-F843-4C0D-8B0F-F7AD98C8E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7C0594-C1DE-465D-9CE7-ED62F34DF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367F1-E806-447C-B5B2-4F82219FB5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64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3480-15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155-19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645-1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3480-15#n1738" TargetMode="External"/><Relationship Id="rId2" Type="http://schemas.openxmlformats.org/officeDocument/2006/relationships/hyperlink" Target="https://zakon.rada.gov.ua/laws/show/3480-15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5E005-0613-40EA-8020-DAFDAC00FC3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/>
              <a:t>Завдання та </a:t>
            </a:r>
            <a:r>
              <a:rPr lang="ru-RU" sz="3200" b="1" i="1" dirty="0" err="1"/>
              <a:t>основні</a:t>
            </a:r>
            <a:r>
              <a:rPr lang="ru-RU" sz="3200" b="1" i="1" dirty="0"/>
              <a:t> засади </a:t>
            </a:r>
            <a:r>
              <a:rPr lang="ru-RU" sz="3200" b="1" i="1" dirty="0" err="1"/>
              <a:t>господарського</a:t>
            </a:r>
            <a:r>
              <a:rPr lang="ru-RU" sz="3200" b="1" i="1" dirty="0"/>
              <a:t> </a:t>
            </a:r>
            <a:r>
              <a:rPr lang="ru-RU" sz="3200" b="1" i="1" dirty="0" err="1"/>
              <a:t>судочинства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E8225B-0254-43BE-A1B8-0120DCA1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/>
              <a:t>План:</a:t>
            </a:r>
          </a:p>
          <a:p>
            <a:r>
              <a:rPr lang="ru-RU" i="1" dirty="0"/>
              <a:t>Завдання та </a:t>
            </a:r>
            <a:r>
              <a:rPr lang="ru-RU" i="1" dirty="0" err="1"/>
              <a:t>основні</a:t>
            </a:r>
            <a:r>
              <a:rPr lang="ru-RU" i="1" dirty="0"/>
              <a:t> засади </a:t>
            </a:r>
            <a:r>
              <a:rPr lang="ru-RU" i="1" dirty="0" err="1"/>
              <a:t>господарського</a:t>
            </a:r>
            <a:r>
              <a:rPr lang="ru-RU" i="1" dirty="0"/>
              <a:t> </a:t>
            </a:r>
            <a:r>
              <a:rPr lang="ru-RU" i="1" dirty="0" err="1"/>
              <a:t>судочинства</a:t>
            </a:r>
            <a:endParaRPr lang="ru-RU" i="1" dirty="0"/>
          </a:p>
          <a:p>
            <a:r>
              <a:rPr lang="ru-RU" i="1" dirty="0"/>
              <a:t>Право на </a:t>
            </a:r>
            <a:r>
              <a:rPr lang="ru-RU" i="1" dirty="0" err="1"/>
              <a:t>звернення</a:t>
            </a:r>
            <a:r>
              <a:rPr lang="ru-RU" i="1" dirty="0"/>
              <a:t> до </a:t>
            </a:r>
            <a:r>
              <a:rPr lang="ru-RU" i="1" dirty="0" err="1"/>
              <a:t>господарського</a:t>
            </a:r>
            <a:r>
              <a:rPr lang="ru-RU" i="1" dirty="0"/>
              <a:t> суду</a:t>
            </a:r>
          </a:p>
          <a:p>
            <a:r>
              <a:rPr lang="ru-RU" i="1" dirty="0"/>
              <a:t>Способи судового </a:t>
            </a:r>
            <a:r>
              <a:rPr lang="ru-RU" i="1" dirty="0" err="1"/>
              <a:t>захисту</a:t>
            </a:r>
            <a:endParaRPr lang="ru-RU" i="1" dirty="0"/>
          </a:p>
          <a:p>
            <a:r>
              <a:rPr lang="ru-RU" i="1" dirty="0" err="1"/>
              <a:t>Єдина</a:t>
            </a:r>
            <a:r>
              <a:rPr lang="ru-RU" i="1" dirty="0"/>
              <a:t> </a:t>
            </a:r>
            <a:r>
              <a:rPr lang="ru-RU" i="1" dirty="0" err="1"/>
              <a:t>судова</a:t>
            </a:r>
            <a:r>
              <a:rPr lang="ru-RU" i="1" dirty="0"/>
              <a:t> </a:t>
            </a:r>
            <a:r>
              <a:rPr lang="ru-RU" i="1" dirty="0" err="1"/>
              <a:t>інформаційно-телекомунікаційна</a:t>
            </a:r>
            <a:r>
              <a:rPr lang="ru-RU" i="1" dirty="0"/>
              <a:t> система</a:t>
            </a:r>
          </a:p>
          <a:p>
            <a:r>
              <a:rPr lang="ru-RU" i="1" dirty="0" err="1"/>
              <a:t>Форми</a:t>
            </a:r>
            <a:r>
              <a:rPr lang="ru-RU" i="1" dirty="0"/>
              <a:t> </a:t>
            </a:r>
            <a:r>
              <a:rPr lang="ru-RU" i="1" dirty="0" err="1"/>
              <a:t>господарського</a:t>
            </a:r>
            <a:r>
              <a:rPr lang="ru-RU" i="1" dirty="0"/>
              <a:t> </a:t>
            </a:r>
            <a:r>
              <a:rPr lang="ru-RU" i="1" dirty="0" err="1"/>
              <a:t>судочинства</a:t>
            </a:r>
            <a:endParaRPr lang="ru-RU" i="1" dirty="0"/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24200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E5CBB4E-D306-4FB9-B83B-5E7DDD2F3DDE}"/>
              </a:ext>
            </a:extLst>
          </p:cNvPr>
          <p:cNvSpPr/>
          <p:nvPr/>
        </p:nvSpPr>
        <p:spPr>
          <a:xfrm>
            <a:off x="571500" y="428178"/>
            <a:ext cx="108775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Адвокати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нотаріуси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приватні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виконавці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арбітражні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керуючі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судові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експерти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державні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органи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органи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місцевого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самоврядування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суб’єкти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державного та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комунального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секторів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економіки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та особи,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провадять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клірингову</a:t>
            </a:r>
            <a:r>
              <a:rPr lang="ru-RU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значенні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наведеному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 </a:t>
            </a:r>
            <a:r>
              <a:rPr lang="ru-RU" sz="2400" b="0" i="0" u="sng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2"/>
              </a:rPr>
              <a:t>Законі</a:t>
            </a:r>
            <a:r>
              <a:rPr lang="ru-RU" sz="2400" b="0" i="0" u="sng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2"/>
              </a:rPr>
              <a:t> </a:t>
            </a:r>
            <a:r>
              <a:rPr lang="ru-RU" sz="2400" b="0" i="0" u="sng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2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"Про ринки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організовані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товарні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ринки",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реєструють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обов’язковому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порядку. </a:t>
            </a:r>
            <a:r>
              <a:rPr lang="ru-RU" sz="2400" b="0" i="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400" b="0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 особи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реєструють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добровільному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порядку.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Особам,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зареєстрували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суд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вручає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документи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справах,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особи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беруть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участь,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виключно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направлення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таких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позбавляє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отримати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копію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паперовій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заявою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Реєстрація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Єдиній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судовій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інформаційно-телекомунікаційній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позбавляє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права на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подання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документів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до суду в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паперовій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8838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7E355FE-CFC6-4D1D-B2DA-229809949F22}"/>
              </a:ext>
            </a:extLst>
          </p:cNvPr>
          <p:cNvSpPr/>
          <p:nvPr/>
        </p:nvSpPr>
        <p:spPr>
          <a:xfrm>
            <a:off x="390525" y="243512"/>
            <a:ext cx="1112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Особи,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зареєстрували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офіційні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подати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документи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вчинити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виключно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використанням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підпису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прирівняного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власноручного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підпису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 </a:t>
            </a:r>
            <a:r>
              <a:rPr lang="ru-RU" sz="2400" b="0" i="0" u="sng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2"/>
              </a:rPr>
              <a:t>Закону </a:t>
            </a:r>
            <a:r>
              <a:rPr lang="ru-RU" sz="2400" b="0" i="0" u="sng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2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"Про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довірчі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",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передбачено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ГПК.</a:t>
            </a:r>
          </a:p>
          <a:p>
            <a:pPr algn="just"/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Особливості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підпису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визначаються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Положенням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систему та/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положеннями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визначають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порядок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підсистем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модулів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 Суд проводить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матеріалами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паперовій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електронній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порядку,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визначеному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Положенням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систему та/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положеннями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визначають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порядок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підсистем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модулів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13836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211C184-EFD7-4D11-A820-EBC49FAE4C61}"/>
              </a:ext>
            </a:extLst>
          </p:cNvPr>
          <p:cNvSpPr/>
          <p:nvPr/>
        </p:nvSpPr>
        <p:spPr>
          <a:xfrm>
            <a:off x="866775" y="751344"/>
            <a:ext cx="1071562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документи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докази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паперовій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формі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зберігаються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додатку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першої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інстанції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необхідності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оглянуті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першої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інстанції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витребувані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апеляційної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касаційної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інстанції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надходження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них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апеляційної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касаційної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скарги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Несанкціоноване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втручання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роботу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автоматизований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розподіл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справ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суддями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тягне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собою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відповідальність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установлену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підлягає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захисту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застосуванням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комплексної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захисту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підтвердженою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відповідністю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Положення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Єдину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інформаційно-телекомунікаційну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систему та/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положення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визначають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порядок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підсистем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модулів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розробляються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Державною судовою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адміністрацією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затверджуються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Вищою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радою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правосуддя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консультацій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Радою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суддів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2371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E1D43-A3B1-45E1-B38B-78F825C30A5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3200" b="1" i="1" dirty="0"/>
              <a:t>Розгляд справ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0C893F-B857-4A5A-84A5-EB1B7F017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Розгляд</a:t>
            </a:r>
            <a:r>
              <a:rPr lang="ru-RU" dirty="0"/>
              <a:t> справ у </a:t>
            </a:r>
            <a:r>
              <a:rPr lang="ru-RU" dirty="0" err="1"/>
              <a:t>господарських</a:t>
            </a:r>
            <a:r>
              <a:rPr lang="ru-RU" dirty="0"/>
              <a:t> судах проводиться </a:t>
            </a:r>
            <a:r>
              <a:rPr lang="ru-RU" dirty="0" err="1"/>
              <a:t>усно</a:t>
            </a:r>
            <a:r>
              <a:rPr lang="ru-RU" dirty="0"/>
              <a:t> і </a:t>
            </a:r>
            <a:r>
              <a:rPr lang="ru-RU" dirty="0" err="1"/>
              <a:t>відкрито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ГПК</a:t>
            </a:r>
          </a:p>
          <a:p>
            <a:r>
              <a:rPr lang="ru-RU" dirty="0"/>
              <a:t>Будь-яка особа </a:t>
            </a:r>
            <a:r>
              <a:rPr lang="ru-RU" dirty="0" err="1"/>
              <a:t>має</a:t>
            </a:r>
            <a:r>
              <a:rPr lang="ru-RU" dirty="0"/>
              <a:t> право бути </a:t>
            </a:r>
            <a:r>
              <a:rPr lang="ru-RU" dirty="0" err="1"/>
              <a:t>присутньою</a:t>
            </a:r>
            <a:r>
              <a:rPr lang="ru-RU" dirty="0"/>
              <a:t> у </a:t>
            </a:r>
            <a:r>
              <a:rPr lang="ru-RU" dirty="0" err="1"/>
              <a:t>відкритому</a:t>
            </a:r>
            <a:r>
              <a:rPr lang="ru-RU" dirty="0"/>
              <a:t> судовому </a:t>
            </a:r>
            <a:r>
              <a:rPr lang="ru-RU" dirty="0" err="1"/>
              <a:t>засіданні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особи, яка </a:t>
            </a:r>
            <a:r>
              <a:rPr lang="ru-RU" dirty="0" err="1"/>
              <a:t>бажає</a:t>
            </a:r>
            <a:r>
              <a:rPr lang="ru-RU" dirty="0"/>
              <a:t> бути </a:t>
            </a:r>
            <a:r>
              <a:rPr lang="ru-RU" dirty="0" err="1"/>
              <a:t>присутньою</a:t>
            </a:r>
            <a:r>
              <a:rPr lang="ru-RU" dirty="0"/>
              <a:t> у судовому </a:t>
            </a:r>
            <a:r>
              <a:rPr lang="ru-RU" dirty="0" err="1"/>
              <a:t>засіданні</a:t>
            </a:r>
            <a:r>
              <a:rPr lang="ru-RU" dirty="0"/>
              <a:t>,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документа,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особу.</a:t>
            </a:r>
          </a:p>
          <a:p>
            <a:r>
              <a:rPr lang="ru-RU" dirty="0"/>
              <a:t>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бажають</a:t>
            </a:r>
            <a:r>
              <a:rPr lang="ru-RU" dirty="0"/>
              <a:t> бути </a:t>
            </a:r>
            <a:r>
              <a:rPr lang="ru-RU" dirty="0" err="1"/>
              <a:t>присутніми</a:t>
            </a:r>
            <a:r>
              <a:rPr lang="ru-RU" dirty="0"/>
              <a:t> у судовому </a:t>
            </a:r>
            <a:r>
              <a:rPr lang="ru-RU" dirty="0" err="1"/>
              <a:t>засіданні</a:t>
            </a:r>
            <a:r>
              <a:rPr lang="ru-RU" dirty="0"/>
              <a:t>, </a:t>
            </a:r>
            <a:r>
              <a:rPr lang="ru-RU" dirty="0" err="1"/>
              <a:t>допускаються</a:t>
            </a:r>
            <a:r>
              <a:rPr lang="ru-RU" dirty="0"/>
              <a:t> до </a:t>
            </a:r>
            <a:r>
              <a:rPr lang="ru-RU" dirty="0" err="1"/>
              <a:t>зали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засідань</a:t>
            </a:r>
            <a:r>
              <a:rPr lang="ru-RU" dirty="0"/>
              <a:t> до початку судового </a:t>
            </a:r>
            <a:r>
              <a:rPr lang="ru-RU" dirty="0" err="1"/>
              <a:t>засідання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перерви.</a:t>
            </a:r>
          </a:p>
          <a:p>
            <a:r>
              <a:rPr lang="ru-RU" dirty="0"/>
              <a:t>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видалити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зали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засідань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перешкоджають</a:t>
            </a:r>
            <a:r>
              <a:rPr lang="ru-RU" dirty="0"/>
              <a:t> </a:t>
            </a:r>
            <a:r>
              <a:rPr lang="ru-RU" dirty="0" err="1"/>
              <a:t>веденню</a:t>
            </a:r>
            <a:r>
              <a:rPr lang="ru-RU" dirty="0"/>
              <a:t>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здійсненню</a:t>
            </a:r>
            <a:r>
              <a:rPr lang="ru-RU" dirty="0"/>
              <a:t> прав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виконанню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, </a:t>
            </a:r>
            <a:r>
              <a:rPr lang="ru-RU" dirty="0" err="1"/>
              <a:t>порушують</a:t>
            </a:r>
            <a:r>
              <a:rPr lang="ru-RU" dirty="0"/>
              <a:t> порядок у </a:t>
            </a:r>
            <a:r>
              <a:rPr lang="ru-RU" dirty="0" err="1"/>
              <a:t>залі</a:t>
            </a:r>
            <a:r>
              <a:rPr lang="ru-RU" dirty="0"/>
              <a:t> суду.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обмеження</a:t>
            </a:r>
            <a:r>
              <a:rPr lang="ru-RU" dirty="0"/>
              <a:t> доступу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учасниками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, в </a:t>
            </a:r>
            <a:r>
              <a:rPr lang="ru-RU" dirty="0" err="1"/>
              <a:t>судове</a:t>
            </a:r>
            <a:r>
              <a:rPr lang="ru-RU" dirty="0"/>
              <a:t> </a:t>
            </a:r>
            <a:r>
              <a:rPr lang="ru-RU" dirty="0" err="1"/>
              <a:t>засідання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карантину, </a:t>
            </a:r>
            <a:r>
              <a:rPr lang="ru-RU" dirty="0" err="1"/>
              <a:t>встановленого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інфекційних</a:t>
            </a:r>
            <a:r>
              <a:rPr lang="ru-RU" dirty="0"/>
              <a:t> хвороб", </a:t>
            </a:r>
            <a:r>
              <a:rPr lang="ru-RU" dirty="0" err="1"/>
              <a:t>якщо</a:t>
            </a:r>
            <a:r>
              <a:rPr lang="ru-RU" dirty="0"/>
              <a:t> участь в судовому </a:t>
            </a:r>
            <a:r>
              <a:rPr lang="ru-RU" dirty="0" err="1"/>
              <a:t>засіданні</a:t>
            </a:r>
            <a:r>
              <a:rPr lang="ru-RU" dirty="0"/>
              <a:t> </a:t>
            </a:r>
            <a:r>
              <a:rPr lang="ru-RU" dirty="0" err="1"/>
              <a:t>становитиме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життю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здоров’ю</a:t>
            </a:r>
            <a:r>
              <a:rPr lang="ru-RU" dirty="0"/>
              <a:t> особи.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113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B537E4E-5D34-45C1-B0DD-6D132A41F42C}"/>
              </a:ext>
            </a:extLst>
          </p:cNvPr>
          <p:cNvSpPr/>
          <p:nvPr/>
        </p:nvSpPr>
        <p:spPr>
          <a:xfrm>
            <a:off x="885825" y="335846"/>
            <a:ext cx="102489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Особи,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присутні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залі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представники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масової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проводити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залі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фотозйомку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відео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-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аудіозапис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використанням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портативних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відео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-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аудіотехнічних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дозволу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суду, але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ГПК.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Трансляція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дозволу</a:t>
            </a:r>
            <a:r>
              <a:rPr lang="ru-RU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суду.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беруть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участь у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режимі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відеоконференції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транслювання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перебігу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Інтернет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обов’язковому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порядку.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залі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фотозйомки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відеозапису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трансляція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здійснюватися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перешкод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веденні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здійсненні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їхніх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проводиться у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випадках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відкритий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судовий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наслідком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розголошення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таємної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іншої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охороняється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законом,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необхідності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захисту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особистого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сімейного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людини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випадках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установлених</a:t>
            </a:r>
            <a:r>
              <a:rPr lang="ru-RU" sz="24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3307376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2F55CD-4513-49DC-851C-8DD16DEE4D0C}"/>
              </a:ext>
            </a:extLst>
          </p:cNvPr>
          <p:cNvSpPr/>
          <p:nvPr/>
        </p:nvSpPr>
        <p:spPr>
          <a:xfrm>
            <a:off x="476250" y="58847"/>
            <a:ext cx="11477625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постановляється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Суд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оголосити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повністю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частину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вчинення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проводяться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додержанням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правил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судочинства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судах.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час такого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присутні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а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необхідності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свідки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експерти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спеціалісти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перекладачі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Суд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попереджає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зазначених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обов’язок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розголошувати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захисту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вчинення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відбувається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систем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відеоконференц-зв’язку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транслювання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перебігу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Інтернет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допускаються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буде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нерозголошення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вчинення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відбувалися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є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публічно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доступною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обмеження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доступу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є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безпідставним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закону, суд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постановляє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подальший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9225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D1B836-34E8-4569-8C6A-71AFF49AD72C}"/>
              </a:ext>
            </a:extLst>
          </p:cNvPr>
          <p:cNvSpPr/>
          <p:nvPr/>
        </p:nvSpPr>
        <p:spPr>
          <a:xfrm>
            <a:off x="76201" y="1351508"/>
            <a:ext cx="113442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порядку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письмового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наявними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матеріалами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ГПК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передбачено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повідомлення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У такому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випадку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судове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не проводиться.</a:t>
            </a:r>
          </a:p>
          <a:p>
            <a:pPr algn="just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повне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фіксування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перебігу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відео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- та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звукозаписувального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технічного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засобу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випадків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передбачених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ГПК. Порядок такого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фіксування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встановлюється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ГПК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Офіційним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записом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є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технічний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запис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здійснений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судом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Судове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повне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скорочене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ухвалене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відкритому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оголошується</a:t>
            </a:r>
            <a:r>
              <a:rPr lang="ru-RU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прилюдно.</a:t>
            </a:r>
          </a:p>
        </p:txBody>
      </p:sp>
    </p:spTree>
    <p:extLst>
      <p:ext uri="{BB962C8B-B14F-4D97-AF65-F5344CB8AC3E}">
        <p14:creationId xmlns:p14="http://schemas.microsoft.com/office/powerpoint/2010/main" val="700298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13E752-775A-44A0-BA25-4FA4F514BF67}"/>
              </a:ext>
            </a:extLst>
          </p:cNvPr>
          <p:cNvSpPr/>
          <p:nvPr/>
        </p:nvSpPr>
        <p:spPr>
          <a:xfrm>
            <a:off x="885825" y="1305342"/>
            <a:ext cx="102584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судовий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проводився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прилюдно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оголошується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вступна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резолютивна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частини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24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частини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містять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захисту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вчинення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процесуальних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проводилися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вступна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(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резолютивна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частини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містять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закритому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судовому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судове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оголошується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прилюдно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особи,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присутні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залі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представники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масової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проводити</a:t>
            </a:r>
            <a:r>
              <a:rPr lang="ru-RU" sz="24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залі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судового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засідання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фотозйомку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відеозапис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транслювання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радіо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телебаченню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Інтернет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0137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1C95F-117A-43A6-9A99-7786DD6A83B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err="1"/>
              <a:t>Відкритість</a:t>
            </a:r>
            <a:r>
              <a:rPr lang="ru-RU" sz="3200" b="1" i="1" dirty="0"/>
              <a:t> </a:t>
            </a:r>
            <a:r>
              <a:rPr lang="ru-RU" sz="3200" b="1" i="1" dirty="0" err="1"/>
              <a:t>інформації</a:t>
            </a:r>
            <a:r>
              <a:rPr lang="ru-RU" sz="3200" b="1" i="1" dirty="0"/>
              <a:t> </a:t>
            </a:r>
            <a:r>
              <a:rPr lang="ru-RU" sz="3200" b="1" i="1" dirty="0" err="1"/>
              <a:t>щодо</a:t>
            </a:r>
            <a:r>
              <a:rPr lang="ru-RU" sz="3200" b="1" i="1" dirty="0"/>
              <a:t> </a:t>
            </a:r>
            <a:r>
              <a:rPr lang="ru-RU" sz="3200" b="1" i="1" dirty="0" err="1"/>
              <a:t>справи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0AC549-73AA-4F21-A32B-28B65140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позбавлений</a:t>
            </a:r>
            <a:r>
              <a:rPr lang="ru-RU" dirty="0"/>
              <a:t> права на </a:t>
            </a:r>
            <a:r>
              <a:rPr lang="ru-RU" dirty="0" err="1"/>
              <a:t>інформацію</a:t>
            </a:r>
            <a:r>
              <a:rPr lang="ru-RU" dirty="0"/>
              <a:t> про дату, час і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в </a:t>
            </a:r>
            <a:r>
              <a:rPr lang="ru-RU" dirty="0" err="1"/>
              <a:t>суді</a:t>
            </a:r>
            <a:r>
              <a:rPr lang="ru-RU" dirty="0"/>
              <a:t> </a:t>
            </a:r>
            <a:r>
              <a:rPr lang="ru-RU" dirty="0" err="1"/>
              <a:t>усної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 Будь-яка особа, яка не є </a:t>
            </a:r>
            <a:r>
              <a:rPr lang="ru-RU" dirty="0" err="1"/>
              <a:t>учасником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доступ до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законом.</a:t>
            </a:r>
          </a:p>
          <a:p>
            <a:r>
              <a:rPr lang="ru-RU" dirty="0"/>
              <a:t>Особи, </a:t>
            </a:r>
            <a:r>
              <a:rPr lang="ru-RU" dirty="0" err="1"/>
              <a:t>які</a:t>
            </a:r>
            <a:r>
              <a:rPr lang="ru-RU" dirty="0"/>
              <a:t> не брали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суд </a:t>
            </a:r>
            <a:r>
              <a:rPr lang="ru-RU" dirty="0" err="1"/>
              <a:t>вирішив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їхні</a:t>
            </a:r>
            <a:r>
              <a:rPr lang="ru-RU" dirty="0"/>
              <a:t> права, </a:t>
            </a:r>
            <a:r>
              <a:rPr lang="ru-RU" dirty="0" err="1"/>
              <a:t>інтереси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подали </a:t>
            </a:r>
            <a:r>
              <a:rPr lang="ru-RU" dirty="0" err="1"/>
              <a:t>апеляційну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касаційну</a:t>
            </a:r>
            <a:r>
              <a:rPr lang="ru-RU" dirty="0"/>
              <a:t> </a:t>
            </a:r>
            <a:r>
              <a:rPr lang="ru-RU" dirty="0" err="1"/>
              <a:t>скаргу</a:t>
            </a:r>
            <a:r>
              <a:rPr lang="ru-RU" dirty="0"/>
              <a:t> на </a:t>
            </a:r>
            <a:r>
              <a:rPr lang="ru-RU" dirty="0" err="1"/>
              <a:t>відповідне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ознайомлюватися</a:t>
            </a:r>
            <a:r>
              <a:rPr lang="ru-RU" dirty="0"/>
              <a:t> з </a:t>
            </a:r>
            <a:r>
              <a:rPr lang="ru-RU" dirty="0" err="1"/>
              <a:t>матеріалами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робити</a:t>
            </a:r>
            <a:r>
              <a:rPr lang="ru-RU" dirty="0"/>
              <a:t> з них </a:t>
            </a:r>
            <a:r>
              <a:rPr lang="ru-RU" dirty="0" err="1"/>
              <a:t>витяги</a:t>
            </a:r>
            <a:r>
              <a:rPr lang="ru-RU" dirty="0"/>
              <a:t>, </a:t>
            </a:r>
            <a:r>
              <a:rPr lang="ru-RU" dirty="0" err="1"/>
              <a:t>знімати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з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долучених</a:t>
            </a:r>
            <a:r>
              <a:rPr lang="ru-RU" dirty="0"/>
              <a:t> до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одержувати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в порядку, </a:t>
            </a:r>
            <a:r>
              <a:rPr lang="ru-RU" dirty="0" err="1"/>
              <a:t>передбаченому</a:t>
            </a:r>
            <a:r>
              <a:rPr lang="ru-RU" dirty="0"/>
              <a:t> ГПК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670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8C2B6E-1C3E-46E4-90FD-8C3994A6C50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err="1"/>
              <a:t>Відкритість</a:t>
            </a:r>
            <a:r>
              <a:rPr lang="ru-RU" sz="3200" b="1" i="1" dirty="0"/>
              <a:t> </a:t>
            </a:r>
            <a:r>
              <a:rPr lang="ru-RU" sz="3200" b="1" i="1" dirty="0" err="1"/>
              <a:t>інформації</a:t>
            </a:r>
            <a:r>
              <a:rPr lang="ru-RU" sz="3200" b="1" i="1" dirty="0"/>
              <a:t> </a:t>
            </a:r>
            <a:r>
              <a:rPr lang="ru-RU" sz="3200" b="1" i="1" dirty="0" err="1"/>
              <a:t>щодо</a:t>
            </a:r>
            <a:r>
              <a:rPr lang="ru-RU" sz="3200" b="1" i="1" dirty="0"/>
              <a:t> </a:t>
            </a:r>
            <a:r>
              <a:rPr lang="ru-RU" sz="3200" b="1" i="1" dirty="0" err="1"/>
              <a:t>справи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1F70F9-4C17-488E-97FC-B85529065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суду,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справу,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та предмета позову,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заяви (</a:t>
            </a:r>
            <a:r>
              <a:rPr lang="ru-RU" dirty="0" err="1"/>
              <a:t>скарги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заяви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у </a:t>
            </a:r>
            <a:r>
              <a:rPr lang="ru-RU" dirty="0" err="1"/>
              <a:t>справі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особи, яка подала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, </a:t>
            </a:r>
            <a:r>
              <a:rPr lang="ru-RU" dirty="0" err="1"/>
              <a:t>вжитих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позову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дати</a:t>
            </a:r>
            <a:r>
              <a:rPr lang="ru-RU" dirty="0"/>
              <a:t> і часу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з одного суду до </a:t>
            </a:r>
            <a:r>
              <a:rPr lang="ru-RU" dirty="0" err="1"/>
              <a:t>іншого</a:t>
            </a:r>
            <a:r>
              <a:rPr lang="ru-RU" dirty="0"/>
              <a:t> є </a:t>
            </a:r>
            <a:r>
              <a:rPr lang="ru-RU" dirty="0" err="1"/>
              <a:t>відкритою</a:t>
            </a:r>
            <a:r>
              <a:rPr lang="ru-RU" dirty="0"/>
              <a:t> та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невідкладному</a:t>
            </a:r>
            <a:r>
              <a:rPr lang="ru-RU" dirty="0"/>
              <a:t> </a:t>
            </a:r>
            <a:r>
              <a:rPr lang="ru-RU" dirty="0" err="1"/>
              <a:t>оприлюдненню</a:t>
            </a:r>
            <a:r>
              <a:rPr lang="ru-RU" dirty="0"/>
              <a:t> на </a:t>
            </a:r>
            <a:r>
              <a:rPr lang="ru-RU" dirty="0" err="1"/>
              <a:t>офіційному</a:t>
            </a:r>
            <a:r>
              <a:rPr lang="ru-RU" dirty="0"/>
              <a:t> веб-</a:t>
            </a:r>
            <a:r>
              <a:rPr lang="ru-RU" dirty="0" err="1"/>
              <a:t>порталі</a:t>
            </a:r>
            <a:r>
              <a:rPr lang="ru-RU" dirty="0"/>
              <a:t>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порядку, </a:t>
            </a:r>
            <a:r>
              <a:rPr lang="ru-RU" dirty="0" err="1"/>
              <a:t>визначеному</a:t>
            </a:r>
            <a:r>
              <a:rPr lang="ru-RU" dirty="0"/>
              <a:t> </a:t>
            </a:r>
            <a:r>
              <a:rPr lang="ru-RU" dirty="0" err="1"/>
              <a:t>Положенням</a:t>
            </a:r>
            <a:r>
              <a:rPr lang="ru-RU" dirty="0"/>
              <a:t> про </a:t>
            </a:r>
            <a:r>
              <a:rPr lang="ru-RU" dirty="0" err="1"/>
              <a:t>Єдину</a:t>
            </a:r>
            <a:r>
              <a:rPr lang="ru-RU" dirty="0"/>
              <a:t> </a:t>
            </a:r>
            <a:r>
              <a:rPr lang="ru-RU" dirty="0" err="1"/>
              <a:t>судову</a:t>
            </a:r>
            <a:r>
              <a:rPr lang="ru-RU" dirty="0"/>
              <a:t> </a:t>
            </a:r>
            <a:r>
              <a:rPr lang="ru-RU" dirty="0" err="1"/>
              <a:t>інформаційно-телекомунікаційну</a:t>
            </a:r>
            <a:r>
              <a:rPr lang="ru-RU" dirty="0"/>
              <a:t> систему,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положеннями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порядок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ru-RU" dirty="0"/>
              <a:t> (</a:t>
            </a:r>
            <a:r>
              <a:rPr lang="ru-RU" dirty="0" err="1"/>
              <a:t>модулів</a:t>
            </a:r>
            <a:r>
              <a:rPr lang="ru-RU" dirty="0"/>
              <a:t>).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постановлення</a:t>
            </a:r>
            <a:r>
              <a:rPr lang="ru-RU" dirty="0"/>
              <a:t> судом </a:t>
            </a:r>
            <a:r>
              <a:rPr lang="ru-RU" dirty="0" err="1"/>
              <a:t>ухвали</a:t>
            </a:r>
            <a:r>
              <a:rPr lang="ru-RU" dirty="0"/>
              <a:t> про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у </a:t>
            </a:r>
            <a:r>
              <a:rPr lang="ru-RU" dirty="0" err="1"/>
              <a:t>закритому</a:t>
            </a:r>
            <a:r>
              <a:rPr lang="ru-RU" dirty="0"/>
              <a:t> судовому </a:t>
            </a:r>
            <a:r>
              <a:rPr lang="ru-RU" dirty="0" err="1"/>
              <a:t>засіданні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не </a:t>
            </a:r>
            <a:r>
              <a:rPr lang="ru-RU" dirty="0" err="1"/>
              <a:t>розкривається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предмет позову, дату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заяви,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, дату і час судового </a:t>
            </a:r>
            <a:r>
              <a:rPr lang="ru-RU" dirty="0" err="1"/>
              <a:t>засідання</a:t>
            </a:r>
            <a:r>
              <a:rPr lang="ru-RU" dirty="0"/>
              <a:t>,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з одного суду до </a:t>
            </a:r>
            <a:r>
              <a:rPr lang="ru-RU" dirty="0" err="1"/>
              <a:t>іншого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43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29146-5F40-4AC8-9584-1F5215C454B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/>
              <a:t>Завдання та </a:t>
            </a:r>
            <a:r>
              <a:rPr lang="ru-RU" sz="3200" b="1" i="1" dirty="0" err="1"/>
              <a:t>основні</a:t>
            </a:r>
            <a:r>
              <a:rPr lang="ru-RU" sz="3200" b="1" i="1" dirty="0"/>
              <a:t> засади </a:t>
            </a:r>
            <a:r>
              <a:rPr lang="ru-RU" sz="3200" b="1" i="1" dirty="0" err="1"/>
              <a:t>господарського</a:t>
            </a:r>
            <a:r>
              <a:rPr lang="ru-RU" sz="3200" b="1" i="1" dirty="0"/>
              <a:t> </a:t>
            </a:r>
            <a:r>
              <a:rPr lang="ru-RU" sz="3200" b="1" i="1" dirty="0" err="1"/>
              <a:t>судочинства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530D23-7752-4D99-8827-62385F55C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судочинства</a:t>
            </a:r>
            <a:r>
              <a:rPr lang="ru-RU" dirty="0"/>
              <a:t> є </a:t>
            </a:r>
            <a:r>
              <a:rPr lang="ru-RU" dirty="0" err="1"/>
              <a:t>справедливе</a:t>
            </a:r>
            <a:r>
              <a:rPr lang="ru-RU" dirty="0"/>
              <a:t>, </a:t>
            </a:r>
            <a:r>
              <a:rPr lang="ru-RU" dirty="0" err="1"/>
              <a:t>неупереджене</a:t>
            </a:r>
            <a:r>
              <a:rPr lang="ru-RU" dirty="0"/>
              <a:t> та </a:t>
            </a:r>
            <a:r>
              <a:rPr lang="ru-RU" dirty="0" err="1"/>
              <a:t>своєчасне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судом </a:t>
            </a:r>
            <a:r>
              <a:rPr lang="ru-RU" dirty="0" err="1"/>
              <a:t>спорів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здійсненням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та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справ, </a:t>
            </a:r>
            <a:r>
              <a:rPr lang="ru-RU" dirty="0" err="1"/>
              <a:t>віднесених</a:t>
            </a:r>
            <a:r>
              <a:rPr lang="ru-RU" dirty="0"/>
              <a:t> до </a:t>
            </a:r>
            <a:r>
              <a:rPr lang="ru-RU" dirty="0" err="1"/>
              <a:t>юрисдикції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суду, з метою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, </a:t>
            </a:r>
            <a:r>
              <a:rPr lang="ru-RU" dirty="0" err="1"/>
              <a:t>невизнаних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оспорюваних</a:t>
            </a:r>
            <a:r>
              <a:rPr lang="ru-RU" dirty="0"/>
              <a:t> прав і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9654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1DAAFD-996C-48D3-BE56-A38DCA83933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i="1" dirty="0"/>
              <a:t>При </a:t>
            </a:r>
            <a:r>
              <a:rPr lang="ru-RU" sz="2400" b="1" i="1" dirty="0" err="1"/>
              <a:t>розкритті</a:t>
            </a:r>
            <a:r>
              <a:rPr lang="ru-RU" sz="2400" b="1" i="1" dirty="0"/>
              <a:t> </a:t>
            </a:r>
            <a:r>
              <a:rPr lang="ru-RU" sz="2400" b="1" i="1" dirty="0" err="1"/>
              <a:t>інформації</a:t>
            </a:r>
            <a:r>
              <a:rPr lang="ru-RU" sz="2400" b="1" i="1" dirty="0"/>
              <a:t> </a:t>
            </a:r>
            <a:r>
              <a:rPr lang="ru-RU" sz="2400" b="1" i="1" dirty="0" err="1"/>
              <a:t>щодо</a:t>
            </a:r>
            <a:r>
              <a:rPr lang="ru-RU" sz="2400" b="1" i="1" dirty="0"/>
              <a:t> </a:t>
            </a:r>
            <a:r>
              <a:rPr lang="ru-RU" sz="2400" b="1" i="1" dirty="0" err="1"/>
              <a:t>справи</a:t>
            </a:r>
            <a:r>
              <a:rPr lang="ru-RU" sz="2400" b="1" i="1" dirty="0"/>
              <a:t>, </a:t>
            </a:r>
            <a:r>
              <a:rPr lang="ru-RU" sz="2400" b="1" i="1" dirty="0" err="1"/>
              <a:t>передбаченої</a:t>
            </a:r>
            <a:r>
              <a:rPr lang="ru-RU" sz="2400" b="1" i="1" dirty="0"/>
              <a:t> </a:t>
            </a:r>
            <a:r>
              <a:rPr lang="ru-RU" sz="2400" b="1" i="1" dirty="0" err="1"/>
              <a:t>частинами</a:t>
            </a:r>
            <a:r>
              <a:rPr lang="ru-RU" sz="2400" b="1" i="1" dirty="0"/>
              <a:t> </a:t>
            </a:r>
            <a:r>
              <a:rPr lang="ru-RU" sz="2400" b="1" i="1" dirty="0" err="1"/>
              <a:t>третьою</a:t>
            </a:r>
            <a:r>
              <a:rPr lang="ru-RU" sz="2400" b="1" i="1" dirty="0"/>
              <a:t> та четвертою </a:t>
            </a:r>
            <a:r>
              <a:rPr lang="ru-RU" sz="2400" b="1" i="1" dirty="0" err="1"/>
              <a:t>цієї</a:t>
            </a:r>
            <a:r>
              <a:rPr lang="ru-RU" sz="2400" b="1" i="1" dirty="0"/>
              <a:t> </a:t>
            </a:r>
            <a:r>
              <a:rPr lang="ru-RU" sz="2400" b="1" i="1" dirty="0" err="1"/>
              <a:t>статті</a:t>
            </a:r>
            <a:r>
              <a:rPr lang="ru-RU" sz="2400" b="1" i="1" dirty="0"/>
              <a:t>, не </a:t>
            </a:r>
            <a:r>
              <a:rPr lang="ru-RU" sz="2400" b="1" i="1" dirty="0" err="1"/>
              <a:t>можуть</a:t>
            </a:r>
            <a:r>
              <a:rPr lang="ru-RU" sz="2400" b="1" i="1" dirty="0"/>
              <a:t> бути </a:t>
            </a:r>
            <a:r>
              <a:rPr lang="ru-RU" sz="2400" b="1" i="1" dirty="0" err="1"/>
              <a:t>оприлюднені</a:t>
            </a:r>
            <a:r>
              <a:rPr lang="ru-RU" sz="2400" b="1" i="1" dirty="0"/>
              <a:t> </a:t>
            </a:r>
            <a:r>
              <a:rPr lang="ru-RU" sz="2400" b="1" i="1" dirty="0" err="1"/>
              <a:t>такі</a:t>
            </a:r>
            <a:r>
              <a:rPr lang="ru-RU" sz="2400" b="1" i="1" dirty="0"/>
              <a:t> </a:t>
            </a:r>
            <a:r>
              <a:rPr lang="ru-RU" sz="2400" b="1" i="1" dirty="0" err="1"/>
              <a:t>відомості</a:t>
            </a:r>
            <a:r>
              <a:rPr lang="ru-RU" sz="2400" b="1" i="1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E60D5D-2508-4BB8-96A1-0F5EC57F2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1)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адреси</a:t>
            </a:r>
            <a:r>
              <a:rPr lang="ru-RU" dirty="0"/>
              <a:t>,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телефонів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, </a:t>
            </a:r>
            <a:r>
              <a:rPr lang="ru-RU" dirty="0" err="1"/>
              <a:t>адреси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, </a:t>
            </a:r>
            <a:r>
              <a:rPr lang="ru-RU" dirty="0" err="1"/>
              <a:t>реєстраційні</a:t>
            </a:r>
            <a:r>
              <a:rPr lang="ru-RU" dirty="0"/>
              <a:t>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облікової</a:t>
            </a:r>
            <a:r>
              <a:rPr lang="ru-RU" dirty="0"/>
              <a:t> </a:t>
            </a:r>
            <a:r>
              <a:rPr lang="ru-RU" dirty="0" err="1"/>
              <a:t>картки</a:t>
            </a:r>
            <a:r>
              <a:rPr lang="ru-RU" dirty="0"/>
              <a:t> </a:t>
            </a:r>
            <a:r>
              <a:rPr lang="ru-RU" dirty="0" err="1"/>
              <a:t>платника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, </a:t>
            </a:r>
            <a:r>
              <a:rPr lang="ru-RU" dirty="0" err="1"/>
              <a:t>реквізити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посвідчують</a:t>
            </a:r>
            <a:r>
              <a:rPr lang="ru-RU" dirty="0"/>
              <a:t> особу,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в </a:t>
            </a:r>
            <a:r>
              <a:rPr lang="ru-RU" dirty="0" err="1"/>
              <a:t>Єдиному</a:t>
            </a:r>
            <a:r>
              <a:rPr lang="ru-RU" dirty="0"/>
              <a:t> державному </a:t>
            </a:r>
            <a:r>
              <a:rPr lang="ru-RU" dirty="0" err="1"/>
              <a:t>демографічному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реєстраційні</a:t>
            </a:r>
            <a:r>
              <a:rPr lang="ru-RU" dirty="0"/>
              <a:t>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,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платіжних</a:t>
            </a:r>
            <a:r>
              <a:rPr lang="ru-RU" dirty="0"/>
              <a:t> </a:t>
            </a:r>
            <a:r>
              <a:rPr lang="ru-RU" dirty="0" err="1"/>
              <a:t>карток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інформація</a:t>
            </a:r>
            <a:r>
              <a:rPr lang="ru-RU" dirty="0"/>
              <a:t>,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відбувалися</a:t>
            </a:r>
            <a:r>
              <a:rPr lang="ru-RU" dirty="0"/>
              <a:t> в </a:t>
            </a:r>
            <a:r>
              <a:rPr lang="ru-RU" dirty="0" err="1"/>
              <a:t>закритому</a:t>
            </a:r>
            <a:r>
              <a:rPr lang="ru-RU" dirty="0"/>
              <a:t> судовому </a:t>
            </a:r>
            <a:r>
              <a:rPr lang="ru-RU" dirty="0" err="1"/>
              <a:t>засіданні</a:t>
            </a:r>
            <a:r>
              <a:rPr lang="ru-RU" dirty="0"/>
              <a:t>.</a:t>
            </a:r>
          </a:p>
          <a:p>
            <a:r>
              <a:rPr lang="ru-RU" b="1" i="1" dirty="0" err="1">
                <a:solidFill>
                  <a:srgbClr val="7030A0"/>
                </a:solidFill>
              </a:rPr>
              <a:t>Такі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відомості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замінюються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літерними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або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цифровими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позначеннями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583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FFCF0-7C2C-4580-9197-E44C80C7A52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err="1"/>
              <a:t>Форми</a:t>
            </a:r>
            <a:r>
              <a:rPr lang="ru-RU" sz="3200" b="1" i="1" dirty="0"/>
              <a:t> </a:t>
            </a:r>
            <a:r>
              <a:rPr lang="ru-RU" sz="3200" b="1" i="1" dirty="0" err="1"/>
              <a:t>господарського</a:t>
            </a:r>
            <a:r>
              <a:rPr lang="ru-RU" sz="3200" b="1" i="1" dirty="0"/>
              <a:t> </a:t>
            </a:r>
            <a:r>
              <a:rPr lang="ru-RU" sz="3200" b="1" i="1" dirty="0" err="1"/>
              <a:t>судочинства</a:t>
            </a:r>
            <a:endParaRPr lang="ru-RU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964049-A440-4CCF-9873-5EE66A04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Господарське</a:t>
            </a:r>
            <a:r>
              <a:rPr lang="ru-RU" dirty="0"/>
              <a:t> </a:t>
            </a:r>
            <a:r>
              <a:rPr lang="ru-RU" dirty="0" err="1"/>
              <a:t>судочинство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правилами, </a:t>
            </a:r>
            <a:r>
              <a:rPr lang="ru-RU" dirty="0" err="1"/>
              <a:t>передбаченими</a:t>
            </a:r>
            <a:r>
              <a:rPr lang="ru-RU" dirty="0"/>
              <a:t> ГПК, у порядку:</a:t>
            </a:r>
          </a:p>
          <a:p>
            <a:r>
              <a:rPr lang="ru-RU" dirty="0">
                <a:solidFill>
                  <a:srgbClr val="FF0000"/>
                </a:solidFill>
              </a:rPr>
              <a:t>1) наказного </a:t>
            </a:r>
            <a:r>
              <a:rPr lang="ru-RU" dirty="0" err="1">
                <a:solidFill>
                  <a:srgbClr val="FF0000"/>
                </a:solidFill>
              </a:rPr>
              <a:t>провадження</a:t>
            </a:r>
            <a:r>
              <a:rPr lang="ru-RU" dirty="0">
                <a:solidFill>
                  <a:srgbClr val="FF0000"/>
                </a:solidFill>
              </a:rPr>
              <a:t>;</a:t>
            </a:r>
            <a:r>
              <a:rPr lang="ru-RU" dirty="0"/>
              <a:t> </a:t>
            </a:r>
            <a:r>
              <a:rPr lang="ru-RU" dirty="0" err="1"/>
              <a:t>Наказне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призначене</a:t>
            </a:r>
            <a:r>
              <a:rPr lang="ru-RU" dirty="0"/>
              <a:t> для </a:t>
            </a:r>
            <a:r>
              <a:rPr lang="ru-RU" dirty="0" err="1"/>
              <a:t>розгляду</a:t>
            </a:r>
            <a:r>
              <a:rPr lang="ru-RU" dirty="0"/>
              <a:t> справ за </a:t>
            </a:r>
            <a:r>
              <a:rPr lang="ru-RU" dirty="0" err="1"/>
              <a:t>заявами</a:t>
            </a:r>
            <a:r>
              <a:rPr lang="ru-RU" dirty="0"/>
              <a:t> про </a:t>
            </a:r>
            <a:r>
              <a:rPr lang="ru-RU" dirty="0" err="1"/>
              <a:t>стягнення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незначного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відсутній</a:t>
            </a:r>
            <a:r>
              <a:rPr lang="ru-RU" dirty="0"/>
              <a:t> </a:t>
            </a:r>
            <a:r>
              <a:rPr lang="ru-RU" dirty="0" err="1"/>
              <a:t>спір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заявнику</a:t>
            </a:r>
            <a:r>
              <a:rPr lang="ru-RU" dirty="0"/>
              <a:t> </a:t>
            </a:r>
            <a:r>
              <a:rPr lang="ru-RU" dirty="0" err="1"/>
              <a:t>невідомо</a:t>
            </a:r>
            <a:r>
              <a:rPr lang="ru-RU" dirty="0"/>
              <a:t>.</a:t>
            </a:r>
          </a:p>
          <a:p>
            <a:r>
              <a:rPr lang="ru-RU" dirty="0">
                <a:solidFill>
                  <a:srgbClr val="FF0000"/>
                </a:solidFill>
              </a:rPr>
              <a:t>2) </a:t>
            </a:r>
            <a:r>
              <a:rPr lang="ru-RU" dirty="0" err="1">
                <a:solidFill>
                  <a:srgbClr val="FF0000"/>
                </a:solidFill>
              </a:rPr>
              <a:t>позовного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провадження</a:t>
            </a:r>
            <a:r>
              <a:rPr lang="ru-RU" dirty="0">
                <a:solidFill>
                  <a:srgbClr val="FF0000"/>
                </a:solidFill>
              </a:rPr>
              <a:t> (</a:t>
            </a:r>
            <a:r>
              <a:rPr lang="ru-RU" dirty="0" err="1">
                <a:solidFill>
                  <a:srgbClr val="FF0000"/>
                </a:solidFill>
              </a:rPr>
              <a:t>загального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спрощеного</a:t>
            </a:r>
            <a:r>
              <a:rPr lang="ru-RU" dirty="0">
                <a:solidFill>
                  <a:srgbClr val="FF0000"/>
                </a:solidFill>
              </a:rPr>
              <a:t>).</a:t>
            </a:r>
            <a:r>
              <a:rPr lang="ru-RU" dirty="0"/>
              <a:t> </a:t>
            </a:r>
            <a:r>
              <a:rPr lang="ru-RU" dirty="0" err="1"/>
              <a:t>Спрощене</a:t>
            </a:r>
            <a:r>
              <a:rPr lang="ru-RU" dirty="0"/>
              <a:t> </a:t>
            </a:r>
            <a:r>
              <a:rPr lang="ru-RU" dirty="0" err="1"/>
              <a:t>позовне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призначене</a:t>
            </a:r>
            <a:r>
              <a:rPr lang="ru-RU" dirty="0"/>
              <a:t> для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малозначних</a:t>
            </a:r>
            <a:r>
              <a:rPr lang="ru-RU" dirty="0"/>
              <a:t> справ, справ </a:t>
            </a:r>
            <a:r>
              <a:rPr lang="ru-RU" dirty="0" err="1"/>
              <a:t>незначної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справ,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пріоритетним</a:t>
            </a:r>
            <a:r>
              <a:rPr lang="ru-RU" dirty="0"/>
              <a:t> є </a:t>
            </a:r>
            <a:r>
              <a:rPr lang="ru-RU" dirty="0" err="1"/>
              <a:t>швидке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позовне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призначене</a:t>
            </a:r>
            <a:r>
              <a:rPr lang="ru-RU" dirty="0"/>
              <a:t> для </a:t>
            </a:r>
            <a:r>
              <a:rPr lang="ru-RU" dirty="0" err="1"/>
              <a:t>розгляду</a:t>
            </a:r>
            <a:r>
              <a:rPr lang="ru-RU" dirty="0"/>
              <a:t> справ, </a:t>
            </a:r>
            <a:r>
              <a:rPr lang="ru-RU" dirty="0" err="1"/>
              <a:t>які</a:t>
            </a:r>
            <a:r>
              <a:rPr lang="ru-RU" dirty="0"/>
              <a:t> через </a:t>
            </a:r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недоцільно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у </a:t>
            </a:r>
            <a:r>
              <a:rPr lang="ru-RU" dirty="0" err="1"/>
              <a:t>спрощеному</a:t>
            </a:r>
            <a:r>
              <a:rPr lang="ru-RU" dirty="0"/>
              <a:t> </a:t>
            </a:r>
            <a:r>
              <a:rPr lang="ru-RU" dirty="0" err="1"/>
              <a:t>позовному</a:t>
            </a:r>
            <a:r>
              <a:rPr lang="ru-RU" dirty="0"/>
              <a:t> </a:t>
            </a:r>
            <a:r>
              <a:rPr lang="ru-RU" dirty="0" err="1"/>
              <a:t>провадженні</a:t>
            </a:r>
            <a:r>
              <a:rPr lang="ru-RU" dirty="0"/>
              <a:t>.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304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83686-E5F5-498F-A9B0-54FB928FD41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err="1"/>
              <a:t>малозначними</a:t>
            </a:r>
            <a:r>
              <a:rPr lang="ru-RU" sz="3200" b="1" i="1" dirty="0"/>
              <a:t> справами є: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C35C12-D441-4320-A8E0-89905529E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1) </a:t>
            </a:r>
            <a:r>
              <a:rPr lang="ru-RU" dirty="0" err="1"/>
              <a:t>справи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 позову не </a:t>
            </a:r>
            <a:r>
              <a:rPr lang="ru-RU" dirty="0" err="1"/>
              <a:t>перевищує</a:t>
            </a:r>
            <a:r>
              <a:rPr lang="ru-RU" dirty="0"/>
              <a:t> ста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прожиткового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 для </a:t>
            </a:r>
            <a:r>
              <a:rPr lang="ru-RU" dirty="0" err="1"/>
              <a:t>працездатних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незначної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, </a:t>
            </a:r>
            <a:r>
              <a:rPr lang="ru-RU" dirty="0" err="1"/>
              <a:t>визнані</a:t>
            </a:r>
            <a:r>
              <a:rPr lang="ru-RU" dirty="0"/>
              <a:t> судом </a:t>
            </a:r>
            <a:r>
              <a:rPr lang="ru-RU" dirty="0" err="1"/>
              <a:t>малозначними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справ,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правилами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та справ, </a:t>
            </a:r>
            <a:r>
              <a:rPr lang="ru-RU" dirty="0" err="1"/>
              <a:t>ціна</a:t>
            </a:r>
            <a:r>
              <a:rPr lang="ru-RU" dirty="0"/>
              <a:t> позову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п’ятсот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прожиткового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 для </a:t>
            </a:r>
            <a:r>
              <a:rPr lang="ru-RU" dirty="0" err="1"/>
              <a:t>працездатних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Господарські</a:t>
            </a:r>
            <a:r>
              <a:rPr lang="ru-RU" dirty="0"/>
              <a:t> суди </a:t>
            </a:r>
            <a:r>
              <a:rPr lang="ru-RU" dirty="0" err="1"/>
              <a:t>розглядають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про </a:t>
            </a:r>
            <a:r>
              <a:rPr lang="ru-RU" dirty="0" err="1"/>
              <a:t>банкрутство</a:t>
            </a:r>
            <a:r>
              <a:rPr lang="ru-RU" dirty="0"/>
              <a:t> у порядку, </a:t>
            </a:r>
            <a:r>
              <a:rPr lang="ru-RU" dirty="0" err="1"/>
              <a:t>передбаченому</a:t>
            </a:r>
            <a:r>
              <a:rPr lang="ru-RU" dirty="0"/>
              <a:t> ГПК для </a:t>
            </a:r>
            <a:r>
              <a:rPr lang="ru-RU" dirty="0" err="1"/>
              <a:t>позовного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Кодексом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банкрутства</a:t>
            </a:r>
            <a:endParaRPr lang="ru-RU" dirty="0"/>
          </a:p>
          <a:p>
            <a:r>
              <a:rPr lang="ru-RU" dirty="0"/>
              <a:t>Для </a:t>
            </a:r>
            <a:r>
              <a:rPr lang="ru-RU" dirty="0" err="1"/>
              <a:t>цілей</a:t>
            </a:r>
            <a:r>
              <a:rPr lang="ru-RU" dirty="0"/>
              <a:t> ГПК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прожиткового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 для </a:t>
            </a:r>
            <a:r>
              <a:rPr lang="ru-RU" dirty="0" err="1"/>
              <a:t>працездатних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вираховується</a:t>
            </a:r>
            <a:r>
              <a:rPr lang="ru-RU" dirty="0"/>
              <a:t> станом </a:t>
            </a:r>
            <a:r>
              <a:rPr lang="ru-RU" b="1" i="1" dirty="0"/>
              <a:t>на 1 </a:t>
            </a:r>
            <a:r>
              <a:rPr lang="ru-RU" b="1" i="1" dirty="0" err="1"/>
              <a:t>січня</a:t>
            </a:r>
            <a:r>
              <a:rPr lang="ru-RU" b="1" i="1" dirty="0"/>
              <a:t> календарного року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відповідна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скарга</a:t>
            </a:r>
            <a:r>
              <a:rPr lang="ru-RU" dirty="0"/>
              <a:t>, </a:t>
            </a:r>
            <a:r>
              <a:rPr lang="ru-RU" dirty="0" err="1"/>
              <a:t>вчиняється</a:t>
            </a:r>
            <a:r>
              <a:rPr lang="ru-RU" dirty="0"/>
              <a:t> </a:t>
            </a:r>
            <a:r>
              <a:rPr lang="ru-RU" dirty="0" err="1"/>
              <a:t>процесуальна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ухвалюється</a:t>
            </a:r>
            <a:r>
              <a:rPr lang="ru-RU" dirty="0"/>
              <a:t> </a:t>
            </a:r>
            <a:r>
              <a:rPr lang="ru-RU" dirty="0" err="1"/>
              <a:t>судове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248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F34CA-B0D2-404F-96FD-4EAEB57C6F3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/>
              <a:t>Право на </a:t>
            </a:r>
            <a:r>
              <a:rPr lang="ru-RU" sz="3200" b="1" i="1" dirty="0" err="1"/>
              <a:t>звернення</a:t>
            </a:r>
            <a:r>
              <a:rPr lang="ru-RU" sz="3200" b="1" i="1" dirty="0"/>
              <a:t> до </a:t>
            </a:r>
            <a:r>
              <a:rPr lang="ru-RU" sz="3200" b="1" i="1" dirty="0" err="1"/>
              <a:t>господарського</a:t>
            </a:r>
            <a:r>
              <a:rPr lang="ru-RU" sz="3200" b="1" i="1" dirty="0"/>
              <a:t> суду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7E31FA-B4B1-436A-B260-69514D12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Право на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господарського</a:t>
            </a:r>
            <a:r>
              <a:rPr lang="ru-RU" dirty="0"/>
              <a:t> суду в </a:t>
            </a:r>
            <a:r>
              <a:rPr lang="ru-RU" dirty="0" err="1"/>
              <a:t>установленом</a:t>
            </a:r>
            <a:r>
              <a:rPr lang="ru-RU" dirty="0"/>
              <a:t> </a:t>
            </a:r>
            <a:r>
              <a:rPr lang="ru-RU" dirty="0" err="1"/>
              <a:t>Господарським</a:t>
            </a:r>
            <a:r>
              <a:rPr lang="ru-RU" dirty="0"/>
              <a:t> </a:t>
            </a:r>
            <a:r>
              <a:rPr lang="ru-RU" dirty="0" err="1"/>
              <a:t>процесуальним</a:t>
            </a:r>
            <a:r>
              <a:rPr lang="ru-RU" dirty="0"/>
              <a:t> Кодексом порядку </a:t>
            </a:r>
            <a:r>
              <a:rPr lang="ru-RU" dirty="0" err="1"/>
              <a:t>гарантується</a:t>
            </a:r>
            <a:r>
              <a:rPr lang="ru-RU" dirty="0"/>
              <a:t>.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позбавлений</a:t>
            </a:r>
            <a:r>
              <a:rPr lang="ru-RU" dirty="0"/>
              <a:t> права на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у </a:t>
            </a:r>
            <a:r>
              <a:rPr lang="ru-RU" dirty="0" err="1"/>
              <a:t>господарському</a:t>
            </a:r>
            <a:r>
              <a:rPr lang="ru-RU" dirty="0"/>
              <a:t> </a:t>
            </a:r>
            <a:r>
              <a:rPr lang="ru-RU" dirty="0" err="1"/>
              <a:t>суді</a:t>
            </a:r>
            <a:r>
              <a:rPr lang="ru-RU" dirty="0"/>
              <a:t>, до </a:t>
            </a:r>
            <a:r>
              <a:rPr lang="ru-RU" dirty="0" err="1"/>
              <a:t>юрисдикції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віднесена</a:t>
            </a:r>
            <a:r>
              <a:rPr lang="ru-RU" dirty="0"/>
              <a:t> законом.</a:t>
            </a:r>
          </a:p>
          <a:p>
            <a:pPr algn="just"/>
            <a:r>
              <a:rPr lang="ru-RU" dirty="0" err="1"/>
              <a:t>Юридичні</a:t>
            </a:r>
            <a:r>
              <a:rPr lang="ru-RU" dirty="0"/>
              <a:t> особи та </a:t>
            </a:r>
            <a:r>
              <a:rPr lang="ru-RU" dirty="0" err="1"/>
              <a:t>фізичні</a:t>
            </a:r>
            <a:r>
              <a:rPr lang="ru-RU" dirty="0"/>
              <a:t> особи - </a:t>
            </a:r>
            <a:r>
              <a:rPr lang="ru-RU" dirty="0" err="1"/>
              <a:t>підприємці</a:t>
            </a:r>
            <a:r>
              <a:rPr lang="ru-RU" dirty="0"/>
              <a:t>, </a:t>
            </a:r>
            <a:r>
              <a:rPr lang="ru-RU" dirty="0" err="1"/>
              <a:t>фізичні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не є </a:t>
            </a:r>
            <a:r>
              <a:rPr lang="ru-RU" dirty="0" err="1"/>
              <a:t>підприємцями</a:t>
            </a:r>
            <a:r>
              <a:rPr lang="ru-RU" dirty="0"/>
              <a:t>,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господарського</a:t>
            </a:r>
            <a:r>
              <a:rPr lang="ru-RU" dirty="0"/>
              <a:t> суду за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порушених</a:t>
            </a:r>
            <a:r>
              <a:rPr lang="ru-RU" dirty="0"/>
              <a:t>, </a:t>
            </a:r>
            <a:r>
              <a:rPr lang="ru-RU" dirty="0" err="1"/>
              <a:t>невизнаних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оспорюваних</a:t>
            </a:r>
            <a:r>
              <a:rPr lang="ru-RU" dirty="0"/>
              <a:t> прав та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у справах, </a:t>
            </a:r>
            <a:r>
              <a:rPr lang="ru-RU" dirty="0" err="1"/>
              <a:t>віднесених</a:t>
            </a:r>
            <a:r>
              <a:rPr lang="ru-RU" dirty="0"/>
              <a:t> законом до </a:t>
            </a:r>
            <a:r>
              <a:rPr lang="ru-RU" dirty="0" err="1"/>
              <a:t>юрисдикції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суду, а </a:t>
            </a:r>
            <a:r>
              <a:rPr lang="ru-RU" dirty="0" err="1"/>
              <a:t>також</a:t>
            </a:r>
            <a:r>
              <a:rPr lang="ru-RU" dirty="0"/>
              <a:t> для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законом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правопорушенням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91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581FFAD-02C0-4A71-B011-A003367B0F9E}"/>
              </a:ext>
            </a:extLst>
          </p:cNvPr>
          <p:cNvSpPr/>
          <p:nvPr/>
        </p:nvSpPr>
        <p:spPr>
          <a:xfrm>
            <a:off x="695325" y="1074510"/>
            <a:ext cx="111633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	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суду у справах,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віднесених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юрисдикції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звертатися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особи,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яким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надано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звертатися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суду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інтересах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Адміністратор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випуском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облігацій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інтересах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власників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облігацій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положень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u="sng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2"/>
              </a:rPr>
              <a:t>Закону </a:t>
            </a:r>
            <a:r>
              <a:rPr lang="ru-RU" sz="2400" b="0" i="0" u="sng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2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"Про ринки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організовані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товарні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ринки",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звертатися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господарського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встановленою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юрисдикцією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судів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захистом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порушених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невизнаних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оспорюваних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прав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законних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інтересів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власників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облігацій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Термін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u="sng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3"/>
              </a:rPr>
              <a:t>"</a:t>
            </a:r>
            <a:r>
              <a:rPr lang="ru-RU" sz="2400" b="0" i="0" u="sng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3"/>
              </a:rPr>
              <a:t>адміністратор</a:t>
            </a:r>
            <a:r>
              <a:rPr lang="ru-RU" sz="2400" b="0" i="0" u="sng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3"/>
              </a:rPr>
              <a:t> за </a:t>
            </a:r>
            <a:r>
              <a:rPr lang="ru-RU" sz="2400" b="0" i="0" u="sng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3"/>
              </a:rPr>
              <a:t>випуском</a:t>
            </a:r>
            <a:r>
              <a:rPr lang="ru-RU" sz="2400" b="0" i="0" u="sng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3"/>
              </a:rPr>
              <a:t> </a:t>
            </a:r>
            <a:r>
              <a:rPr lang="ru-RU" sz="2400" b="0" i="0" u="sng" dirty="0" err="1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3"/>
              </a:rPr>
              <a:t>облігацій</a:t>
            </a:r>
            <a:r>
              <a:rPr lang="ru-RU" sz="2400" b="0" i="0" u="sng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hlinkClick r:id="rId3"/>
              </a:rPr>
              <a:t>"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вживається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значенні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наведеному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Законі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"Про ринки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організовані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товарні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ринки".</a:t>
            </a:r>
          </a:p>
          <a:p>
            <a:pPr algn="just"/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Відмова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права на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звернення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господарського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суду є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недійсною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4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CC3783-4D51-47BF-8AB1-71D3245E61CC}"/>
              </a:ext>
            </a:extLst>
          </p:cNvPr>
          <p:cNvSpPr/>
          <p:nvPr/>
        </p:nvSpPr>
        <p:spPr>
          <a:xfrm>
            <a:off x="666749" y="1720840"/>
            <a:ext cx="1094422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Угода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передачу спору на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третейського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суду (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міжнародного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комерційного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арбітражу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допускається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міжнародного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комерційного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арбітражу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угодою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переданий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спір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вимогам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визначеним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законодавством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міжнародний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комерційний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арбітраж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випадків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визначених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законом.</a:t>
            </a:r>
          </a:p>
          <a:p>
            <a:pPr algn="just"/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третейського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суду за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угодою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переданий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спір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виникає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цивільних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господарських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правовідносин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випадків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передбачених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законом.</a:t>
            </a:r>
          </a:p>
          <a:p>
            <a:pPr algn="just"/>
            <a:r>
              <a:rPr lang="ru-RU" sz="2800" dirty="0">
                <a:solidFill>
                  <a:srgbClr val="333333"/>
                </a:solidFill>
                <a:latin typeface="Times New Roman" panose="02020603050405020304" pitchFamily="18" charset="0"/>
              </a:rPr>
              <a:t>	</a:t>
            </a:r>
            <a:r>
              <a:rPr lang="ru-RU" sz="2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Жодна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особа не </a:t>
            </a:r>
            <a:r>
              <a:rPr lang="ru-RU" sz="2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позбавлена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права на участь у </a:t>
            </a:r>
            <a:r>
              <a:rPr lang="ru-RU" sz="2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розгляді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своєї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справи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визначеному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законом порядку.</a:t>
            </a:r>
          </a:p>
        </p:txBody>
      </p:sp>
    </p:spTree>
    <p:extLst>
      <p:ext uri="{BB962C8B-B14F-4D97-AF65-F5344CB8AC3E}">
        <p14:creationId xmlns:p14="http://schemas.microsoft.com/office/powerpoint/2010/main" val="323875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E1DA05-F8EF-4FC3-93B0-C2960A87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i="1" dirty="0"/>
              <a:t>Способи судового </a:t>
            </a:r>
            <a:r>
              <a:rPr lang="ru-RU" sz="3600" b="1" i="1" dirty="0" err="1"/>
              <a:t>захисту</a:t>
            </a:r>
            <a:endParaRPr lang="ru-RU" sz="36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D673D-231A-4152-8BB5-B67EA071D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Здійснюючи</a:t>
            </a:r>
            <a:r>
              <a:rPr lang="ru-RU" dirty="0"/>
              <a:t> </a:t>
            </a:r>
            <a:r>
              <a:rPr lang="ru-RU" dirty="0" err="1"/>
              <a:t>правосуддя</a:t>
            </a:r>
            <a:r>
              <a:rPr lang="ru-RU" dirty="0"/>
              <a:t>, </a:t>
            </a:r>
            <a:r>
              <a:rPr lang="ru-RU" dirty="0" err="1"/>
              <a:t>господарський</a:t>
            </a:r>
            <a:r>
              <a:rPr lang="ru-RU" dirty="0"/>
              <a:t> суд </a:t>
            </a:r>
            <a:r>
              <a:rPr lang="ru-RU" dirty="0" err="1"/>
              <a:t>захищає</a:t>
            </a:r>
            <a:r>
              <a:rPr lang="ru-RU" dirty="0"/>
              <a:t> права та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і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державні</a:t>
            </a:r>
            <a:r>
              <a:rPr lang="ru-RU" dirty="0"/>
              <a:t> та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у </a:t>
            </a:r>
            <a:r>
              <a:rPr lang="ru-RU" dirty="0" err="1"/>
              <a:t>спосіб</a:t>
            </a:r>
            <a:r>
              <a:rPr lang="ru-RU" dirty="0"/>
              <a:t>, </a:t>
            </a:r>
            <a:r>
              <a:rPr lang="ru-RU" dirty="0" err="1"/>
              <a:t>визначений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договором.</a:t>
            </a:r>
          </a:p>
          <a:p>
            <a:r>
              <a:rPr lang="ru-RU" dirty="0"/>
              <a:t>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закон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не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способу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порушеного</a:t>
            </a:r>
            <a:r>
              <a:rPr lang="ru-RU" dirty="0"/>
              <a:t> права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 особи, яка </a:t>
            </a:r>
            <a:r>
              <a:rPr lang="ru-RU" dirty="0" err="1"/>
              <a:t>звернулася</a:t>
            </a:r>
            <a:r>
              <a:rPr lang="ru-RU" dirty="0"/>
              <a:t> до суду, суд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викладеної</a:t>
            </a:r>
            <a:r>
              <a:rPr lang="ru-RU" dirty="0"/>
              <a:t> в </a:t>
            </a:r>
            <a:r>
              <a:rPr lang="ru-RU" dirty="0" err="1"/>
              <a:t>позові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особи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рішенні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спосіб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захисту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який</a:t>
            </a:r>
            <a:r>
              <a:rPr lang="ru-RU" dirty="0">
                <a:solidFill>
                  <a:srgbClr val="FF0000"/>
                </a:solidFill>
              </a:rPr>
              <a:t> не </a:t>
            </a:r>
            <a:r>
              <a:rPr lang="ru-RU" dirty="0" err="1">
                <a:solidFill>
                  <a:srgbClr val="FF0000"/>
                </a:solidFill>
              </a:rPr>
              <a:t>суперечить</a:t>
            </a:r>
            <a:r>
              <a:rPr lang="ru-RU" dirty="0">
                <a:solidFill>
                  <a:srgbClr val="FF0000"/>
                </a:solidFill>
              </a:rPr>
              <a:t> закону.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17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DF9F00-2B7D-4207-B210-72EA828AE87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/>
              <a:t>Способи судового </a:t>
            </a:r>
            <a:r>
              <a:rPr lang="ru-RU" sz="3200" b="1" i="1" dirty="0" err="1"/>
              <a:t>захисту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CF68AA-5D7C-4EFC-AA0C-161F7B76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Єдиним</a:t>
            </a:r>
            <a:r>
              <a:rPr lang="ru-RU" dirty="0">
                <a:solidFill>
                  <a:srgbClr val="FF0000"/>
                </a:solidFill>
              </a:rPr>
              <a:t> способом </a:t>
            </a:r>
            <a:r>
              <a:rPr lang="ru-RU" dirty="0" err="1">
                <a:solidFill>
                  <a:srgbClr val="FF0000"/>
                </a:solidFill>
              </a:rPr>
              <a:t>захисту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прав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(</a:t>
            </a:r>
            <a:r>
              <a:rPr lang="ru-RU" dirty="0" err="1"/>
              <a:t>були</a:t>
            </a:r>
            <a:r>
              <a:rPr lang="ru-RU" dirty="0"/>
              <a:t>) </a:t>
            </a:r>
            <a:r>
              <a:rPr lang="ru-RU" dirty="0" err="1"/>
              <a:t>учасниками</a:t>
            </a:r>
            <a:r>
              <a:rPr lang="ru-RU" dirty="0"/>
              <a:t> банку і права та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порушені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неплатоспроможного</a:t>
            </a:r>
            <a:r>
              <a:rPr lang="ru-RU" dirty="0"/>
              <a:t> банку з ринку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банку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протиправного</a:t>
            </a:r>
            <a:r>
              <a:rPr lang="ru-RU" dirty="0"/>
              <a:t> (незаконного) </a:t>
            </a:r>
            <a:r>
              <a:rPr lang="ru-RU" dirty="0" err="1"/>
              <a:t>індивідуального</a:t>
            </a:r>
            <a:r>
              <a:rPr lang="ru-RU" dirty="0"/>
              <a:t> акта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Фонду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ринку,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>
                <a:solidFill>
                  <a:srgbClr val="FF0000"/>
                </a:solidFill>
              </a:rPr>
              <a:t>, є </a:t>
            </a:r>
            <a:r>
              <a:rPr lang="ru-RU" dirty="0" err="1">
                <a:solidFill>
                  <a:srgbClr val="FF0000"/>
                </a:solidFill>
              </a:rPr>
              <a:t>відшкодування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завданої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шкоди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грошовій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формі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протиправним</a:t>
            </a:r>
            <a:r>
              <a:rPr lang="ru-RU" dirty="0"/>
              <a:t> (</a:t>
            </a:r>
            <a:r>
              <a:rPr lang="ru-RU" dirty="0" err="1"/>
              <a:t>незаконним</a:t>
            </a:r>
            <a:r>
              <a:rPr lang="ru-RU" dirty="0"/>
              <a:t>) </a:t>
            </a:r>
            <a:r>
              <a:rPr lang="ru-RU" dirty="0" err="1"/>
              <a:t>індивідуального</a:t>
            </a:r>
            <a:r>
              <a:rPr lang="ru-RU" dirty="0"/>
              <a:t> акта/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зазначеного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недійсними</a:t>
            </a:r>
            <a:r>
              <a:rPr lang="ru-RU" dirty="0"/>
              <a:t>, </a:t>
            </a:r>
            <a:r>
              <a:rPr lang="ru-RU" dirty="0" err="1"/>
              <a:t>нечинними</a:t>
            </a:r>
            <a:r>
              <a:rPr lang="ru-RU" dirty="0"/>
              <a:t>, </a:t>
            </a:r>
            <a:r>
              <a:rPr lang="ru-RU" dirty="0" err="1"/>
              <a:t>протиправними</a:t>
            </a:r>
            <a:r>
              <a:rPr lang="ru-RU" dirty="0"/>
              <a:t> та </a:t>
            </a:r>
            <a:r>
              <a:rPr lang="ru-RU" dirty="0" err="1"/>
              <a:t>скасування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/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протиправною</a:t>
            </a:r>
            <a:r>
              <a:rPr lang="ru-RU" dirty="0"/>
              <a:t> </a:t>
            </a:r>
            <a:r>
              <a:rPr lang="ru-RU" dirty="0" err="1"/>
              <a:t>бездіяльності</a:t>
            </a:r>
            <a:r>
              <a:rPr lang="ru-RU" dirty="0"/>
              <a:t>, </a:t>
            </a:r>
            <a:r>
              <a:rPr lang="ru-RU" dirty="0" err="1"/>
              <a:t>прийнятих</a:t>
            </a:r>
            <a:r>
              <a:rPr lang="ru-RU" dirty="0"/>
              <a:t>, </a:t>
            </a:r>
            <a:r>
              <a:rPr lang="ru-RU" dirty="0" err="1"/>
              <a:t>вчинених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допущених</a:t>
            </a:r>
            <a:r>
              <a:rPr lang="ru-RU" dirty="0"/>
              <a:t> у </a:t>
            </a:r>
            <a:r>
              <a:rPr lang="ru-RU" dirty="0" err="1"/>
              <a:t>процедурі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неплатоспроможного</a:t>
            </a:r>
            <a:r>
              <a:rPr lang="ru-RU" dirty="0"/>
              <a:t> банку з ринку/</a:t>
            </a:r>
            <a:r>
              <a:rPr lang="ru-RU" dirty="0" err="1"/>
              <a:t>ліквідації</a:t>
            </a:r>
            <a:r>
              <a:rPr lang="ru-RU" dirty="0"/>
              <a:t>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99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AD521-5394-42A0-8FD5-99F6762A188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err="1"/>
              <a:t>Єдина</a:t>
            </a:r>
            <a:r>
              <a:rPr lang="ru-RU" sz="3200" b="1" i="1" dirty="0"/>
              <a:t> </a:t>
            </a:r>
            <a:r>
              <a:rPr lang="ru-RU" sz="3200" b="1" i="1" dirty="0" err="1"/>
              <a:t>судова</a:t>
            </a:r>
            <a:r>
              <a:rPr lang="ru-RU" sz="3200" b="1" i="1" dirty="0"/>
              <a:t> </a:t>
            </a:r>
            <a:r>
              <a:rPr lang="ru-RU" sz="3200" b="1" i="1" dirty="0" err="1"/>
              <a:t>інформаційно-телекомунікаційна</a:t>
            </a:r>
            <a:r>
              <a:rPr lang="ru-RU" sz="3200" b="1" i="1" dirty="0"/>
              <a:t> система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A0B90A-C0A8-40DC-AAAE-59DF28B16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У </a:t>
            </a:r>
            <a:r>
              <a:rPr lang="ru-RU" dirty="0" err="1"/>
              <a:t>господарських</a:t>
            </a:r>
            <a:r>
              <a:rPr lang="ru-RU" dirty="0"/>
              <a:t> судах </a:t>
            </a:r>
            <a:r>
              <a:rPr lang="ru-RU" dirty="0" err="1"/>
              <a:t>функціонує</a:t>
            </a:r>
            <a:r>
              <a:rPr lang="ru-RU" dirty="0"/>
              <a:t> </a:t>
            </a:r>
            <a:r>
              <a:rPr lang="ru-RU" dirty="0" err="1"/>
              <a:t>Єдина</a:t>
            </a:r>
            <a:r>
              <a:rPr lang="ru-RU" dirty="0"/>
              <a:t> </a:t>
            </a:r>
            <a:r>
              <a:rPr lang="ru-RU" dirty="0" err="1"/>
              <a:t>судова</a:t>
            </a:r>
            <a:r>
              <a:rPr lang="ru-RU" dirty="0"/>
              <a:t> </a:t>
            </a:r>
            <a:r>
              <a:rPr lang="ru-RU" dirty="0" err="1"/>
              <a:t>інформаційно-телекомунікаційна</a:t>
            </a:r>
            <a:r>
              <a:rPr lang="ru-RU" dirty="0"/>
              <a:t> система.</a:t>
            </a:r>
          </a:p>
          <a:p>
            <a:r>
              <a:rPr lang="ru-RU" dirty="0" err="1"/>
              <a:t>Позовні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заяви, </a:t>
            </a:r>
            <a:r>
              <a:rPr lang="ru-RU" dirty="0" err="1"/>
              <a:t>скарги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передбачені</a:t>
            </a:r>
            <a:r>
              <a:rPr lang="ru-RU" dirty="0"/>
              <a:t> законом </a:t>
            </a:r>
            <a:r>
              <a:rPr lang="ru-RU" dirty="0" err="1"/>
              <a:t>процесуальні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до </a:t>
            </a:r>
            <a:r>
              <a:rPr lang="ru-RU" dirty="0" err="1"/>
              <a:t>господарського</a:t>
            </a:r>
            <a:r>
              <a:rPr lang="ru-RU" dirty="0"/>
              <a:t> суду і </a:t>
            </a:r>
            <a:r>
              <a:rPr lang="ru-RU" dirty="0" err="1"/>
              <a:t>можуть</a:t>
            </a:r>
            <a:r>
              <a:rPr lang="ru-RU" dirty="0"/>
              <a:t> бути предметом судового </a:t>
            </a:r>
            <a:r>
              <a:rPr lang="ru-RU" dirty="0" err="1"/>
              <a:t>розгляду</a:t>
            </a:r>
            <a:r>
              <a:rPr lang="ru-RU" dirty="0"/>
              <a:t>, в порядку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обов’язковій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в </a:t>
            </a:r>
            <a:r>
              <a:rPr lang="ru-RU" dirty="0" err="1"/>
              <a:t>Єдиній</a:t>
            </a:r>
            <a:r>
              <a:rPr lang="ru-RU" dirty="0"/>
              <a:t> </a:t>
            </a:r>
            <a:r>
              <a:rPr lang="ru-RU" dirty="0" err="1"/>
              <a:t>судовій</a:t>
            </a:r>
            <a:r>
              <a:rPr lang="ru-RU" dirty="0"/>
              <a:t> </a:t>
            </a:r>
            <a:r>
              <a:rPr lang="ru-RU" dirty="0" err="1"/>
              <a:t>інформаційно-телекомунікаційній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в день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</a:t>
            </a:r>
          </a:p>
          <a:p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судді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колегії</a:t>
            </a:r>
            <a:r>
              <a:rPr lang="ru-RU" dirty="0"/>
              <a:t> </a:t>
            </a:r>
            <a:r>
              <a:rPr lang="ru-RU" dirty="0" err="1"/>
              <a:t>суддів</a:t>
            </a:r>
            <a:r>
              <a:rPr lang="ru-RU" dirty="0"/>
              <a:t> (</a:t>
            </a:r>
            <a:r>
              <a:rPr lang="ru-RU" dirty="0" err="1"/>
              <a:t>судді-доповідача</a:t>
            </a:r>
            <a:r>
              <a:rPr lang="ru-RU" dirty="0"/>
              <a:t>) для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Єдиною</a:t>
            </a:r>
            <a:r>
              <a:rPr lang="ru-RU" dirty="0"/>
              <a:t> судовою </a:t>
            </a:r>
            <a:r>
              <a:rPr lang="ru-RU" dirty="0" err="1"/>
              <a:t>інформаційно-телекомунікаційною</a:t>
            </a:r>
            <a:r>
              <a:rPr lang="ru-RU" dirty="0"/>
              <a:t> системою(</a:t>
            </a:r>
            <a:r>
              <a:rPr lang="ru-RU" dirty="0" err="1"/>
              <a:t>автоматизований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справ).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532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63306-D39B-4B12-BBAF-CBED908D68B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i="1" dirty="0" err="1"/>
              <a:t>Єдина</a:t>
            </a:r>
            <a:r>
              <a:rPr lang="ru-RU" sz="3600" b="1" i="1" dirty="0"/>
              <a:t> </a:t>
            </a:r>
            <a:r>
              <a:rPr lang="ru-RU" sz="3600" b="1" i="1" dirty="0" err="1"/>
              <a:t>судова</a:t>
            </a:r>
            <a:r>
              <a:rPr lang="ru-RU" sz="3600" b="1" i="1" dirty="0"/>
              <a:t> </a:t>
            </a:r>
            <a:r>
              <a:rPr lang="ru-RU" sz="3600" b="1" i="1" dirty="0" err="1"/>
              <a:t>інформаційно-телекомунікаційна</a:t>
            </a:r>
            <a:r>
              <a:rPr lang="ru-RU" sz="3600" b="1" i="1" dirty="0"/>
              <a:t> система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DC4E70-7F50-43BF-921C-1E140801B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Єдина</a:t>
            </a:r>
            <a:r>
              <a:rPr lang="ru-RU" dirty="0"/>
              <a:t> </a:t>
            </a:r>
            <a:r>
              <a:rPr lang="ru-RU" dirty="0" err="1"/>
              <a:t>судова</a:t>
            </a:r>
            <a:r>
              <a:rPr lang="ru-RU" dirty="0"/>
              <a:t> </a:t>
            </a:r>
            <a:r>
              <a:rPr lang="ru-RU" dirty="0" err="1"/>
              <a:t>інформаційно-телекомунікаційна</a:t>
            </a:r>
            <a:r>
              <a:rPr lang="ru-RU" dirty="0"/>
              <a:t> система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документами (</a:t>
            </a:r>
            <a:r>
              <a:rPr lang="ru-RU" dirty="0" err="1"/>
              <a:t>надсилання</a:t>
            </a:r>
            <a:r>
              <a:rPr lang="ru-RU" dirty="0"/>
              <a:t> та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)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судами, </a:t>
            </a:r>
            <a:r>
              <a:rPr lang="ru-RU" dirty="0" err="1"/>
              <a:t>між</a:t>
            </a:r>
            <a:r>
              <a:rPr lang="ru-RU" dirty="0"/>
              <a:t> судом та </a:t>
            </a:r>
            <a:r>
              <a:rPr lang="ru-RU" dirty="0" err="1"/>
              <a:t>учасниками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фіксування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 і участь </a:t>
            </a:r>
            <a:r>
              <a:rPr lang="ru-RU" dirty="0" err="1"/>
              <a:t>учасників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 у судовому </a:t>
            </a:r>
            <a:r>
              <a:rPr lang="ru-RU" dirty="0" err="1"/>
              <a:t>засіданні</a:t>
            </a:r>
            <a:r>
              <a:rPr lang="ru-RU" dirty="0"/>
              <a:t> в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відеоконференції</a:t>
            </a:r>
            <a:r>
              <a:rPr lang="ru-RU" dirty="0"/>
              <a:t>.</a:t>
            </a:r>
          </a:p>
          <a:p>
            <a:r>
              <a:rPr lang="ru-RU" dirty="0"/>
              <a:t>Суд </a:t>
            </a:r>
            <a:r>
              <a:rPr lang="ru-RU" dirty="0" err="1"/>
              <a:t>направляє</a:t>
            </a:r>
            <a:r>
              <a:rPr lang="ru-RU" dirty="0"/>
              <a:t> </a:t>
            </a:r>
            <a:r>
              <a:rPr lang="ru-RU" dirty="0" err="1"/>
              <a:t>судові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процесуальні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учасникам</a:t>
            </a:r>
            <a:r>
              <a:rPr lang="ru-RU" dirty="0"/>
              <a:t> судового </a:t>
            </a:r>
            <a:r>
              <a:rPr lang="ru-RU" dirty="0" err="1"/>
              <a:t>процесу</a:t>
            </a:r>
            <a:r>
              <a:rPr lang="ru-RU" dirty="0"/>
              <a:t> на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адреси</a:t>
            </a:r>
            <a:r>
              <a:rPr lang="ru-RU" dirty="0"/>
              <a:t>,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процесуальні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інформаційно-телекомунікаційної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в порядку, </a:t>
            </a:r>
            <a:r>
              <a:rPr lang="ru-RU" dirty="0" err="1"/>
              <a:t>визначеному</a:t>
            </a:r>
            <a:r>
              <a:rPr lang="ru-RU" dirty="0"/>
              <a:t> ГПК, </a:t>
            </a:r>
            <a:r>
              <a:rPr lang="ru-RU" dirty="0" err="1"/>
              <a:t>Положенням</a:t>
            </a:r>
            <a:r>
              <a:rPr lang="ru-RU" dirty="0"/>
              <a:t> про </a:t>
            </a:r>
            <a:r>
              <a:rPr lang="ru-RU" dirty="0" err="1"/>
              <a:t>Єдину</a:t>
            </a:r>
            <a:r>
              <a:rPr lang="ru-RU" dirty="0"/>
              <a:t> </a:t>
            </a:r>
            <a:r>
              <a:rPr lang="ru-RU" dirty="0" err="1"/>
              <a:t>судову</a:t>
            </a:r>
            <a:r>
              <a:rPr lang="ru-RU" dirty="0"/>
              <a:t> </a:t>
            </a:r>
            <a:r>
              <a:rPr lang="ru-RU" dirty="0" err="1"/>
              <a:t>інформаційно-телекомунікаційну</a:t>
            </a:r>
            <a:r>
              <a:rPr lang="ru-RU" dirty="0"/>
              <a:t> систему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положеннями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порядок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підсистем</a:t>
            </a:r>
            <a:r>
              <a:rPr lang="ru-RU" dirty="0"/>
              <a:t> (</a:t>
            </a:r>
            <a:r>
              <a:rPr lang="ru-RU" dirty="0" err="1"/>
              <a:t>модулів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079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1408</Words>
  <Application>Microsoft Office PowerPoint</Application>
  <PresentationFormat>Широкоэкранный</PresentationFormat>
  <Paragraphs>84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Завдання та основні засади господарського судочинства</vt:lpstr>
      <vt:lpstr>Завдання та основні засади господарського судочинства</vt:lpstr>
      <vt:lpstr>Право на звернення до господарського суду</vt:lpstr>
      <vt:lpstr>Презентация PowerPoint</vt:lpstr>
      <vt:lpstr>Презентация PowerPoint</vt:lpstr>
      <vt:lpstr>Способи судового захисту</vt:lpstr>
      <vt:lpstr>Способи судового захисту</vt:lpstr>
      <vt:lpstr>Єдина судова інформаційно-телекомунікаційна система</vt:lpstr>
      <vt:lpstr>Єдина судова інформаційно-телекомунікаційна система</vt:lpstr>
      <vt:lpstr>Презентация PowerPoint</vt:lpstr>
      <vt:lpstr>Презентация PowerPoint</vt:lpstr>
      <vt:lpstr>Презентация PowerPoint</vt:lpstr>
      <vt:lpstr>Розгляд справ</vt:lpstr>
      <vt:lpstr>Презентация PowerPoint</vt:lpstr>
      <vt:lpstr>Презентация PowerPoint</vt:lpstr>
      <vt:lpstr>Презентация PowerPoint</vt:lpstr>
      <vt:lpstr>Презентация PowerPoint</vt:lpstr>
      <vt:lpstr>Відкритість інформації щодо справи</vt:lpstr>
      <vt:lpstr>Відкритість інформації щодо справи</vt:lpstr>
      <vt:lpstr>При розкритті інформації щодо справи, передбаченої частинами третьою та четвертою цієї статті, не можуть бути оприлюднені такі відомості:</vt:lpstr>
      <vt:lpstr>Форми господарського судочинства</vt:lpstr>
      <vt:lpstr>малозначними справами є: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Завдання та основні засади господарського судочинства</dc:title>
  <dc:creator>ЛИЛЯ</dc:creator>
  <cp:lastModifiedBy>ЛИЛЯ</cp:lastModifiedBy>
  <cp:revision>12</cp:revision>
  <dcterms:created xsi:type="dcterms:W3CDTF">2023-02-19T15:27:10Z</dcterms:created>
  <dcterms:modified xsi:type="dcterms:W3CDTF">2023-02-19T17:41:07Z</dcterms:modified>
</cp:coreProperties>
</file>