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66" r:id="rId19"/>
    <p:sldId id="258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2442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435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740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18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8662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334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423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43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637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8E77F8C-9689-4D65-8D6D-52D60105D4A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452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832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E77F8C-9689-4D65-8D6D-52D60105D4A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2746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366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Навчальна дисципліна </a:t>
            </a:r>
            <a:br>
              <a:rPr lang="uk-UA" sz="4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«Права людини та верховенство права»</a:t>
            </a:r>
            <a:r>
              <a:rPr lang="uk-UA" sz="4000" dirty="0" smtClean="0">
                <a:latin typeface="Arial Black" panose="020B0A04020102020204" pitchFamily="34" charset="0"/>
              </a:rPr>
              <a:t/>
            </a:r>
            <a:br>
              <a:rPr lang="uk-UA" sz="4000" dirty="0" smtClean="0">
                <a:latin typeface="Arial Black" panose="020B0A04020102020204" pitchFamily="34" charset="0"/>
              </a:rPr>
            </a:br>
            <a:r>
              <a:rPr lang="uk-UA" sz="4000" dirty="0" smtClean="0">
                <a:latin typeface="Arial Black" panose="020B0A04020102020204" pitchFamily="34" charset="0"/>
              </a:rPr>
              <a:t/>
            </a:r>
            <a:br>
              <a:rPr lang="uk-UA" sz="4000" dirty="0" smtClean="0">
                <a:latin typeface="Arial Black" panose="020B0A04020102020204" pitchFamily="34" charset="0"/>
              </a:rPr>
            </a:br>
            <a:r>
              <a:rPr lang="uk-UA" sz="4000" smtClean="0">
                <a:latin typeface="Arial Black" panose="020B0A04020102020204" pitchFamily="34" charset="0"/>
              </a:rPr>
              <a:t>Тема 4 </a:t>
            </a:r>
            <a:r>
              <a:rPr lang="uk-UA" sz="4000" dirty="0" smtClean="0">
                <a:latin typeface="Arial Black" panose="020B0A04020102020204" pitchFamily="34" charset="0"/>
              </a:rPr>
              <a:t>«</a:t>
            </a:r>
            <a:r>
              <a:rPr lang="uk-UA" sz="4000" b="1" dirty="0">
                <a:latin typeface="Arial Black" panose="020B0A04020102020204" pitchFamily="34" charset="0"/>
                <a:cs typeface="Arial" panose="020B0604020202020204" pitchFamily="34" charset="0"/>
              </a:rPr>
              <a:t>Підходи до розуміння та застосування верховенства права і його </a:t>
            </a:r>
            <a:r>
              <a:rPr lang="uk-UA" sz="40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складових</a:t>
            </a:r>
            <a:r>
              <a:rPr lang="uk-UA" sz="4000" b="1" dirty="0" smtClean="0">
                <a:latin typeface="Arial Black" panose="020B0A04020102020204" pitchFamily="34" charset="0"/>
              </a:rPr>
              <a:t>.</a:t>
            </a:r>
            <a:r>
              <a:rPr lang="uk-UA" sz="4000" dirty="0" smtClean="0">
                <a:latin typeface="Arial Black" panose="020B0A04020102020204" pitchFamily="34" charset="0"/>
              </a:rPr>
              <a:t>»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97280" y="4705003"/>
            <a:ext cx="10058400" cy="1143000"/>
          </a:xfrm>
        </p:spPr>
        <p:txBody>
          <a:bodyPr>
            <a:normAutofit fontScale="92500" lnSpcReduction="20000"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Викладач:</a:t>
            </a: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К.ю.н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доцент, доцент кафедри галузевого права та загально-правових дисциплін</a:t>
            </a: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Орловська </a:t>
            </a:r>
            <a:r>
              <a:rPr lang="uk-U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Ірина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99429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79066" y="138690"/>
            <a:ext cx="200025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9333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4000" b="1" dirty="0" err="1" smtClean="0">
                <a:latin typeface="Arial" pitchFamily="34" charset="0"/>
                <a:cs typeface="Arial" pitchFamily="34" charset="0"/>
              </a:rPr>
              <a:t>основоположний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4000" b="1" dirty="0" err="1">
                <a:latin typeface="Arial" pitchFamily="34" charset="0"/>
                <a:cs typeface="Arial" pitchFamily="34" charset="0"/>
              </a:rPr>
              <a:t>фундаментальний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4000" b="1" dirty="0" err="1">
                <a:latin typeface="Arial" pitchFamily="34" charset="0"/>
                <a:cs typeface="Arial" pitchFamily="34" charset="0"/>
              </a:rPr>
              <a:t>природній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 закон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«кожна людина зобов’язана робити все від неї залежне для того, щоб дбати про товариськість і зберігати її. Оскільки досягнення мети зумовлює потребу в засобах, необхідних для її досягнення, то з цього випливає, що все те, що неминуче і звично сприяє товариськості, слід сприймати як наказ </a:t>
            </a:r>
            <a:r>
              <a:rPr lang="uk-UA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природнього</a:t>
            </a:r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закону. Все, що шкодить товариськості чи порушує її, слід сприймати як заборонене [природнім законом]. Що ж стосується решти приписів, то вони здаються не більш як категоріями, виведеними з цього загального закону»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1999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вантаженн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2551" y="1949970"/>
            <a:ext cx="3882451" cy="388245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 Суспільний договір, як  джерело леґітим­ності  походження політичної влади і держави</a:t>
            </a:r>
            <a:r>
              <a:rPr lang="uk-UA" sz="3600" dirty="0" smtClean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0488" indent="358775" algn="just"/>
            <a:r>
              <a:rPr lang="uk-UA" dirty="0" smtClean="0">
                <a:latin typeface="Arial" pitchFamily="34" charset="0"/>
                <a:cs typeface="Arial" pitchFamily="34" charset="0"/>
              </a:rPr>
              <a:t>Класичними представниками дискурсу про суспільний договір є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Т. Гоббс, Г. </a:t>
            </a:r>
            <a:r>
              <a:rPr lang="uk-UA" b="1" dirty="0" err="1" smtClean="0">
                <a:latin typeface="Arial" pitchFamily="34" charset="0"/>
                <a:cs typeface="Arial" pitchFamily="34" charset="0"/>
              </a:rPr>
              <a:t>Гроцій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, Дж. Локк, Ж.-Ж. Руссо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 Теорія суспільного договору починається зі з’ясування причин складних відносин між сувереном та народом, оскільки особливістю державної влади є добровільне підкорення її волі, що для істоти, яка наділена свободою є непростим завданням.</a:t>
            </a:r>
          </a:p>
          <a:p>
            <a:pPr marL="90488" indent="358775" algn="just"/>
            <a:r>
              <a:rPr lang="uk-UA" dirty="0" smtClean="0">
                <a:latin typeface="Arial" pitchFamily="34" charset="0"/>
                <a:cs typeface="Arial" pitchFamily="34" charset="0"/>
              </a:rPr>
              <a:t>З позиції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Т. Гоббса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свобода у чистому вигляді не є благом, швидше навпаки – це деструктивне начало, що диктує кожній правосвідомості абсолютне право на все. У такому природному стані актуалізується базовий інстинкт самозбереження, адже «право на все» кожного легко може трансформуватись у право всіх на всіх, і як це вдало сформулював сам філософ «війни всі проти всіх» (лат.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bellum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omnium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contra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omnes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).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marL="90488" indent="358775" algn="just"/>
            <a:r>
              <a:rPr lang="uk-UA" b="1" dirty="0" smtClean="0">
                <a:latin typeface="Arial" pitchFamily="34" charset="0"/>
                <a:cs typeface="Arial" pitchFamily="34" charset="0"/>
              </a:rPr>
              <a:t>Дж. Локк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не вважає первісний правовий стан суспільства деструктивним, філософ не вбачає у категорії свободи руйнівний зміст, це є повно незалежність людини, абсолютний лібералізм: «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...це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– стан повної свободи щодо їх дій і щодо розпорядження своїм майном і особистістю відповідно до того, що вони вважають відповідним для себе в межах закону природи, не питаючи дозволу у будь-якої іншої особи і не залежачи від будь-чиєї волі»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397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72374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latin typeface="Arial Black" pitchFamily="34" charset="0"/>
              </a:rPr>
              <a:t>Декларація незалежності США, 1776</a:t>
            </a:r>
            <a:endParaRPr lang="uk-UA" sz="40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480" y="1858780"/>
            <a:ext cx="6100996" cy="4010314"/>
          </a:xfrm>
        </p:spPr>
        <p:txBody>
          <a:bodyPr>
            <a:normAutofit/>
          </a:bodyPr>
          <a:lstStyle/>
          <a:p>
            <a:pPr algn="just"/>
            <a:r>
              <a:rPr lang="uk-UA" dirty="0" err="1" smtClean="0">
                <a:latin typeface="Arial" pitchFamily="34" charset="0"/>
                <a:cs typeface="Arial" pitchFamily="34" charset="0"/>
              </a:rPr>
              <a:t>“Ми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вважаємо за самоочевидні істини, що всіх людей створено рівними; що Творець обдарував їх певними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невідбірними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правами, до яких належать життя, свобода і прагнення щастя; що уряди встановлюються між людьми на те, щоб забезпечувати ці права, а влада урядів походить із згоди тих, ким вони управляють; що в кожному випадку, коли якась форма правління стає згубною для такої мети, народ має право змінити або скасувати її і встановити новий уряд, спираючись на такі принципи та організовуючи його владу в такі способи, які видаються народу найдоцільнішими для осягнення своєї безпеки і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щастя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.”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1776 (07) 04.U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33901" y="2143592"/>
            <a:ext cx="4766032" cy="31479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chemeClr val="accent2"/>
                </a:solidFill>
                <a:latin typeface="Arial Black" pitchFamily="34" charset="0"/>
                <a:cs typeface="Arial" panose="020B0604020202020204" pitchFamily="34" charset="0"/>
              </a:rPr>
              <a:t>4. Верховенство права як верховенство природних прав людини</a:t>
            </a:r>
            <a:r>
              <a:rPr lang="uk-UA" sz="3600" dirty="0" smtClean="0">
                <a:solidFill>
                  <a:schemeClr val="accent2"/>
                </a:solidFill>
                <a:latin typeface="Arial Black" pitchFamily="34" charset="0"/>
                <a:cs typeface="Arial" panose="020B0604020202020204" pitchFamily="34" charset="0"/>
              </a:rPr>
              <a:t>.</a:t>
            </a:r>
            <a:endParaRPr lang="uk-UA" sz="36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9252" y="1830743"/>
            <a:ext cx="10073391" cy="4330213"/>
          </a:xfrm>
        </p:spPr>
        <p:txBody>
          <a:bodyPr>
            <a:normAutofit/>
          </a:bodyPr>
          <a:lstStyle/>
          <a:p>
            <a:pPr algn="just"/>
            <a:r>
              <a:rPr lang="uk-UA" sz="22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пункті 41 Доповіді про верховенство права, ухваленої Європейською комісією «За демократію через право» (Венеціанська комісія) 25-26 березня 2011 року, вказано, що верховенству права притаманно: </a:t>
            </a:r>
            <a:endParaRPr lang="uk-UA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200" dirty="0" smtClean="0">
                <a:latin typeface="Arial" pitchFamily="34" charset="0"/>
                <a:cs typeface="Arial" pitchFamily="34" charset="0"/>
              </a:rPr>
              <a:t>законність 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(у смислі 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демократичності 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процедури ухвалення законів); </a:t>
            </a:r>
            <a:endParaRPr lang="uk-UA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200" dirty="0" smtClean="0">
                <a:latin typeface="Arial" pitchFamily="34" charset="0"/>
                <a:cs typeface="Arial" pitchFamily="34" charset="0"/>
              </a:rPr>
              <a:t>правова визначеність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uk-UA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200" dirty="0" smtClean="0">
                <a:latin typeface="Arial" pitchFamily="34" charset="0"/>
                <a:cs typeface="Arial" pitchFamily="34" charset="0"/>
              </a:rPr>
              <a:t>заборона 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на свавілля; </a:t>
            </a:r>
            <a:endParaRPr lang="uk-UA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200" dirty="0" smtClean="0">
                <a:latin typeface="Arial" pitchFamily="34" charset="0"/>
                <a:cs typeface="Arial" pitchFamily="34" charset="0"/>
              </a:rPr>
              <a:t>доступ 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до правосуддя, що 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здійснюється 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незалежними і неупередженими судами; </a:t>
            </a:r>
            <a:endParaRPr lang="uk-UA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200" dirty="0" smtClean="0">
                <a:latin typeface="Arial" pitchFamily="34" charset="0"/>
                <a:cs typeface="Arial" pitchFamily="34" charset="0"/>
              </a:rPr>
              <a:t>дотримання 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прав людини; </a:t>
            </a:r>
            <a:endParaRPr lang="uk-UA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200" dirty="0" smtClean="0">
                <a:latin typeface="Arial" pitchFamily="34" charset="0"/>
                <a:cs typeface="Arial" pitchFamily="34" charset="0"/>
              </a:rPr>
              <a:t>недискримінація 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та рівність перед законом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uk-UA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92689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latin typeface="Arial" pitchFamily="34" charset="0"/>
                <a:cs typeface="Arial" pitchFamily="34" charset="0"/>
              </a:rPr>
              <a:t>Від теорії до практики</a:t>
            </a:r>
            <a:endParaRPr lang="uk-UA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044346" cy="4023359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інтерпретації А.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Дайсі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призначенням принципу панування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права (верховенства права)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є захист індивіда від свавілля держави та її представників. 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471410" y="1845735"/>
            <a:ext cx="5684270" cy="4023360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>
                <a:latin typeface="Arial" pitchFamily="34" charset="0"/>
                <a:cs typeface="Arial" pitchFamily="34" charset="0"/>
              </a:rPr>
              <a:t>Людина, її життя і здоров'я, честь і гідність,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недоторканність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і безпека визнаються в Україні найвищою соціальною цінністю. Права і свободи людини та їх гарантії визначають зміст і спрямованість діяльності держави. Держава відповідає перед людиною за свою діяльність. Утвердження і забезпечення прав і свобод людини є головним обов'язком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держави.</a:t>
            </a:r>
          </a:p>
          <a:p>
            <a:pPr algn="r"/>
            <a:r>
              <a:rPr lang="uk-UA" sz="2400" dirty="0" smtClean="0">
                <a:latin typeface="Arial" pitchFamily="34" charset="0"/>
                <a:cs typeface="Arial" pitchFamily="34" charset="0"/>
              </a:rPr>
              <a:t>стаття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3 Конституції України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410" y="286603"/>
            <a:ext cx="10256270" cy="1450757"/>
          </a:xfrm>
        </p:spPr>
        <p:txBody>
          <a:bodyPr>
            <a:noAutofit/>
          </a:bodyPr>
          <a:lstStyle/>
          <a:p>
            <a:pPr algn="ctr"/>
            <a:r>
              <a:rPr lang="uk-UA" sz="2200" b="1" dirty="0" smtClean="0">
                <a:latin typeface="Arial" pitchFamily="34" charset="0"/>
                <a:cs typeface="Arial" pitchFamily="34" charset="0"/>
              </a:rPr>
              <a:t>Рішення Конституційного Суду України від 14 липня 2021 року № 1-р/2021 у справі за конституційним поданням 51 народного депутата України щодо відповідності Конституції України (конституційності) Закону України </a:t>
            </a:r>
            <a:r>
              <a:rPr lang="uk-UA" sz="2200" b="1" dirty="0" err="1" smtClean="0">
                <a:latin typeface="Arial" pitchFamily="34" charset="0"/>
                <a:cs typeface="Arial" pitchFamily="34" charset="0"/>
              </a:rPr>
              <a:t>„Про</a:t>
            </a:r>
            <a:r>
              <a:rPr lang="uk-UA" sz="2200" b="1" dirty="0" smtClean="0">
                <a:latin typeface="Arial" pitchFamily="34" charset="0"/>
                <a:cs typeface="Arial" pitchFamily="34" charset="0"/>
              </a:rPr>
              <a:t> забезпечення функціонування української мови як </a:t>
            </a:r>
            <a:r>
              <a:rPr lang="uk-UA" sz="2200" b="1" dirty="0" err="1" smtClean="0">
                <a:latin typeface="Arial" pitchFamily="34" charset="0"/>
                <a:cs typeface="Arial" pitchFamily="34" charset="0"/>
              </a:rPr>
              <a:t>державної“</a:t>
            </a:r>
            <a:endParaRPr lang="uk-UA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539750" algn="just"/>
            <a:r>
              <a:rPr lang="uk-UA" sz="2400" dirty="0" smtClean="0">
                <a:latin typeface="Arial" pitchFamily="34" charset="0"/>
                <a:cs typeface="Arial" pitchFamily="34" charset="0"/>
              </a:rPr>
              <a:t>Конституційний Суд України зазначає, що однією із засад українського конституційного ладу є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правовладдя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, що його виражено через формулу: “В Україні визнається і діє принцип верховенства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права“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(частина перша статті 8 Конституції України).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„Верховенство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права“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правовладдя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) як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невідокремний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елемент системи цінностей, що їх покладено в основу сучасного європейського правопорядку, належить до тріади принципів спільної спадщини європейських народів поряд із такими її складниками, як правдива демократія й людські права. У рамках спільного юридичного простору Європи існує консенсус щодо стрижневих елементів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правовладдя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 smtClean="0">
                <a:latin typeface="Arial" pitchFamily="34" charset="0"/>
                <a:cs typeface="Arial" pitchFamily="34" charset="0"/>
              </a:rPr>
              <a:t> Доповіді Венеціанської комісії № 512/2009 «Про верховенство права» (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the Rule of Law), 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яка прийнята на 86-й пленарній сесії 25-26 березня 2011 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року</a:t>
            </a:r>
            <a:endParaRPr lang="uk-U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4597" y="1845734"/>
            <a:ext cx="11032759" cy="4023360"/>
          </a:xfrm>
        </p:spPr>
        <p:txBody>
          <a:bodyPr>
            <a:noAutofit/>
          </a:bodyPr>
          <a:lstStyle/>
          <a:p>
            <a:pPr marL="90488" indent="358775" algn="just"/>
            <a:r>
              <a:rPr lang="uk-UA" dirty="0" smtClean="0">
                <a:latin typeface="Arial" pitchFamily="34" charset="0"/>
                <a:cs typeface="Arial" pitchFamily="34" charset="0"/>
              </a:rPr>
              <a:t>Венеціанська комісія, взявши за основу визначення принципу верховенства права, дане Т.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Бінгемом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дійшла висновку про існування сьогодні консенсусу щодо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наступних необхідних складових верховенства права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: законність (у тому числі прозорий, підзвітний і демократичний процес ухвалення законів), правова визначеність, заборона сваволі, доступ до правосуддя (забезпечується незалежними і неупередженими судами), дотримання прав людини, недискримінація і рівність перед законом (п. 21);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верховенство права містить вісім </a:t>
            </a:r>
            <a:r>
              <a:rPr lang="uk-UA" b="1" dirty="0" err="1" smtClean="0">
                <a:latin typeface="Arial" pitchFamily="34" charset="0"/>
                <a:cs typeface="Arial" pitchFamily="34" charset="0"/>
              </a:rPr>
              <a:t>“інгредієнтів”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: (1) доступність закону (в тому значенні, що закон має бути зрозумілим, чітким та передбачуваним); (2) питання юридичних прав мають бути вирішені нормами права, а не на основі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дискреції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; (3) рівність перед законом; (4) влада має здійснюватись у правомірний, справедливий та розумний спосіб; (5) права людини мають бути захищені; (6) мають бути забезпечені засоби для розв’язання спорів без надмірних матеріальних витрат чи надмірної тривалості; (7) суд має бути справедливим; (8) дотримання державою як її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міжнародно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правових обов’язків, так і тих, що обумовлені національним правом (п. 37).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7280" y="2503356"/>
            <a:ext cx="10058400" cy="3822493"/>
          </a:xfrm>
        </p:spPr>
        <p:txBody>
          <a:bodyPr>
            <a:normAutofit/>
          </a:bodyPr>
          <a:lstStyle/>
          <a:p>
            <a:pPr algn="just"/>
            <a:r>
              <a:rPr lang="uk-UA" sz="3200" b="1" dirty="0" smtClean="0">
                <a:latin typeface="Arial" pitchFamily="34" charset="0"/>
                <a:cs typeface="Arial" pitchFamily="34" charset="0"/>
              </a:rPr>
              <a:t>Принцип верховенства права і принцип верховенства </a:t>
            </a: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закону </a:t>
            </a: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є пов'язаними між собою юридичними конструкціями. </a:t>
            </a:r>
            <a:endParaRPr lang="uk-UA" sz="3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Різниця між принципом верховенства права і принципом верховенства закону полягає у тому, що верховенство закону робить правову систему ефективною, а верховенство права - справедливою</a:t>
            </a: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.</a:t>
            </a:r>
            <a:endParaRPr lang="uk-UA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4105" y="644577"/>
            <a:ext cx="98525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latin typeface="Arial Black" pitchFamily="34" charset="0"/>
              </a:rPr>
              <a:t>Принцип верховенства права і принцип верховенства закону</a:t>
            </a:r>
            <a:endParaRPr lang="uk-UA" sz="3600" dirty="0"/>
          </a:p>
        </p:txBody>
      </p:sp>
      <p:pic>
        <p:nvPicPr>
          <p:cNvPr id="5" name="Рисунок 4" descr="A_mosaic_LAW_by_Frederick_Dielman,_1847-19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5284" cy="251944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94872"/>
            <a:ext cx="10058400" cy="80767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Висновки до теми 4</a:t>
            </a:r>
            <a:endParaRPr lang="ru-RU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833" y="884419"/>
            <a:ext cx="11707318" cy="5396459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uk-UA" sz="1800" dirty="0" smtClean="0">
                <a:latin typeface="Arial" pitchFamily="34" charset="0"/>
                <a:cs typeface="Arial" pitchFamily="34" charset="0"/>
              </a:rPr>
              <a:t>Існують три </a:t>
            </a:r>
            <a:r>
              <a:rPr lang="uk-UA" sz="1800" dirty="0">
                <a:latin typeface="Arial" pitchFamily="34" charset="0"/>
                <a:cs typeface="Arial" pitchFamily="34" charset="0"/>
              </a:rPr>
              <a:t>спорідненні 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доктрини верховенства права: </a:t>
            </a:r>
            <a:r>
              <a:rPr lang="uk-UA" sz="1800" dirty="0" err="1">
                <a:latin typeface="Arial" pitchFamily="34" charset="0"/>
                <a:cs typeface="Arial" pitchFamily="34" charset="0"/>
              </a:rPr>
              <a:t>Алберт</a:t>
            </a:r>
            <a:r>
              <a:rPr lang="uk-UA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800" dirty="0" err="1">
                <a:latin typeface="Arial" pitchFamily="34" charset="0"/>
                <a:cs typeface="Arial" pitchFamily="34" charset="0"/>
              </a:rPr>
              <a:t>Дайсі</a:t>
            </a:r>
            <a:r>
              <a:rPr lang="uk-UA" sz="1800" dirty="0">
                <a:latin typeface="Arial" pitchFamily="34" charset="0"/>
                <a:cs typeface="Arial" pitchFamily="34" charset="0"/>
              </a:rPr>
              <a:t> і його доктрина </a:t>
            </a:r>
            <a:r>
              <a:rPr lang="uk-UA" sz="1800" dirty="0" err="1">
                <a:latin typeface="Arial" pitchFamily="34" charset="0"/>
                <a:cs typeface="Arial" pitchFamily="34" charset="0"/>
              </a:rPr>
              <a:t>“The</a:t>
            </a:r>
            <a:r>
              <a:rPr lang="uk-UA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800" dirty="0" err="1">
                <a:latin typeface="Arial" pitchFamily="34" charset="0"/>
                <a:cs typeface="Arial" pitchFamily="34" charset="0"/>
              </a:rPr>
              <a:t>Rule</a:t>
            </a:r>
            <a:r>
              <a:rPr lang="uk-UA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8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800" dirty="0" err="1">
                <a:latin typeface="Arial" pitchFamily="34" charset="0"/>
                <a:cs typeface="Arial" pitchFamily="34" charset="0"/>
              </a:rPr>
              <a:t>Law</a:t>
            </a:r>
            <a:r>
              <a:rPr lang="uk-UA" sz="1800" dirty="0" err="1" smtClean="0">
                <a:latin typeface="Arial" pitchFamily="34" charset="0"/>
                <a:cs typeface="Arial" pitchFamily="34" charset="0"/>
              </a:rPr>
              <a:t>”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uk-UA" sz="1800" dirty="0" err="1" smtClean="0">
                <a:latin typeface="Arial" pitchFamily="34" charset="0"/>
                <a:cs typeface="Arial" pitchFamily="34" charset="0"/>
              </a:rPr>
              <a:t>“</a:t>
            </a:r>
            <a:r>
              <a:rPr lang="uk-UA" sz="1800" dirty="0" err="1">
                <a:latin typeface="Arial" pitchFamily="34" charset="0"/>
                <a:cs typeface="Arial" pitchFamily="34" charset="0"/>
              </a:rPr>
              <a:t>Rule</a:t>
            </a:r>
            <a:r>
              <a:rPr lang="uk-UA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8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800" dirty="0" err="1">
                <a:latin typeface="Arial" pitchFamily="34" charset="0"/>
                <a:cs typeface="Arial" pitchFamily="34" charset="0"/>
              </a:rPr>
              <a:t>Law”</a:t>
            </a:r>
            <a:r>
              <a:rPr lang="uk-UA" sz="1800" dirty="0">
                <a:latin typeface="Arial" pitchFamily="34" charset="0"/>
                <a:cs typeface="Arial" pitchFamily="34" charset="0"/>
              </a:rPr>
              <a:t> і німецька доктрина </a:t>
            </a:r>
            <a:r>
              <a:rPr lang="uk-UA" sz="1800" dirty="0" err="1">
                <a:latin typeface="Arial" pitchFamily="34" charset="0"/>
                <a:cs typeface="Arial" pitchFamily="34" charset="0"/>
              </a:rPr>
              <a:t>“Rechtsstaat</a:t>
            </a:r>
            <a:r>
              <a:rPr lang="uk-UA" sz="1800" dirty="0" err="1" smtClean="0">
                <a:latin typeface="Arial" pitchFamily="34" charset="0"/>
                <a:cs typeface="Arial" pitchFamily="34" charset="0"/>
              </a:rPr>
              <a:t>”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; інші </a:t>
            </a:r>
            <a:r>
              <a:rPr lang="uk-UA" sz="1800" dirty="0">
                <a:latin typeface="Arial" pitchFamily="34" charset="0"/>
                <a:cs typeface="Arial" pitchFamily="34" charset="0"/>
              </a:rPr>
              <a:t>доктрини «верховенства права» в континентально-європейському 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праві</a:t>
            </a:r>
          </a:p>
          <a:p>
            <a:pPr marL="0" indent="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uk-UA" sz="1800" dirty="0" smtClean="0">
                <a:latin typeface="Arial" pitchFamily="34" charset="0"/>
                <a:cs typeface="Arial" pitchFamily="34" charset="0"/>
              </a:rPr>
              <a:t>Доктрина природного права первісно формувалася на основі творчої спадщини античних греків і римлян , а здобула офіційне визнання в положеннях нормативних актів як універсального (Загальна Декларація прав людини 1948 р.), так і регіонального (Європейська конвенція про захист прав людини і основоположних свобод 1950 р.) рівнів</a:t>
            </a:r>
          </a:p>
          <a:p>
            <a:pPr marL="0" indent="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uk-UA" sz="1800" dirty="0" smtClean="0">
                <a:latin typeface="Arial" pitchFamily="34" charset="0"/>
                <a:cs typeface="Arial" pitchFamily="34" charset="0"/>
              </a:rPr>
              <a:t>На практиці поєднання доктрин природного права і верховенства права виявилося найуспішнішим у рамках становлення й розвитку європейського правопорядку після Другої світової війни, про що, зокрема, свідчить діяльність Європейського Суду з прав людини. </a:t>
            </a:r>
          </a:p>
          <a:p>
            <a:pPr marL="0" indent="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uk-UA" sz="1800" dirty="0" smtClean="0">
                <a:latin typeface="Arial" pitchFamily="34" charset="0"/>
                <a:cs typeface="Arial" pitchFamily="34" charset="0"/>
              </a:rPr>
              <a:t>Доктрина 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суспільного договору - це такий 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договір відповідно до якого джерелом легітимності 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походження політичної влади і держави як похідного інституту суспільства: оскільки, за теорією 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природного 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права, людина (всі люди) народжується (народжуються) вільною (вільними) і є сама (самі) собі господарем (господарями), то ніхто не має права підкорити її (їх) собі без наявності на те її (їхньої) згоди.</a:t>
            </a:r>
          </a:p>
          <a:p>
            <a:pPr marL="0" indent="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uk-UA" sz="1800" dirty="0" smtClean="0">
                <a:latin typeface="Arial" pitchFamily="34" charset="0"/>
                <a:cs typeface="Arial" pitchFamily="34" charset="0"/>
              </a:rPr>
              <a:t>Принципові положення вчення про суспільний договір у сучасному цивілізованому світі складають основу кожного конституційного по­рядку, де модель організації державної влади відповідає меті та 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завданню 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забезпечення 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природних 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прав людини, завдяки чому, власне, 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здійснюється 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і досягається </a:t>
            </a:r>
            <a:r>
              <a:rPr lang="uk-UA" sz="1800" dirty="0" err="1" smtClean="0">
                <a:latin typeface="Arial" pitchFamily="34" charset="0"/>
                <a:cs typeface="Arial" pitchFamily="34" charset="0"/>
              </a:rPr>
              <a:t>інституціоналізація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 верховенства 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права. </a:t>
            </a:r>
          </a:p>
          <a:p>
            <a:pPr marL="0" indent="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uk-UA" sz="1800" dirty="0" smtClean="0">
                <a:latin typeface="Arial" pitchFamily="34" charset="0"/>
                <a:cs typeface="Arial" pitchFamily="34" charset="0"/>
              </a:rPr>
              <a:t>Принцип 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верховенства права 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встановлює 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аксіологічні засади захисту найголовніших, життєво 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важливих 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цілей індивіда, виражених у природних правах людини, а також втілює в собі обов'язок держави гарантувати 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конституційні 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права громадян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uk-UA" sz="1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3891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7304" y="4467069"/>
            <a:ext cx="7647981" cy="1662409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Викладач:</a:t>
            </a:r>
            <a:b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К.ю.н</a:t>
            </a:r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., доцент, </a:t>
            </a:r>
            <a:r>
              <a:rPr lang="uk-UA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доцент</a:t>
            </a:r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кафедри галузевого права </a:t>
            </a:r>
            <a:b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 загально-правових дисциплін</a:t>
            </a:r>
            <a:b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Орловська Ірина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Orlovska27-09@ukr.net</a:t>
            </a:r>
            <a:endParaRPr lang="uk-U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26474" y="1845735"/>
            <a:ext cx="7147310" cy="1646974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Дякую за увагу!</a:t>
            </a:r>
            <a:endParaRPr lang="uk-UA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0306"/>
          </a:xfrm>
        </p:spPr>
        <p:txBody>
          <a:bodyPr/>
          <a:lstStyle/>
          <a:p>
            <a:pPr algn="ctr"/>
            <a:r>
              <a:rPr lang="uk-UA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План заняття</a:t>
            </a:r>
            <a:endParaRPr lang="ru-RU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686" y="1948872"/>
            <a:ext cx="10458994" cy="3920221"/>
          </a:xfrm>
        </p:spPr>
        <p:txBody>
          <a:bodyPr>
            <a:no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1. Доктрина верховенства права та спорідненні доктрини.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2. Концепція  абсолютного природнього права як основа юридичного принципу верховенства права.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3. Суспільний договір, як  джерело леґітим­ності  походження політичної влади і держави.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4. Верховенство права як верховенство природних прав людини.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77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Доктрина верховенства права та спорідненні доктрини</a:t>
            </a:r>
            <a:r>
              <a:rPr lang="uk-UA" dirty="0" smtClean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412124"/>
            <a:ext cx="10058400" cy="345697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uk-UA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Алберт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Дайсі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 і його доктрина “</a:t>
            </a:r>
            <a:r>
              <a:rPr lang="uk-UA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Rule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k-UA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Rule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” і німецька доктрина “</a:t>
            </a:r>
            <a:r>
              <a:rPr lang="uk-UA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Rechtsstaat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Інші доктрини «верховенства права» в </a:t>
            </a:r>
            <a:r>
              <a:rPr lang="uk-UA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континентально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-європейському </a:t>
            </a:r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праві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5183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err="1">
                <a:latin typeface="Arial Black" panose="020B0A04020102020204" pitchFamily="34" charset="0"/>
                <a:cs typeface="Arial" panose="020B0604020202020204" pitchFamily="34" charset="0"/>
              </a:rPr>
              <a:t>Алберт</a:t>
            </a:r>
            <a:r>
              <a:rPr lang="uk-UA" b="1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uk-UA" b="1" dirty="0" err="1">
                <a:latin typeface="Arial Black" panose="020B0A04020102020204" pitchFamily="34" charset="0"/>
                <a:cs typeface="Arial" panose="020B0604020202020204" pitchFamily="34" charset="0"/>
              </a:rPr>
              <a:t>Дайсі</a:t>
            </a:r>
            <a:r>
              <a:rPr lang="uk-UA" b="1" dirty="0">
                <a:latin typeface="Arial Black" panose="020B0A04020102020204" pitchFamily="34" charset="0"/>
                <a:cs typeface="Arial" panose="020B0604020202020204" pitchFamily="34" charset="0"/>
              </a:rPr>
              <a:t> і його доктрина “</a:t>
            </a:r>
            <a:r>
              <a:rPr lang="uk-UA" b="1" dirty="0" err="1">
                <a:latin typeface="Arial Black" panose="020B0A04020102020204" pitchFamily="34" charset="0"/>
                <a:cs typeface="Arial" panose="020B0604020202020204" pitchFamily="34" charset="0"/>
              </a:rPr>
              <a:t>The</a:t>
            </a:r>
            <a:r>
              <a:rPr lang="uk-UA" b="1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uk-UA" b="1" dirty="0" err="1">
                <a:latin typeface="Arial Black" panose="020B0A04020102020204" pitchFamily="34" charset="0"/>
                <a:cs typeface="Arial" panose="020B0604020202020204" pitchFamily="34" charset="0"/>
              </a:rPr>
              <a:t>Rule</a:t>
            </a:r>
            <a:r>
              <a:rPr lang="uk-UA" b="1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uk-UA" b="1" dirty="0" err="1">
                <a:latin typeface="Arial Black" panose="020B0A04020102020204" pitchFamily="34" charset="0"/>
                <a:cs typeface="Arial" panose="020B0604020202020204" pitchFamily="34" charset="0"/>
              </a:rPr>
              <a:t>of</a:t>
            </a:r>
            <a:r>
              <a:rPr lang="uk-UA" b="1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uk-UA" b="1" dirty="0" err="1">
                <a:latin typeface="Arial Black" panose="020B0A04020102020204" pitchFamily="34" charset="0"/>
                <a:cs typeface="Arial" panose="020B0604020202020204" pitchFamily="34" charset="0"/>
              </a:rPr>
              <a:t>Law</a:t>
            </a:r>
            <a:r>
              <a:rPr lang="uk-UA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”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361950" algn="just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По-перше, “</a:t>
            </a:r>
            <a:r>
              <a:rPr lang="uk-UA" b="1" i="1" dirty="0" err="1">
                <a:latin typeface="Arial" panose="020B0604020202020204" pitchFamily="34" charset="0"/>
                <a:cs typeface="Arial" panose="020B0604020202020204" pitchFamily="34" charset="0"/>
              </a:rPr>
              <a:t>rule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i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i="1" dirty="0" err="1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” означає «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абсолютне верховенство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[“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absolute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supremacy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”], або 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панування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[“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predominance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”] 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звичайного права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як протилежність впливові 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свавільної влади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[“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arbitrary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”] і виключає існування 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свавільності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[“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arbitrariness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”], 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виключних повноважень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[“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prerogatives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”] 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чи навіть широких диск­реційних повноважень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[“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wide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discretionary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authority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”] 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державної влади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[“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government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”]».</a:t>
            </a:r>
          </a:p>
          <a:p>
            <a:pPr marL="0" indent="361950" algn="just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По-друге, “</a:t>
            </a:r>
            <a:r>
              <a:rPr lang="uk-UA" b="1" i="1" dirty="0" err="1">
                <a:latin typeface="Arial" panose="020B0604020202020204" pitchFamily="34" charset="0"/>
                <a:cs typeface="Arial" panose="020B0604020202020204" pitchFamily="34" charset="0"/>
              </a:rPr>
              <a:t>rule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i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i="1" dirty="0" err="1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” означає «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рівність перед законом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[“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equality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”], або рівне підпорядкування всіх класів звичайному праву країни [“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ordinary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land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”], яке застосовується звичайни­ми судами». </a:t>
            </a:r>
            <a:endParaRPr 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1950" algn="just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По-третє, “</a:t>
            </a:r>
            <a:r>
              <a:rPr lang="uk-UA" b="1" i="1" dirty="0" err="1">
                <a:latin typeface="Arial" panose="020B0604020202020204" pitchFamily="34" charset="0"/>
                <a:cs typeface="Arial" panose="020B0604020202020204" pitchFamily="34" charset="0"/>
              </a:rPr>
              <a:t>rule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i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i="1" dirty="0" err="1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” «може вжи­ватись як формула для вираження того факту, що у нас 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конституційне право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правила, які в зарубіжних країнах природньо становлять час­тину </a:t>
            </a:r>
            <a:r>
              <a:rPr lang="uk-UA" i="1" dirty="0">
                <a:latin typeface="Arial" panose="020B0604020202020204" pitchFamily="34" charset="0"/>
                <a:cs typeface="Arial" panose="020B0604020202020204" pitchFamily="34" charset="0"/>
              </a:rPr>
              <a:t>конституційного кодексу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не джерелом, а 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наслідком прав осіб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[“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consequence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”], які їх визначили і застосовують суди [“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defined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enforced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courts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”]».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1864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Доктрина 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Алберта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Дайсі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 — невичерпне джерело розвитку правничої  думки і </a:t>
            </a:r>
            <a:r>
              <a:rPr lang="uk-U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практики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271463" algn="just"/>
            <a:r>
              <a:rPr lang="uk-UA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Албертом</a:t>
            </a: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Дайсі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вперше було сформульовано «три характерні риси» британської конституції, до яких  було віднесено: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271463" algn="just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суверенітет (верховенство) </a:t>
            </a: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парламенту;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271463" algn="just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верховенство </a:t>
            </a: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права;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271463" algn="just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взаємозв’язок між конституційним правом і консти­туційними звичаями</a:t>
            </a: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4884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Складниками доктрини і принципу, означених як «верховенство права», відповідно до концепції 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Алберта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Дайсі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7103" y="1845734"/>
            <a:ext cx="10815145" cy="4413176"/>
          </a:xfrm>
        </p:spPr>
        <p:txBody>
          <a:bodyPr>
            <a:normAutofit lnSpcReduction="10000"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верховенство права як </a:t>
            </a: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протиставлення кожній системі державної влади, в основі якої лежать дії свавільно­го характеру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; тобто у цьому значенні під </a:t>
            </a:r>
            <a:r>
              <a:rPr lang="uk-UA" sz="2200" i="1" dirty="0">
                <a:latin typeface="Arial" panose="020B0604020202020204" pitchFamily="34" charset="0"/>
                <a:cs typeface="Arial" panose="020B0604020202020204" pitchFamily="34" charset="0"/>
              </a:rPr>
              <a:t>верховенством права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розумілась </a:t>
            </a: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противага свавільній владі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 верховенство права як </a:t>
            </a: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рівність усіх членів суспільства перед законом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, де виключено ідею будь-якого звільнення посадових осіб од відповідальності за свої дії та передба­чено поширення на посадових осіб такої ж рівної дії за­конів і такої ж однакової юрисдикції звичайних судів, як і на простих 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громадян;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верховенство права як </a:t>
            </a: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верховенство духу права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, яке оз­начає, що </a:t>
            </a:r>
            <a:r>
              <a:rPr lang="uk-UA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свободи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людини (до яких належать — </a:t>
            </a:r>
            <a:r>
              <a:rPr lang="uk-UA" sz="2200" i="1" dirty="0">
                <a:latin typeface="Arial" panose="020B0604020202020204" pitchFamily="34" charset="0"/>
                <a:cs typeface="Arial" panose="020B0604020202020204" pitchFamily="34" charset="0"/>
              </a:rPr>
              <a:t>особиста свобода, свобода слова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sz="2200" i="1" dirty="0">
                <a:latin typeface="Arial" panose="020B0604020202020204" pitchFamily="34" charset="0"/>
                <a:cs typeface="Arial" panose="020B0604020202020204" pitchFamily="34" charset="0"/>
              </a:rPr>
              <a:t>думки, вираження поглядів і переко­нань, свобода публічних зібрань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sz="2200" i="1" dirty="0">
                <a:latin typeface="Arial" panose="020B0604020202020204" pitchFamily="34" charset="0"/>
                <a:cs typeface="Arial" panose="020B0604020202020204" pitchFamily="34" charset="0"/>
              </a:rPr>
              <a:t>мітинґів і демонстрацій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) не є наслідком проголошених в офіційному документі (писаній конституції) ґарантій, а навпаки — сама </a:t>
            </a: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конституція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в ан­глійському суспільстві </a:t>
            </a: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є наслідком прав особи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3254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k-UA" b="1" dirty="0" err="1">
                <a:latin typeface="Arial" panose="020B0604020202020204" pitchFamily="34" charset="0"/>
                <a:cs typeface="Arial" panose="020B0604020202020204" pitchFamily="34" charset="0"/>
              </a:rPr>
              <a:t>Rule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dirty="0" err="1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” і німецька доктрина 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k-UA" b="1" i="1" dirty="0" err="1">
                <a:latin typeface="Arial" panose="020B0604020202020204" pitchFamily="34" charset="0"/>
                <a:cs typeface="Arial" panose="020B0604020202020204" pitchFamily="34" charset="0"/>
              </a:rPr>
              <a:t>Rechtsstaat</a:t>
            </a:r>
            <a:r>
              <a:rPr lang="uk-UA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793" y="1845734"/>
            <a:ext cx="10603887" cy="4023360"/>
          </a:xfrm>
        </p:spPr>
        <p:txBody>
          <a:bodyPr>
            <a:noAutofit/>
          </a:bodyPr>
          <a:lstStyle/>
          <a:p>
            <a:pPr algn="just"/>
            <a:r>
              <a:rPr lang="uk-UA" sz="2400" dirty="0" err="1">
                <a:latin typeface="Arial" panose="020B0604020202020204" pitchFamily="34" charset="0"/>
                <a:cs typeface="Arial" panose="020B0604020202020204" pitchFamily="34" charset="0"/>
              </a:rPr>
              <a:t>Rechtsstaat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, німецька концепція правової держави 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— німецький варіант концепції правової держави, доктринальний феномен німецької юриспруденції, базис сучасного німецького конституціоналізму, юридична основа правової соціальної держави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У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цій концепції визначається базис державних функцій та повноважень, визначені основні пріоритети державної організації і діяльності, насамперед: </a:t>
            </a:r>
            <a:endParaRPr lang="uk-U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446088"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конституційна правова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держава, де існує розвинене громадянське суспільство, </a:t>
            </a:r>
            <a:endParaRPr lang="uk-U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446088"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забезпечуються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основні ліберально-демократичні права та свободи людини і громадянина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90488" indent="446088"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реалізується політичний і соціальний плюралізм.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510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Інші доктрини «верховенства права» в </a:t>
            </a:r>
            <a:r>
              <a:rPr lang="uk-UA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континентально</a:t>
            </a:r>
            <a:r>
              <a:rPr lang="uk-UA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-європейському </a:t>
            </a:r>
            <a:r>
              <a:rPr lang="uk-UA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праві</a:t>
            </a:r>
            <a:endParaRPr lang="ru-RU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536575">
              <a:buFont typeface="Wingdings" panose="05000000000000000000" pitchFamily="2" charset="2"/>
              <a:buChar char="v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французька доктрина “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Etat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Droit</a:t>
            </a: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0" indent="536575">
              <a:buFont typeface="Wingdings" panose="05000000000000000000" pitchFamily="2" charset="2"/>
              <a:buChar char="v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італійська доктрина “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Stato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diritto</a:t>
            </a: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системи права у країнах Північної </a:t>
            </a: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Європи</a:t>
            </a:r>
          </a:p>
          <a:p>
            <a:pPr marL="0" indent="536575">
              <a:buFont typeface="Wingdings" panose="05000000000000000000" pitchFamily="2" charset="2"/>
              <a:buChar char="v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октрина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rule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подібнi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континентальні доктрини </a:t>
            </a: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Rechtsstaat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Etat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droit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Stato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diritto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5104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Концепція  абсолютного природнього права як основа юридичного принципу верховенства права</a:t>
            </a:r>
            <a:r>
              <a:rPr lang="uk-UA" sz="3200" dirty="0" smtClean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350838" algn="just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Природне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право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 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права,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належать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людині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народження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вони є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абсолютними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ніхто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нікого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не повинен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позбавляти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цих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прав. Вони не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повинні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бути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відчуженими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0488" indent="350838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Цицерон</a:t>
            </a:r>
          </a:p>
          <a:p>
            <a:pPr marL="90488" indent="350838" algn="just">
              <a:buFont typeface="Wingdings" panose="05000000000000000000" pitchFamily="2" charset="2"/>
              <a:buChar char="Ø"/>
            </a:pP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Гуґо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Ґроцій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350838" algn="just">
              <a:buFont typeface="Wingdings" panose="05000000000000000000" pitchFamily="2" charset="2"/>
              <a:buChar char="Ø"/>
            </a:pP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Саму­ель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Пуфендорф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350838" algn="just">
              <a:buFont typeface="Wingdings" panose="05000000000000000000" pitchFamily="2" charset="2"/>
              <a:buChar char="Ø"/>
            </a:pPr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Автори Декларації про незалежність США 1776р.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889040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140</TotalTime>
  <Words>1683</Words>
  <Application>Microsoft Office PowerPoint</Application>
  <PresentationFormat>Произвольный</PresentationFormat>
  <Paragraphs>77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Ретро</vt:lpstr>
      <vt:lpstr>Навчальна дисципліна  «Права людини та верховенство права»  Тема 4 «Підходи до розуміння та застосування верховенства права і його складових.»</vt:lpstr>
      <vt:lpstr>План заняття</vt:lpstr>
      <vt:lpstr>1. Доктрина верховенства права та спорідненні доктрини.</vt:lpstr>
      <vt:lpstr>Алберт Дайсі і його доктрина “The Rule of Law”</vt:lpstr>
      <vt:lpstr>Доктрина Алберта Дайсі — невичерпне джерело розвитку правничої  думки і практики</vt:lpstr>
      <vt:lpstr>Складниками доктрини і принципу, означених як «верховенство права», відповідно до концепції Алберта Дайсі</vt:lpstr>
      <vt:lpstr>“Rule of Law” і німецька доктрина “Rechtsstaat”</vt:lpstr>
      <vt:lpstr>Інші доктрини «верховенства права» в континентально-європейському праві</vt:lpstr>
      <vt:lpstr>2. Концепція  абсолютного природнього права як основа юридичного принципу верховенства права.</vt:lpstr>
      <vt:lpstr>«основоположний (фундаментальний) природній закон»</vt:lpstr>
      <vt:lpstr>3. Суспільний договір, як  джерело леґітим­ності  походження політичної влади і держави.</vt:lpstr>
      <vt:lpstr>Декларація незалежності США, 1776</vt:lpstr>
      <vt:lpstr>4. Верховенство права як верховенство природних прав людини.</vt:lpstr>
      <vt:lpstr>Від теорії до практики</vt:lpstr>
      <vt:lpstr>Рішення Конституційного Суду України від 14 липня 2021 року № 1-р/2021 у справі за конституційним поданням 51 народного депутата України щодо відповідності Конституції України (конституційності) Закону України „Про забезпечення функціонування української мови як державної“</vt:lpstr>
      <vt:lpstr> Доповіді Венеціанської комісії № 512/2009 «Про верховенство права» (the Rule of Law), яка прийнята на 86-й пленарній сесії 25-26 березня 2011 року</vt:lpstr>
      <vt:lpstr>Слайд 17</vt:lpstr>
      <vt:lpstr>Висновки до теми 4</vt:lpstr>
      <vt:lpstr>Викладач: К.ю.н., доцент, доцент кафедри галузевого права  та загально-правових дисциплін Орловська Ірина Orlovska27-09@ukr.net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Навчальна дисципліна  «Права людини та верховенство права»  Тема 1 «Природне право як основа виникнення прав людини. Покоління прав людини.»</dc:title>
  <dc:creator>Iryna</dc:creator>
  <cp:lastModifiedBy>Social dialog</cp:lastModifiedBy>
  <cp:revision>37</cp:revision>
  <dcterms:created xsi:type="dcterms:W3CDTF">2022-12-21T20:22:07Z</dcterms:created>
  <dcterms:modified xsi:type="dcterms:W3CDTF">2023-01-09T13:02:23Z</dcterms:modified>
</cp:coreProperties>
</file>