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i/XT52trRhl638kMBq7kuoqGBu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2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2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2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4FFFF"/>
            </a:gs>
            <a:gs pos="40000">
              <a:srgbClr val="E0FFFF"/>
            </a:gs>
            <a:gs pos="100000">
              <a:srgbClr val="5F7B8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0.jpg"/><Relationship Id="rId5" Type="http://schemas.openxmlformats.org/officeDocument/2006/relationships/image" Target="../media/image1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>
            <p:ph type="title"/>
          </p:nvPr>
        </p:nvSpPr>
        <p:spPr>
          <a:xfrm>
            <a:off x="428596" y="428604"/>
            <a:ext cx="8229600" cy="4143404"/>
          </a:xfrm>
          <a:prstGeom prst="round1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2A4A75"/>
              </a:buClr>
              <a:buSzPts val="5400"/>
              <a:buFont typeface="Georgia"/>
              <a:buNone/>
            </a:pPr>
            <a:r>
              <a:rPr b="1" lang="ru-RU" sz="5400">
                <a:solidFill>
                  <a:srgbClr val="2A4A75"/>
                </a:solidFill>
                <a:latin typeface="Georgia"/>
                <a:ea typeface="Georgia"/>
                <a:cs typeface="Georgia"/>
                <a:sym typeface="Georgia"/>
              </a:rPr>
              <a:t>Тема. </a:t>
            </a:r>
            <a:r>
              <a:rPr i="1" lang="ru-RU" sz="5400">
                <a:solidFill>
                  <a:srgbClr val="2A4A75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br>
              <a:rPr lang="ru-RU" sz="5400">
                <a:solidFill>
                  <a:schemeClr val="accent4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i="1" lang="ru-RU" sz="5400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Зародження дисидентського руху</a:t>
            </a:r>
            <a:br>
              <a:rPr i="1" lang="ru-RU" sz="5400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i="1" lang="ru-RU" sz="5400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 в Україні </a:t>
            </a:r>
            <a:br>
              <a:rPr i="1" lang="ru-RU" sz="5400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i="1" lang="ru-RU" sz="5400">
                <a:solidFill>
                  <a:srgbClr val="00B0F0"/>
                </a:solidFill>
                <a:latin typeface="Georgia"/>
                <a:ea typeface="Georgia"/>
                <a:cs typeface="Georgia"/>
                <a:sym typeface="Georgia"/>
              </a:rPr>
              <a:t>та його особливості</a:t>
            </a:r>
            <a:endParaRPr i="1" sz="5400">
              <a:solidFill>
                <a:srgbClr val="00B0F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-142908" y="35716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58" y="4714884"/>
            <a:ext cx="2667001" cy="1928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15074" y="4643446"/>
            <a:ext cx="2778167" cy="20843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лайд2" id="92" name="Google Shape;92;p1"/>
          <p:cNvPicPr preferRelativeResize="0"/>
          <p:nvPr/>
        </p:nvPicPr>
        <p:blipFill rotWithShape="1">
          <a:blip r:embed="rId5">
            <a:alphaModFix/>
          </a:blip>
          <a:srcRect b="30824" l="13660" r="61748" t="21845"/>
          <a:stretch/>
        </p:blipFill>
        <p:spPr>
          <a:xfrm rot="488945">
            <a:off x="3857620" y="4929198"/>
            <a:ext cx="1428760" cy="1428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/>
          <p:nvPr/>
        </p:nvSpPr>
        <p:spPr>
          <a:xfrm>
            <a:off x="500034" y="571480"/>
            <a:ext cx="3500462" cy="5786478"/>
          </a:xfrm>
          <a:prstGeom prst="rect">
            <a:avLst/>
          </a:prstGeom>
          <a:solidFill>
            <a:srgbClr val="D0EDF5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Одним iз лiдерiв українського дисидентського руку на початку 1960-х рр. був генерал П.Григоренко.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У вiдповiдь на його правозахисну дiяльнiсть, виступи на пiдтримку кримських татар у їх боротьбi за право повернутися на батькiвщину його спочатку вiдправили до психiатричної лiкарнi, а влiтку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1964 р. позбавили генеральського звання.</a:t>
            </a:r>
            <a:endParaRPr/>
          </a:p>
        </p:txBody>
      </p:sp>
      <p:pic>
        <p:nvPicPr>
          <p:cNvPr descr="григоренко" id="158" name="Google Shape;15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69810" y="476250"/>
            <a:ext cx="4167790" cy="59531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"/>
          <p:cNvSpPr txBox="1"/>
          <p:nvPr>
            <p:ph type="title"/>
          </p:nvPr>
        </p:nvSpPr>
        <p:spPr>
          <a:xfrm>
            <a:off x="457200" y="188640"/>
            <a:ext cx="8229600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Georgia"/>
              <a:buNone/>
            </a:pPr>
            <a:br>
              <a:rPr i="1" lang="ru-RU" sz="40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i="1" lang="ru-RU" sz="32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«Інтернаціоналізм чи русифікація?» </a:t>
            </a:r>
            <a:br>
              <a:rPr i="1" lang="ru-RU" sz="32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i="1" lang="ru-RU" sz="32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1965 р.</a:t>
            </a:r>
            <a:endParaRPr i="1" sz="320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descr="C:\Users\Учень\Pictures\13193931.jpg" id="164" name="Google Shape;16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536" y="1412776"/>
            <a:ext cx="2409995" cy="3297312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pic>
        <p:nvPicPr>
          <p:cNvPr descr="C:\Users\Учень\Pictures\160712093759216032_f0_0.jpg" id="165" name="Google Shape;16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3801">
            <a:off x="5119162" y="1794361"/>
            <a:ext cx="3755735" cy="269722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  <p:sp>
        <p:nvSpPr>
          <p:cNvPr id="166" name="Google Shape;166;p12"/>
          <p:cNvSpPr/>
          <p:nvPr/>
        </p:nvSpPr>
        <p:spPr>
          <a:xfrm>
            <a:off x="2123728" y="4653136"/>
            <a:ext cx="4608512" cy="2016224"/>
          </a:xfrm>
          <a:prstGeom prst="flowChartPunchedTape">
            <a:avLst/>
          </a:prstGeom>
          <a:solidFill>
            <a:schemeClr val="lt1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Я пропоную... одну-єдину річ: свободу — свободу чесного публічного обговорення національного питання, свободу національного вибору, свободу національного самопізнання і саморозвитку</a:t>
            </a:r>
            <a:r>
              <a:rPr lang="ru-RU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 ""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idx="4294967295" type="body"/>
          </p:nvPr>
        </p:nvSpPr>
        <p:spPr>
          <a:xfrm>
            <a:off x="285720" y="500042"/>
            <a:ext cx="8572560" cy="5626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 sz="5100"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i="1" lang="ru-RU" sz="52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rPr>
              <a:t>«Дисидент»</a:t>
            </a:r>
            <a:r>
              <a:rPr i="1" lang="ru-RU" sz="51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/>
          </a:p>
          <a:p>
            <a:pPr indent="-342900" lvl="0" marL="342900" rtl="0" algn="ctr"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 sz="3800">
                <a:latin typeface="Georgia"/>
                <a:ea typeface="Georgia"/>
                <a:cs typeface="Georgia"/>
                <a:sym typeface="Georgia"/>
              </a:rPr>
              <a:t>(від лат. </a:t>
            </a:r>
            <a:r>
              <a:rPr i="1" lang="ru-RU" sz="3800">
                <a:latin typeface="Georgia"/>
                <a:ea typeface="Georgia"/>
                <a:cs typeface="Georgia"/>
                <a:sym typeface="Georgia"/>
              </a:rPr>
              <a:t>dissidens, dissi-dentis</a:t>
            </a:r>
            <a:r>
              <a:rPr lang="ru-RU" sz="3800">
                <a:latin typeface="Georgia"/>
                <a:ea typeface="Georgia"/>
                <a:cs typeface="Georgia"/>
                <a:sym typeface="Georgia"/>
              </a:rPr>
              <a:t> — незгодний) — термін, який увійшов до політичного лексикону з історії релігії. </a:t>
            </a:r>
            <a:endParaRPr/>
          </a:p>
          <a:p>
            <a:pPr indent="-342900" lvl="0" marL="342900" rtl="0" algn="ctr">
              <a:spcBef>
                <a:spcPts val="589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</a:pPr>
            <a:r>
              <a:rPr i="1" lang="ru-RU" sz="3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rPr>
              <a:t>Дисидент </a:t>
            </a:r>
            <a:r>
              <a:rPr i="1" lang="ru-RU" sz="3800"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ru-RU" sz="3800">
                <a:latin typeface="Georgia"/>
                <a:ea typeface="Georgia"/>
                <a:cs typeface="Georgia"/>
                <a:sym typeface="Georgia"/>
              </a:rPr>
              <a:t>це людина, яка відкрито протиставляє свої погляди панівній ідеології та рішуче виступає за свої переконання.</a:t>
            </a:r>
            <a:endParaRPr/>
          </a:p>
          <a:p>
            <a:pPr indent="-342900" lvl="0" marL="342900" rtl="0" algn="ctr">
              <a:spcBef>
                <a:spcPts val="589"/>
              </a:spcBef>
              <a:spcAft>
                <a:spcPts val="0"/>
              </a:spcAft>
              <a:buClr>
                <a:srgbClr val="C00000"/>
              </a:buClr>
              <a:buSzPct val="100000"/>
              <a:buNone/>
            </a:pPr>
            <a:r>
              <a:rPr i="1" lang="ru-RU" sz="380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Дисидентство</a:t>
            </a:r>
            <a:r>
              <a:rPr b="1" lang="ru-RU" sz="38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800">
                <a:latin typeface="Georgia"/>
                <a:ea typeface="Georgia"/>
                <a:cs typeface="Georgia"/>
                <a:sym typeface="Georgia"/>
              </a:rPr>
              <a:t>- це рух, представники якого виступали проти існуючого державного ладу чи загальноприйнятих норм певної країни. </a:t>
            </a:r>
            <a:endParaRPr/>
          </a:p>
          <a:p>
            <a:pPr indent="-342900" lvl="0" marL="342900" rtl="0" algn="ctr">
              <a:spcBef>
                <a:spcPts val="589"/>
              </a:spcBef>
              <a:spcAft>
                <a:spcPts val="0"/>
              </a:spcAft>
              <a:buClr>
                <a:srgbClr val="C00000"/>
              </a:buClr>
              <a:buSzPct val="100000"/>
              <a:buNone/>
            </a:pPr>
            <a:r>
              <a:rPr i="1" lang="ru-RU" sz="380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Перші дисидентські групи </a:t>
            </a:r>
            <a:r>
              <a:rPr lang="ru-RU" sz="3800">
                <a:latin typeface="Georgia"/>
                <a:ea typeface="Georgia"/>
                <a:cs typeface="Georgia"/>
                <a:sym typeface="Georgia"/>
              </a:rPr>
              <a:t>були засновані в Західній Україні. Ідеологія українського дисиденства розпочала своє оформлення у 1955 р.</a:t>
            </a:r>
            <a:endParaRPr sz="3800">
              <a:latin typeface="Georgia"/>
              <a:ea typeface="Georgia"/>
              <a:cs typeface="Georgia"/>
              <a:sym typeface="Georgia"/>
            </a:endParaRPr>
          </a:p>
          <a:p>
            <a:pPr indent="-155892" lvl="0" marL="342900" rtl="0" algn="ctr">
              <a:spcBef>
                <a:spcPts val="58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457200" y="274638"/>
            <a:ext cx="8229600" cy="939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Georgia"/>
              <a:buNone/>
            </a:pPr>
            <a:r>
              <a:rPr b="1" i="1" lang="ru-RU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Причини  та  передумови виникнення дисидентства</a:t>
            </a:r>
            <a:endParaRPr b="1" i="1"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142844" y="1340768"/>
            <a:ext cx="5643602" cy="2231108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Процеси десталінізації;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відсутність політичної та економічної самостійності УРСР; </a:t>
            </a:r>
            <a:endParaRPr sz="2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однопартійна система</a:t>
            </a:r>
            <a:endParaRPr sz="2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142844" y="3857628"/>
            <a:ext cx="5643602" cy="2857520"/>
          </a:xfrm>
          <a:prstGeom prst="round2DiagRect">
            <a:avLst>
              <a:gd fmla="val 17145" name="adj1"/>
              <a:gd fmla="val 0" name="adj2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Антикомуністичні виступи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в країнах “соціалістичного                   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табору”; </a:t>
            </a:r>
            <a:endParaRPr sz="2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розгортання правозахисного руху</a:t>
            </a:r>
            <a:endParaRPr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6143636" y="1340768"/>
            <a:ext cx="2857520" cy="4088496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54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54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ru-RU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Політика русифікації;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ru-RU"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антирелі-гійна політика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idx="4294967295" type="title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ru-RU"/>
            </a:br>
            <a:br>
              <a:rPr lang="ru-RU"/>
            </a:br>
            <a:endParaRPr/>
          </a:p>
        </p:txBody>
      </p:sp>
      <p:sp>
        <p:nvSpPr>
          <p:cNvPr id="111" name="Google Shape;111;p4"/>
          <p:cNvSpPr/>
          <p:nvPr/>
        </p:nvSpPr>
        <p:spPr>
          <a:xfrm>
            <a:off x="428596" y="500042"/>
            <a:ext cx="2357454" cy="5786478"/>
          </a:xfrm>
          <a:prstGeom prst="parallelogram">
            <a:avLst>
              <a:gd fmla="val 25000" name="adj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>
                <a:solidFill>
                  <a:srgbClr val="A3171E"/>
                </a:solidFill>
                <a:latin typeface="Georgia"/>
                <a:ea typeface="Georgia"/>
                <a:cs typeface="Georgia"/>
                <a:sym typeface="Georgia"/>
              </a:rPr>
              <a:t>Р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>
                <a:solidFill>
                  <a:srgbClr val="A3171E"/>
                </a:solidFill>
                <a:latin typeface="Georgia"/>
                <a:ea typeface="Georgia"/>
                <a:cs typeface="Georgia"/>
                <a:sym typeface="Georgia"/>
              </a:rPr>
              <a:t>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>
                <a:solidFill>
                  <a:srgbClr val="A3171E"/>
                </a:solidFill>
                <a:latin typeface="Georgia"/>
                <a:ea typeface="Georgia"/>
                <a:cs typeface="Georgia"/>
                <a:sym typeface="Georgia"/>
              </a:rPr>
              <a:t>С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>
                <a:solidFill>
                  <a:srgbClr val="A3171E"/>
                </a:solidFill>
                <a:latin typeface="Georgia"/>
                <a:ea typeface="Georgia"/>
                <a:cs typeface="Georgia"/>
                <a:sym typeface="Georgia"/>
              </a:rPr>
              <a:t>И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3428992" y="500042"/>
            <a:ext cx="5072098" cy="1214446"/>
          </a:xfrm>
          <a:prstGeom prst="flowChartPunchedTape">
            <a:avLst/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Національно-демократичний характер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4439592" y="43934"/>
            <a:ext cx="264816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3428992" y="1714488"/>
            <a:ext cx="5072098" cy="1214446"/>
          </a:xfrm>
          <a:prstGeom prst="flowChartPunchedTape">
            <a:avLst/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Ненасильницькі методи та форми боротьби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3428992" y="4149080"/>
            <a:ext cx="5072098" cy="1137308"/>
          </a:xfrm>
          <a:prstGeom prst="flowChartPunchedTape">
            <a:avLst/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Загальноукраїнський характер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3428992" y="2928934"/>
            <a:ext cx="5072098" cy="1214446"/>
          </a:xfrm>
          <a:prstGeom prst="flowChartPunchedTape">
            <a:avLst/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Чіткі організаційні форми (спілки, гуртки, комітети, об'єднання)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3428992" y="5286388"/>
            <a:ext cx="5143536" cy="1214446"/>
          </a:xfrm>
          <a:prstGeom prst="flowChartPunchedTape">
            <a:avLst/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Охоплював усі верстви населення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/>
          <p:nvPr/>
        </p:nvSpPr>
        <p:spPr>
          <a:xfrm>
            <a:off x="714348" y="285728"/>
            <a:ext cx="7929618" cy="1428760"/>
          </a:xfrm>
          <a:prstGeom prst="homePlate">
            <a:avLst>
              <a:gd fmla="val 50000" name="adj"/>
            </a:avLst>
          </a:prstGeom>
          <a:solidFill>
            <a:srgbClr val="D0EDF5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4800">
                <a:solidFill>
                  <a:srgbClr val="00B050"/>
                </a:solidFill>
                <a:latin typeface="Georgia"/>
                <a:ea typeface="Georgia"/>
                <a:cs typeface="Georgia"/>
                <a:sym typeface="Georgia"/>
              </a:rPr>
              <a:t>Форми боротьби</a:t>
            </a:r>
            <a:endParaRPr i="1" sz="4800">
              <a:solidFill>
                <a:srgbClr val="00B05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4857752" y="5013176"/>
            <a:ext cx="4143404" cy="1630534"/>
          </a:xfrm>
          <a:prstGeom prst="snip1Rect">
            <a:avLst>
              <a:gd fmla="val 16667" name="adj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Звернення до державних органів, відкриті листи</a:t>
            </a:r>
            <a:endParaRPr sz="280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2928926" y="3429000"/>
            <a:ext cx="4071966" cy="1296144"/>
          </a:xfrm>
          <a:prstGeom prst="snip1Rect">
            <a:avLst>
              <a:gd fmla="val 16667" name="adj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Видавництво самвидаву</a:t>
            </a:r>
            <a:endParaRPr sz="280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714348" y="1857364"/>
            <a:ext cx="3643338" cy="1355612"/>
          </a:xfrm>
          <a:prstGeom prst="snip1Rect">
            <a:avLst>
              <a:gd fmla="val 16667" name="adj"/>
            </a:avLst>
          </a:prstGeom>
          <a:solidFill>
            <a:schemeClr val="lt2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Створення дисидентських організацій</a:t>
            </a:r>
            <a:endParaRPr sz="280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d19973b231dt" id="130" name="Google Shape;13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958013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285720" y="0"/>
            <a:ext cx="8643998" cy="6126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Georgia"/>
              <a:buNone/>
            </a:pPr>
            <a:r>
              <a:rPr b="1" i="1" lang="ru-RU" sz="36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Самвидав </a:t>
            </a:r>
            <a:r>
              <a:rPr b="1" lang="ru-RU" sz="36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—</a:t>
            </a:r>
            <a:endParaRPr/>
          </a:p>
          <a:p>
            <a:pPr indent="-342900" lvl="0" marL="342900" rtl="0" algn="ctr">
              <a:spcBef>
                <a:spcPts val="72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Georgia"/>
              <a:buNone/>
            </a:pPr>
            <a:r>
              <a:rPr b="1" lang="ru-RU" sz="36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це літературні, публіцистичні, наукові твори, які розповсюджувалися в рукописах без офіційного дозволу і цензури. Поширювалися </a:t>
            </a:r>
            <a:endParaRPr/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Georgia"/>
              <a:buNone/>
            </a:pPr>
            <a:r>
              <a:rPr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переважно таємно. </a:t>
            </a:r>
            <a:endParaRPr/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descr="1310467606_simonenko" id="132" name="Google Shape;13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0570" y="3706128"/>
            <a:ext cx="2047116" cy="2869311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  <p:pic>
        <p:nvPicPr>
          <p:cNvPr id="133" name="Google Shape;133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43570" y="3768056"/>
            <a:ext cx="1957463" cy="2804216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Левко Лук’яненко (http://newvv.net/images/stories/lukianenko.jpg)" id="138" name="Google Shape;13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663" y="857232"/>
            <a:ext cx="6613550" cy="5143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7"/>
          <p:cNvSpPr/>
          <p:nvPr/>
        </p:nvSpPr>
        <p:spPr>
          <a:xfrm>
            <a:off x="289442" y="4869160"/>
            <a:ext cx="521208" cy="52120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5000" y="37000"/>
                </a:moveTo>
                <a:lnTo>
                  <a:pt x="15000" y="54813"/>
                </a:lnTo>
                <a:lnTo>
                  <a:pt x="21063" y="54813"/>
                </a:lnTo>
                <a:lnTo>
                  <a:pt x="22938" y="52779"/>
                </a:lnTo>
                <a:lnTo>
                  <a:pt x="24688" y="52779"/>
                </a:lnTo>
                <a:lnTo>
                  <a:pt x="24688" y="79967"/>
                </a:lnTo>
                <a:lnTo>
                  <a:pt x="85875" y="79967"/>
                </a:lnTo>
                <a:lnTo>
                  <a:pt x="85875" y="70592"/>
                </a:lnTo>
                <a:lnTo>
                  <a:pt x="95563" y="70592"/>
                </a:lnTo>
                <a:lnTo>
                  <a:pt x="100813" y="75750"/>
                </a:lnTo>
                <a:lnTo>
                  <a:pt x="105000" y="75750"/>
                </a:lnTo>
                <a:lnTo>
                  <a:pt x="105000" y="42625"/>
                </a:lnTo>
                <a:lnTo>
                  <a:pt x="100813" y="42625"/>
                </a:lnTo>
                <a:lnTo>
                  <a:pt x="97188" y="46217"/>
                </a:lnTo>
                <a:lnTo>
                  <a:pt x="85875" y="46217"/>
                </a:lnTo>
                <a:lnTo>
                  <a:pt x="85875" y="42625"/>
                </a:lnTo>
                <a:lnTo>
                  <a:pt x="82313" y="38875"/>
                </a:lnTo>
                <a:lnTo>
                  <a:pt x="22938" y="38875"/>
                </a:lnTo>
                <a:lnTo>
                  <a:pt x="21063" y="37000"/>
                </a:lnTo>
                <a:close/>
              </a:path>
              <a:path extrusionOk="0" fill="darken" h="120000" w="120000">
                <a:moveTo>
                  <a:pt x="15000" y="37000"/>
                </a:moveTo>
                <a:lnTo>
                  <a:pt x="15000" y="54813"/>
                </a:lnTo>
                <a:lnTo>
                  <a:pt x="21063" y="54813"/>
                </a:lnTo>
                <a:lnTo>
                  <a:pt x="22938" y="52779"/>
                </a:lnTo>
                <a:lnTo>
                  <a:pt x="24688" y="52779"/>
                </a:lnTo>
                <a:lnTo>
                  <a:pt x="24688" y="79967"/>
                </a:lnTo>
                <a:lnTo>
                  <a:pt x="85875" y="79967"/>
                </a:lnTo>
                <a:lnTo>
                  <a:pt x="85875" y="70592"/>
                </a:lnTo>
                <a:lnTo>
                  <a:pt x="95563" y="70592"/>
                </a:lnTo>
                <a:lnTo>
                  <a:pt x="100813" y="75750"/>
                </a:lnTo>
                <a:lnTo>
                  <a:pt x="105000" y="75750"/>
                </a:lnTo>
                <a:lnTo>
                  <a:pt x="105000" y="42625"/>
                </a:lnTo>
                <a:lnTo>
                  <a:pt x="100813" y="42625"/>
                </a:lnTo>
                <a:lnTo>
                  <a:pt x="97188" y="46217"/>
                </a:lnTo>
                <a:lnTo>
                  <a:pt x="85875" y="46217"/>
                </a:lnTo>
                <a:lnTo>
                  <a:pt x="85875" y="42625"/>
                </a:lnTo>
                <a:lnTo>
                  <a:pt x="82313" y="38875"/>
                </a:lnTo>
                <a:lnTo>
                  <a:pt x="22938" y="38875"/>
                </a:lnTo>
                <a:lnTo>
                  <a:pt x="21063" y="37000"/>
                </a:lnTo>
                <a:close/>
              </a:path>
              <a:path extrusionOk="0" fill="none" h="120000" w="120000">
                <a:moveTo>
                  <a:pt x="15000" y="37000"/>
                </a:moveTo>
                <a:lnTo>
                  <a:pt x="21063" y="37000"/>
                </a:lnTo>
                <a:lnTo>
                  <a:pt x="22938" y="38875"/>
                </a:lnTo>
                <a:lnTo>
                  <a:pt x="82313" y="38875"/>
                </a:lnTo>
                <a:lnTo>
                  <a:pt x="85875" y="42625"/>
                </a:lnTo>
                <a:lnTo>
                  <a:pt x="85875" y="46217"/>
                </a:lnTo>
                <a:lnTo>
                  <a:pt x="97188" y="46217"/>
                </a:lnTo>
                <a:lnTo>
                  <a:pt x="100813" y="42625"/>
                </a:lnTo>
                <a:lnTo>
                  <a:pt x="105000" y="42625"/>
                </a:lnTo>
                <a:lnTo>
                  <a:pt x="105000" y="75750"/>
                </a:lnTo>
                <a:lnTo>
                  <a:pt x="100813" y="75750"/>
                </a:lnTo>
                <a:lnTo>
                  <a:pt x="95563" y="70592"/>
                </a:lnTo>
                <a:lnTo>
                  <a:pt x="85875" y="70592"/>
                </a:lnTo>
                <a:lnTo>
                  <a:pt x="85875" y="79967"/>
                </a:lnTo>
                <a:lnTo>
                  <a:pt x="24688" y="79967"/>
                </a:lnTo>
                <a:lnTo>
                  <a:pt x="24688" y="52779"/>
                </a:lnTo>
                <a:lnTo>
                  <a:pt x="22938" y="52779"/>
                </a:lnTo>
                <a:lnTo>
                  <a:pt x="21063" y="54813"/>
                </a:lnTo>
                <a:lnTo>
                  <a:pt x="15000" y="54813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7F7F7F"/>
          </a:solidFill>
          <a:ln cap="flat" cmpd="sng" w="25400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eorgia"/>
              <a:buNone/>
            </a:pPr>
            <a:r>
              <a:rPr i="1" lang="ru-RU" sz="32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Українська робітничо-селянська спілка (УРСС)</a:t>
            </a:r>
            <a:endParaRPr i="1" sz="32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3348038" y="1600200"/>
            <a:ext cx="5338762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lang="ru-RU" sz="2400">
                <a:latin typeface="Georgia"/>
                <a:ea typeface="Georgia"/>
                <a:cs typeface="Georgia"/>
                <a:sym typeface="Georgia"/>
              </a:rPr>
              <a:t>Рік створення </a:t>
            </a:r>
            <a:r>
              <a:rPr lang="ru-RU" sz="2400">
                <a:latin typeface="Georgia"/>
                <a:ea typeface="Georgia"/>
                <a:cs typeface="Georgia"/>
                <a:sym typeface="Georgia"/>
              </a:rPr>
              <a:t>– 1958 ;</a:t>
            </a:r>
            <a:endParaRPr sz="2400"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ru-RU" sz="2400">
                <a:latin typeface="Georgia"/>
                <a:ea typeface="Georgia"/>
                <a:cs typeface="Georgia"/>
                <a:sym typeface="Georgia"/>
              </a:rPr>
              <a:t>очолили юристи </a:t>
            </a:r>
            <a:r>
              <a:rPr b="1" lang="ru-RU" sz="2400">
                <a:latin typeface="Georgia"/>
                <a:ea typeface="Georgia"/>
                <a:cs typeface="Georgia"/>
                <a:sym typeface="Georgia"/>
              </a:rPr>
              <a:t>Левко Лук’яненко та Іван Кандиба</a:t>
            </a:r>
            <a:r>
              <a:rPr lang="ru-RU" sz="2400">
                <a:latin typeface="Georgia"/>
                <a:ea typeface="Georgia"/>
                <a:cs typeface="Georgia"/>
                <a:sym typeface="Georgia"/>
              </a:rPr>
              <a:t>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ru-RU" sz="2400">
                <a:latin typeface="Georgia"/>
                <a:ea typeface="Georgia"/>
                <a:cs typeface="Georgia"/>
                <a:sym typeface="Georgia"/>
              </a:rPr>
              <a:t>на відміну від попередніх груп вона складалася з людей, що мали вищу освіту;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lang="ru-RU" sz="2400">
                <a:latin typeface="Georgia"/>
                <a:ea typeface="Georgia"/>
                <a:cs typeface="Georgia"/>
                <a:sym typeface="Georgia"/>
              </a:rPr>
              <a:t>завдання спілки</a:t>
            </a:r>
            <a:r>
              <a:rPr lang="ru-RU" sz="2400">
                <a:latin typeface="Georgia"/>
                <a:ea typeface="Georgia"/>
                <a:cs typeface="Georgia"/>
                <a:sym typeface="Georgia"/>
              </a:rPr>
              <a:t> — несиловими методами домогтися виходу України зі складу СРСР, стати незалежною демократичною державою. У новій державі – лад радянський, соціалістичний.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ru-RU" sz="2400">
                <a:latin typeface="Georgia"/>
                <a:ea typeface="Georgia"/>
                <a:cs typeface="Georgia"/>
                <a:sym typeface="Georgia"/>
              </a:rPr>
              <a:t>30 учасників. </a:t>
            </a:r>
            <a:endParaRPr/>
          </a:p>
        </p:txBody>
      </p:sp>
      <p:pic>
        <p:nvPicPr>
          <p:cNvPr descr="лукьяненко и кандиба іван" id="146" name="Google Shape;14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6550" y="1628775"/>
            <a:ext cx="2759087" cy="4514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Georgia"/>
              <a:buNone/>
            </a:pPr>
            <a:r>
              <a:rPr i="1" lang="ru-RU" sz="360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Репресії щодо дисидентів </a:t>
            </a:r>
            <a:endParaRPr i="1" sz="360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468313" y="1052512"/>
            <a:ext cx="8229600" cy="5328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Noto Sans Symbols"/>
              <a:buChar char="⮚"/>
            </a:pPr>
            <a:r>
              <a:rPr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b="1"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травні 1961 р.</a:t>
            </a:r>
            <a:r>
              <a:rPr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 у Львівському обласному суді відбувся судовий процес над </a:t>
            </a:r>
            <a:r>
              <a:rPr b="1"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Українською робітничо-селянською спілкою (УРСС); </a:t>
            </a:r>
            <a:r>
              <a:rPr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/>
          </a:p>
          <a:p>
            <a:pPr indent="-139700" lvl="0" marL="342900" rtl="0" algn="ctr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96000" lvl="0" marL="396000" rtl="0" algn="ctr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Noto Sans Symbols"/>
              <a:buChar char="⮚"/>
            </a:pPr>
            <a:r>
              <a:rPr b="1"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Л. Лук'яненко </a:t>
            </a:r>
            <a:r>
              <a:rPr lang="ru-RU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був засуджений до страти, згодом заміненої 15-річним ув'язненням у таборах та 10-річним засланням. До різних строків були засуджені й інші члени спілки.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Открытая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