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4" r:id="rId5"/>
    <p:sldId id="285" r:id="rId6"/>
    <p:sldId id="286" r:id="rId7"/>
    <p:sldId id="288" r:id="rId8"/>
    <p:sldId id="289" r:id="rId9"/>
    <p:sldId id="290" r:id="rId10"/>
    <p:sldId id="291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110E9C-7042-4C3E-A5F6-96E801BD83CD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A3A3B09-A898-42A5-81EA-1E3FE721C6C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Тема </a:t>
            </a:r>
            <a:r>
              <a:rPr lang="uk-UA" b="1" dirty="0"/>
              <a:t>Облік розрахунків з дебіторами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2"/>
            <a:ext cx="7507560" cy="5396061"/>
          </a:xfrm>
        </p:spPr>
        <p:txBody>
          <a:bodyPr>
            <a:normAutofit/>
          </a:bodyPr>
          <a:lstStyle/>
          <a:p>
            <a:pPr algn="just"/>
            <a:r>
              <a:rPr lang="ru-RU" sz="1900" dirty="0"/>
              <a:t>На 31.12.2023р. сума </a:t>
            </a:r>
            <a:r>
              <a:rPr lang="ru-RU" sz="1900" dirty="0" err="1"/>
              <a:t>дебіторської</a:t>
            </a:r>
            <a:r>
              <a:rPr lang="ru-RU" sz="1900" dirty="0"/>
              <a:t> </a:t>
            </a:r>
            <a:r>
              <a:rPr lang="ru-RU" sz="1900" dirty="0" err="1"/>
              <a:t>заборгованості</a:t>
            </a:r>
            <a:r>
              <a:rPr lang="ru-RU" sz="1900" dirty="0"/>
              <a:t> </a:t>
            </a:r>
            <a:r>
              <a:rPr lang="ru-RU" sz="1900" dirty="0" err="1"/>
              <a:t>компанії</a:t>
            </a:r>
            <a:br>
              <a:rPr lang="ru-RU" sz="1900" dirty="0"/>
            </a:br>
            <a:r>
              <a:rPr lang="ru-RU" sz="1900" dirty="0"/>
              <a:t>«</a:t>
            </a:r>
            <a:r>
              <a:rPr lang="en-US" sz="1900" dirty="0"/>
              <a:t>MTA</a:t>
            </a:r>
            <a:r>
              <a:rPr lang="ru-RU" sz="1900" dirty="0"/>
              <a:t>» становить $</a:t>
            </a:r>
            <a:r>
              <a:rPr lang="en-US" sz="1900" dirty="0"/>
              <a:t>18 </a:t>
            </a:r>
            <a:r>
              <a:rPr lang="ru-RU" sz="1900" dirty="0"/>
              <a:t>000. За </a:t>
            </a:r>
            <a:r>
              <a:rPr lang="ru-RU" sz="1900" dirty="0" err="1"/>
              <a:t>оцінкою</a:t>
            </a:r>
            <a:r>
              <a:rPr lang="ru-RU" sz="1900" dirty="0"/>
              <a:t> </a:t>
            </a:r>
            <a:r>
              <a:rPr lang="ru-RU" sz="1900" dirty="0" err="1"/>
              <a:t>підприємства</a:t>
            </a:r>
            <a:r>
              <a:rPr lang="ru-RU" sz="1900" dirty="0"/>
              <a:t>, сума </a:t>
            </a:r>
            <a:r>
              <a:rPr lang="ru-RU" sz="1900" dirty="0" err="1"/>
              <a:t>сумнівної</a:t>
            </a:r>
            <a:br>
              <a:rPr lang="ru-RU" sz="1900" dirty="0"/>
            </a:br>
            <a:r>
              <a:rPr lang="ru-RU" sz="1900" dirty="0" err="1"/>
              <a:t>заборгованості</a:t>
            </a:r>
            <a:r>
              <a:rPr lang="ru-RU" sz="1900" dirty="0"/>
              <a:t> </a:t>
            </a:r>
            <a:r>
              <a:rPr lang="ru-RU" sz="1900" dirty="0" err="1"/>
              <a:t>клієнтів</a:t>
            </a:r>
            <a:r>
              <a:rPr lang="ru-RU" sz="1900" dirty="0"/>
              <a:t> </a:t>
            </a:r>
            <a:r>
              <a:rPr lang="ru-RU" sz="1900" dirty="0" err="1"/>
              <a:t>складає</a:t>
            </a:r>
            <a:r>
              <a:rPr lang="ru-RU" sz="1900" dirty="0"/>
              <a:t> $</a:t>
            </a:r>
            <a:r>
              <a:rPr lang="en-US" sz="1900" dirty="0"/>
              <a:t>3 6</a:t>
            </a:r>
            <a:r>
              <a:rPr lang="ru-RU" sz="1900" dirty="0"/>
              <a:t>00.</a:t>
            </a:r>
            <a:endParaRPr lang="en-US" sz="1900" dirty="0"/>
          </a:p>
          <a:p>
            <a:pPr algn="just"/>
            <a:endParaRPr lang="en-US" sz="1900" dirty="0"/>
          </a:p>
          <a:p>
            <a:pPr algn="just"/>
            <a:r>
              <a:rPr lang="uk-UA" sz="1900" dirty="0"/>
              <a:t>В Баланс буде зарахована ДЗ в сумі 14 400 </a:t>
            </a:r>
            <a:r>
              <a:rPr lang="uk-UA" sz="1900" dirty="0" err="1"/>
              <a:t>дол</a:t>
            </a:r>
            <a:r>
              <a:rPr lang="uk-UA" sz="1900" dirty="0"/>
              <a:t>.</a:t>
            </a:r>
          </a:p>
          <a:p>
            <a:pPr algn="just"/>
            <a:r>
              <a:rPr lang="uk-UA" sz="1900" dirty="0"/>
              <a:t>Запис в обліку:</a:t>
            </a:r>
          </a:p>
          <a:p>
            <a:pPr algn="just"/>
            <a:r>
              <a:rPr lang="uk-UA" sz="1900" dirty="0"/>
              <a:t>Рахунки до отримання (первісна вартість ДЗ) - 18 000</a:t>
            </a:r>
          </a:p>
          <a:p>
            <a:pPr algn="just"/>
            <a:r>
              <a:rPr lang="uk-UA" sz="1900" dirty="0"/>
              <a:t>Резерв сумнівних боргів - 3 600</a:t>
            </a:r>
          </a:p>
          <a:p>
            <a:pPr algn="just"/>
            <a:r>
              <a:rPr lang="uk-UA" sz="1900" dirty="0"/>
              <a:t>Чиста сума ДЗ - 14 400</a:t>
            </a:r>
            <a:endParaRPr lang="en-US" sz="1900" dirty="0"/>
          </a:p>
          <a:p>
            <a:pPr algn="just"/>
            <a:r>
              <a:rPr lang="ru-RU" sz="1400" dirty="0"/>
              <a:t> </a:t>
            </a:r>
            <a:br>
              <a:rPr lang="ru-RU" sz="1400" dirty="0"/>
            </a:b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74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3"/>
            <a:ext cx="7507560" cy="4968552"/>
          </a:xfrm>
        </p:spPr>
        <p:txBody>
          <a:bodyPr>
            <a:normAutofit/>
          </a:bodyPr>
          <a:lstStyle/>
          <a:p>
            <a:pPr algn="just"/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0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План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3"/>
            <a:ext cx="7550656" cy="31810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b="1" dirty="0"/>
              <a:t>1.Класифікація та </a:t>
            </a:r>
            <a:r>
              <a:rPr lang="ru-RU" sz="2400" b="1" dirty="0" err="1"/>
              <a:t>оцінка</a:t>
            </a:r>
            <a:r>
              <a:rPr lang="ru-RU" sz="2400" b="1" dirty="0"/>
              <a:t> </a:t>
            </a:r>
            <a:r>
              <a:rPr lang="ru-RU" sz="2400" b="1" dirty="0" err="1"/>
              <a:t>дебіторської</a:t>
            </a:r>
            <a:r>
              <a:rPr lang="ru-RU" sz="2400" b="1" dirty="0"/>
              <a:t> </a:t>
            </a:r>
            <a:r>
              <a:rPr lang="ru-RU" sz="2400" b="1" dirty="0" err="1"/>
              <a:t>заборгованості</a:t>
            </a:r>
            <a:r>
              <a:rPr lang="ru-RU" sz="2400" b="1" dirty="0"/>
              <a:t>. </a:t>
            </a:r>
            <a:r>
              <a:rPr lang="ru-RU" sz="2400" b="1" dirty="0" err="1"/>
              <a:t>Облік</a:t>
            </a:r>
            <a:br>
              <a:rPr lang="ru-RU" sz="2400" b="1" dirty="0"/>
            </a:br>
            <a:r>
              <a:rPr lang="ru-RU" sz="2400" b="1" dirty="0" err="1"/>
              <a:t>рахунків</a:t>
            </a:r>
            <a:r>
              <a:rPr lang="ru-RU" sz="2400" b="1" dirty="0"/>
              <a:t> до </a:t>
            </a:r>
            <a:r>
              <a:rPr lang="ru-RU" sz="2400" b="1" dirty="0" err="1"/>
              <a:t>одержання</a:t>
            </a:r>
            <a:br>
              <a:rPr lang="ru-RU" sz="2400" b="1" dirty="0"/>
            </a:br>
            <a:endParaRPr lang="ru-RU" sz="2400" b="1" dirty="0"/>
          </a:p>
          <a:p>
            <a:pPr algn="just"/>
            <a:r>
              <a:rPr lang="ru-RU" sz="2400" b="1" dirty="0"/>
              <a:t>2. </a:t>
            </a:r>
            <a:r>
              <a:rPr lang="ru-RU" sz="2400" b="1" dirty="0" err="1"/>
              <a:t>Облік</a:t>
            </a:r>
            <a:r>
              <a:rPr lang="ru-RU" sz="2400" b="1" dirty="0"/>
              <a:t> </a:t>
            </a:r>
            <a:r>
              <a:rPr lang="ru-RU" sz="2400" b="1" dirty="0" err="1"/>
              <a:t>наданих</a:t>
            </a:r>
            <a:r>
              <a:rPr lang="ru-RU" sz="2400" b="1" dirty="0"/>
              <a:t> </a:t>
            </a:r>
            <a:r>
              <a:rPr lang="ru-RU" sz="2400" b="1" dirty="0" err="1"/>
              <a:t>знижок</a:t>
            </a:r>
            <a:r>
              <a:rPr lang="ru-RU" sz="2400" b="1" dirty="0"/>
              <a:t>, </a:t>
            </a:r>
            <a:r>
              <a:rPr lang="ru-RU" sz="2400" b="1" dirty="0" err="1"/>
              <a:t>повернення</a:t>
            </a:r>
            <a:r>
              <a:rPr lang="ru-RU" sz="2400" b="1" dirty="0"/>
              <a:t> </a:t>
            </a:r>
            <a:r>
              <a:rPr lang="ru-RU" sz="2400" b="1" dirty="0" err="1"/>
              <a:t>товарів</a:t>
            </a:r>
            <a:r>
              <a:rPr lang="ru-RU" sz="2400" b="1" dirty="0"/>
              <a:t> і </a:t>
            </a:r>
            <a:r>
              <a:rPr lang="ru-RU" sz="2400" b="1" dirty="0" err="1"/>
              <a:t>податку</a:t>
            </a:r>
            <a:r>
              <a:rPr lang="ru-RU" sz="2400" b="1" dirty="0"/>
              <a:t> на</a:t>
            </a:r>
            <a:br>
              <a:rPr lang="ru-RU" sz="2400" b="1" dirty="0"/>
            </a:br>
            <a:r>
              <a:rPr lang="ru-RU" sz="2400" b="1" dirty="0" err="1"/>
              <a:t>додану</a:t>
            </a:r>
            <a:r>
              <a:rPr lang="ru-RU" sz="2400" b="1" dirty="0"/>
              <a:t> </a:t>
            </a:r>
            <a:r>
              <a:rPr lang="ru-RU" sz="2400" b="1" dirty="0" err="1"/>
              <a:t>вартість</a:t>
            </a:r>
            <a:br>
              <a:rPr lang="ru-RU" sz="2400" b="1" dirty="0"/>
            </a:br>
            <a:endParaRPr lang="ru-RU" sz="2400" b="1" dirty="0"/>
          </a:p>
          <a:p>
            <a:pPr algn="just"/>
            <a:r>
              <a:rPr lang="ru-RU" sz="2400" b="1" dirty="0"/>
              <a:t>3. Методика </a:t>
            </a:r>
            <a:r>
              <a:rPr lang="ru-RU" sz="2400" b="1" dirty="0" err="1"/>
              <a:t>розрахунку</a:t>
            </a:r>
            <a:r>
              <a:rPr lang="ru-RU" sz="2400" b="1" dirty="0"/>
              <a:t> та </a:t>
            </a:r>
            <a:r>
              <a:rPr lang="ru-RU" sz="2400" b="1" dirty="0" err="1"/>
              <a:t>облік</a:t>
            </a:r>
            <a:r>
              <a:rPr lang="ru-RU" sz="2400" b="1" dirty="0"/>
              <a:t> </a:t>
            </a:r>
            <a:r>
              <a:rPr lang="ru-RU" sz="2400" b="1" dirty="0" err="1"/>
              <a:t>сумнівної</a:t>
            </a:r>
            <a:r>
              <a:rPr lang="ru-RU" sz="2400" b="1" dirty="0"/>
              <a:t> </a:t>
            </a:r>
            <a:r>
              <a:rPr lang="ru-RU" sz="2400" b="1" dirty="0" err="1"/>
              <a:t>дебіторської</a:t>
            </a:r>
            <a:br>
              <a:rPr lang="ru-RU" sz="2400" b="1" dirty="0"/>
            </a:br>
            <a:r>
              <a:rPr lang="ru-RU" sz="2400" b="1" dirty="0" err="1"/>
              <a:t>заборгованості</a:t>
            </a:r>
            <a:br>
              <a:rPr lang="ru-RU" sz="2400" b="1" dirty="0"/>
            </a:br>
            <a:r>
              <a:rPr lang="ru-RU" sz="2400" b="1" dirty="0"/>
              <a:t>4. </a:t>
            </a:r>
            <a:r>
              <a:rPr lang="ru-RU" sz="2400" b="1" dirty="0" err="1"/>
              <a:t>Облік</a:t>
            </a:r>
            <a:r>
              <a:rPr lang="ru-RU" sz="2400" b="1" dirty="0"/>
              <a:t> </a:t>
            </a:r>
            <a:r>
              <a:rPr lang="ru-RU" sz="2400" b="1" dirty="0" err="1"/>
              <a:t>векселів</a:t>
            </a:r>
            <a:r>
              <a:rPr lang="ru-RU" sz="2400" b="1" dirty="0"/>
              <a:t> </a:t>
            </a:r>
            <a:r>
              <a:rPr lang="ru-RU" sz="2400" b="1" dirty="0" err="1"/>
              <a:t>отриманих</a:t>
            </a:r>
            <a:endParaRPr lang="ru-RU" sz="2400" b="1" dirty="0"/>
          </a:p>
          <a:p>
            <a:pPr algn="just"/>
            <a:r>
              <a:rPr lang="ru-RU" sz="2000" b="1" dirty="0"/>
              <a:t>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3"/>
            <a:ext cx="7507560" cy="496855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err="1"/>
              <a:t>Дебіторська</a:t>
            </a:r>
            <a:r>
              <a:rPr lang="ru-RU" sz="2000" b="1" dirty="0"/>
              <a:t> </a:t>
            </a:r>
            <a:r>
              <a:rPr lang="ru-RU" sz="2000" b="1" dirty="0" err="1"/>
              <a:t>заборгованість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заборгованість</a:t>
            </a:r>
            <a:r>
              <a:rPr lang="ru-RU" sz="2000" dirty="0"/>
              <a:t> перед </a:t>
            </a:r>
            <a:r>
              <a:rPr lang="ru-RU" sz="2000" dirty="0" err="1"/>
              <a:t>підприємством</a:t>
            </a:r>
            <a:r>
              <a:rPr lang="ru-RU" sz="2000" dirty="0"/>
              <a:t> за </a:t>
            </a:r>
            <a:r>
              <a:rPr lang="ru-RU" sz="2000" dirty="0" err="1"/>
              <a:t>вiдвантаженi</a:t>
            </a:r>
            <a:r>
              <a:rPr lang="ru-RU" sz="2000" dirty="0"/>
              <a:t>, але не </a:t>
            </a:r>
            <a:r>
              <a:rPr lang="ru-RU" sz="2000" dirty="0" err="1"/>
              <a:t>оплачені</a:t>
            </a:r>
            <a:r>
              <a:rPr lang="ru-RU" sz="2000" dirty="0"/>
              <a:t> </a:t>
            </a:r>
            <a:r>
              <a:rPr lang="ru-RU" sz="2000" dirty="0" err="1"/>
              <a:t>товари</a:t>
            </a:r>
            <a:r>
              <a:rPr lang="ru-RU" sz="2000" dirty="0"/>
              <a:t>, </a:t>
            </a:r>
            <a:r>
              <a:rPr lang="ru-RU" sz="2000" dirty="0" err="1"/>
              <a:t>надані</a:t>
            </a:r>
            <a:r>
              <a:rPr lang="ru-RU" sz="2000" dirty="0"/>
              <a:t> </a:t>
            </a:r>
            <a:r>
              <a:rPr lang="ru-RU" sz="2000" dirty="0" err="1"/>
              <a:t>послуги</a:t>
            </a:r>
            <a:r>
              <a:rPr lang="ru-RU" sz="2000" dirty="0"/>
              <a:t> та з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операцій</a:t>
            </a:r>
            <a:r>
              <a:rPr lang="ru-RU" sz="2000" dirty="0"/>
              <a:t>.</a:t>
            </a:r>
          </a:p>
          <a:p>
            <a:r>
              <a:rPr lang="ru-RU" sz="2000" b="1" dirty="0" err="1"/>
              <a:t>Види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:</a:t>
            </a:r>
          </a:p>
          <a:p>
            <a:pPr marL="370332" indent="-342900">
              <a:buFontTx/>
              <a:buChar char="-"/>
            </a:pPr>
            <a:r>
              <a:rPr lang="ru-RU" sz="2000" b="1" dirty="0" err="1"/>
              <a:t>Торговельна</a:t>
            </a:r>
            <a:r>
              <a:rPr lang="ru-RU" sz="2000" b="1" dirty="0"/>
              <a:t> (</a:t>
            </a:r>
            <a:r>
              <a:rPr lang="ru-RU" sz="2000" b="1" dirty="0" err="1"/>
              <a:t>операційна</a:t>
            </a:r>
            <a:r>
              <a:rPr lang="ru-RU" sz="2000" b="1" dirty="0"/>
              <a:t>) </a:t>
            </a:r>
            <a:r>
              <a:rPr lang="ru-RU" sz="2000" dirty="0"/>
              <a:t>-  </a:t>
            </a:r>
            <a:r>
              <a:rPr lang="ru-RU" sz="2000" dirty="0" err="1"/>
              <a:t>виникає</a:t>
            </a:r>
            <a:r>
              <a:rPr lang="ru-RU" sz="2000" dirty="0"/>
              <a:t> в </a:t>
            </a:r>
            <a:r>
              <a:rPr lang="ru-RU" sz="2000" dirty="0" err="1"/>
              <a:t>роцесі</a:t>
            </a:r>
            <a:r>
              <a:rPr lang="ru-RU" sz="2000" dirty="0"/>
              <a:t> </a:t>
            </a:r>
            <a:r>
              <a:rPr lang="ru-RU" sz="2000" dirty="0" err="1"/>
              <a:t>звичайної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підприємства</a:t>
            </a:r>
            <a:r>
              <a:rPr lang="ru-RU" sz="2000" dirty="0"/>
              <a:t> при </a:t>
            </a:r>
            <a:r>
              <a:rPr lang="ru-RU" sz="2000" dirty="0" err="1"/>
              <a:t>продажі</a:t>
            </a:r>
            <a:r>
              <a:rPr lang="ru-RU" sz="2000" dirty="0"/>
              <a:t> </a:t>
            </a:r>
            <a:r>
              <a:rPr lang="ru-RU" sz="2000" dirty="0" err="1"/>
              <a:t>товарів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наданні</a:t>
            </a:r>
            <a:r>
              <a:rPr lang="ru-RU" sz="2000" dirty="0"/>
              <a:t> </a:t>
            </a:r>
            <a:r>
              <a:rPr lang="ru-RU" sz="2000" dirty="0" err="1"/>
              <a:t>послуг</a:t>
            </a:r>
            <a:r>
              <a:rPr lang="ru-RU" sz="2000" dirty="0"/>
              <a:t> в кредит. </a:t>
            </a:r>
            <a:r>
              <a:rPr lang="ru-RU" sz="2000" dirty="0" err="1"/>
              <a:t>Умовами</a:t>
            </a:r>
            <a:r>
              <a:rPr lang="ru-RU" sz="2000" dirty="0"/>
              <a:t> договору </a:t>
            </a:r>
            <a:r>
              <a:rPr lang="ru-RU" sz="2000" dirty="0" err="1"/>
              <a:t>визначається</a:t>
            </a:r>
            <a:r>
              <a:rPr lang="ru-RU" sz="2000" dirty="0"/>
              <a:t> </a:t>
            </a:r>
            <a:r>
              <a:rPr lang="ru-RU" sz="2000" dirty="0" err="1"/>
              <a:t>термін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погашення</a:t>
            </a:r>
            <a:r>
              <a:rPr lang="ru-RU" sz="2000" dirty="0"/>
              <a:t>.</a:t>
            </a:r>
          </a:p>
          <a:p>
            <a:pPr marL="370332" indent="-342900">
              <a:buFontTx/>
              <a:buChar char="-"/>
            </a:pPr>
            <a:r>
              <a:rPr lang="ru-RU" sz="2000" b="1" dirty="0" err="1"/>
              <a:t>Особлива</a:t>
            </a:r>
            <a:r>
              <a:rPr lang="ru-RU" sz="2000" b="1" dirty="0"/>
              <a:t> (</a:t>
            </a:r>
            <a:r>
              <a:rPr lang="ru-RU" sz="2000" b="1" dirty="0" err="1"/>
              <a:t>неопераційна</a:t>
            </a:r>
            <a:r>
              <a:rPr lang="ru-RU" sz="2000" b="1" dirty="0"/>
              <a:t>) </a:t>
            </a:r>
            <a:r>
              <a:rPr lang="ru-RU" sz="2000" dirty="0"/>
              <a:t>– </a:t>
            </a:r>
            <a:r>
              <a:rPr lang="ru-RU" sz="2000" dirty="0" err="1"/>
              <a:t>виникає</a:t>
            </a:r>
            <a:r>
              <a:rPr lang="ru-RU" sz="2000" dirty="0"/>
              <a:t> при </a:t>
            </a:r>
            <a:r>
              <a:rPr lang="ru-RU" sz="2000" dirty="0" err="1"/>
              <a:t>здійсненні</a:t>
            </a:r>
            <a:r>
              <a:rPr lang="ru-RU" sz="2000" dirty="0"/>
              <a:t> </a:t>
            </a:r>
            <a:r>
              <a:rPr lang="ru-RU" sz="2000" dirty="0" err="1"/>
              <a:t>операцій</a:t>
            </a:r>
            <a:r>
              <a:rPr lang="ru-RU" sz="2000" dirty="0"/>
              <a:t>, не </a:t>
            </a:r>
            <a:r>
              <a:rPr lang="ru-RU" sz="2000" dirty="0" err="1"/>
              <a:t>пов</a:t>
            </a:r>
            <a:r>
              <a:rPr lang="en-US" sz="2000" dirty="0"/>
              <a:t>`</a:t>
            </a:r>
            <a:r>
              <a:rPr lang="uk-UA" sz="2000" dirty="0" err="1"/>
              <a:t>язаних</a:t>
            </a:r>
            <a:r>
              <a:rPr lang="uk-UA" sz="2000" dirty="0"/>
              <a:t> з операційною діяльністю підприємства (позики та аванси видані працівникам або </a:t>
            </a:r>
            <a:r>
              <a:rPr lang="uk-UA" sz="2000" dirty="0" err="1"/>
              <a:t>вншим</a:t>
            </a:r>
            <a:r>
              <a:rPr lang="uk-UA" sz="2000" dirty="0"/>
              <a:t> підприємствам, дивіденди та % до отримання).</a:t>
            </a: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3"/>
            <a:ext cx="7507560" cy="4968552"/>
          </a:xfrm>
        </p:spPr>
        <p:txBody>
          <a:bodyPr>
            <a:normAutofit/>
          </a:bodyPr>
          <a:lstStyle/>
          <a:p>
            <a:pPr marL="370332" indent="-342900" algn="just">
              <a:buFontTx/>
              <a:buChar char="-"/>
            </a:pPr>
            <a:r>
              <a:rPr lang="ru-RU" sz="2000" b="1" dirty="0" err="1"/>
              <a:t>Торговельна</a:t>
            </a:r>
            <a:r>
              <a:rPr lang="ru-RU" sz="2000" b="1" dirty="0"/>
              <a:t> (</a:t>
            </a:r>
            <a:r>
              <a:rPr lang="ru-RU" sz="2000" b="1" dirty="0" err="1"/>
              <a:t>операційна</a:t>
            </a:r>
            <a:r>
              <a:rPr lang="ru-RU" sz="2000" b="1" dirty="0"/>
              <a:t>) ДЗ  </a:t>
            </a:r>
            <a:r>
              <a:rPr lang="ru-RU" sz="2000" dirty="0" err="1"/>
              <a:t>відображаються</a:t>
            </a:r>
            <a:r>
              <a:rPr lang="ru-RU" sz="2000" dirty="0"/>
              <a:t> в </a:t>
            </a:r>
            <a:r>
              <a:rPr lang="ru-RU" sz="2000" dirty="0" err="1"/>
              <a:t>обліку</a:t>
            </a:r>
            <a:r>
              <a:rPr lang="ru-RU" sz="2000" dirty="0"/>
              <a:t> на </a:t>
            </a:r>
            <a:r>
              <a:rPr lang="ru-RU" sz="2000" dirty="0" err="1"/>
              <a:t>рахунках</a:t>
            </a:r>
            <a:r>
              <a:rPr lang="ru-RU" sz="2000" dirty="0"/>
              <a:t> «</a:t>
            </a:r>
            <a:r>
              <a:rPr lang="ru-RU" sz="2000" dirty="0" err="1"/>
              <a:t>Рахунки</a:t>
            </a:r>
            <a:r>
              <a:rPr lang="ru-RU" sz="2000" dirty="0"/>
              <a:t> до </a:t>
            </a:r>
            <a:r>
              <a:rPr lang="ru-RU" sz="2000" dirty="0" err="1"/>
              <a:t>отримання</a:t>
            </a:r>
            <a:r>
              <a:rPr lang="ru-RU" sz="2000" dirty="0"/>
              <a:t>», «</a:t>
            </a:r>
            <a:r>
              <a:rPr lang="ru-RU" sz="2000" dirty="0" err="1"/>
              <a:t>Векселі</a:t>
            </a:r>
            <a:r>
              <a:rPr lang="ru-RU" sz="2000" dirty="0"/>
              <a:t> </a:t>
            </a:r>
            <a:r>
              <a:rPr lang="ru-RU" sz="2000" dirty="0" err="1"/>
              <a:t>отримані</a:t>
            </a:r>
            <a:r>
              <a:rPr lang="ru-RU" sz="2000" dirty="0"/>
              <a:t>»</a:t>
            </a:r>
          </a:p>
          <a:p>
            <a:pPr marL="370332" indent="-342900" algn="just">
              <a:buFontTx/>
              <a:buChar char="-"/>
            </a:pPr>
            <a:endParaRPr lang="ru-RU" sz="2000" b="1" dirty="0"/>
          </a:p>
          <a:p>
            <a:pPr marL="370332" indent="-342900" algn="just">
              <a:buFontTx/>
              <a:buChar char="-"/>
            </a:pPr>
            <a:endParaRPr lang="ru-RU" sz="2000" b="1" dirty="0"/>
          </a:p>
          <a:p>
            <a:pPr marL="370332" indent="-342900" algn="just">
              <a:buFontTx/>
              <a:buChar char="-"/>
            </a:pPr>
            <a:r>
              <a:rPr lang="ru-RU" sz="2000" b="1" dirty="0" err="1"/>
              <a:t>Особлива</a:t>
            </a:r>
            <a:r>
              <a:rPr lang="ru-RU" sz="2000" b="1" dirty="0"/>
              <a:t> (</a:t>
            </a:r>
            <a:r>
              <a:rPr lang="ru-RU" sz="2000" b="1" dirty="0" err="1"/>
              <a:t>неопераційна</a:t>
            </a:r>
            <a:r>
              <a:rPr lang="ru-RU" sz="2000" b="1" dirty="0"/>
              <a:t>) </a:t>
            </a:r>
            <a:r>
              <a:rPr lang="ru-RU" sz="2000" dirty="0"/>
              <a:t>– </a:t>
            </a:r>
            <a:r>
              <a:rPr lang="ru-RU" sz="2000" dirty="0" err="1"/>
              <a:t>відображаються</a:t>
            </a:r>
            <a:r>
              <a:rPr lang="ru-RU" sz="2000" dirty="0"/>
              <a:t> в </a:t>
            </a:r>
            <a:r>
              <a:rPr lang="ru-RU" sz="2000" dirty="0" err="1"/>
              <a:t>обліку</a:t>
            </a:r>
            <a:r>
              <a:rPr lang="ru-RU" sz="2000" dirty="0"/>
              <a:t> на </a:t>
            </a:r>
            <a:r>
              <a:rPr lang="ru-RU" sz="2000" dirty="0" err="1"/>
              <a:t>рахунках</a:t>
            </a:r>
            <a:r>
              <a:rPr lang="ru-RU" sz="2000" dirty="0"/>
              <a:t> 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відповідні</a:t>
            </a:r>
            <a:r>
              <a:rPr lang="ru-RU" sz="2000" dirty="0"/>
              <a:t> </a:t>
            </a:r>
            <a:r>
              <a:rPr lang="ru-RU" sz="2000" dirty="0" err="1"/>
              <a:t>назви</a:t>
            </a:r>
            <a:r>
              <a:rPr lang="ru-RU" sz="2000" dirty="0"/>
              <a:t>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причини </a:t>
            </a:r>
            <a:r>
              <a:rPr lang="ru-RU" sz="2000" dirty="0" err="1"/>
              <a:t>виникнення</a:t>
            </a:r>
            <a:r>
              <a:rPr lang="ru-RU" sz="2000" dirty="0"/>
              <a:t> </a:t>
            </a:r>
            <a:r>
              <a:rPr lang="ru-RU" sz="2000" dirty="0" err="1"/>
              <a:t>заборгованості</a:t>
            </a:r>
            <a:r>
              <a:rPr lang="ru-RU" sz="2000" dirty="0"/>
              <a:t>.</a:t>
            </a:r>
          </a:p>
          <a:p>
            <a:pPr marL="370332" indent="-342900" algn="just">
              <a:buFontTx/>
              <a:buChar char="-"/>
            </a:pPr>
            <a:endParaRPr lang="ru-RU" sz="2000" dirty="0"/>
          </a:p>
          <a:p>
            <a:pPr marL="370332" indent="-342900">
              <a:buFontTx/>
              <a:buChar char="-"/>
            </a:pP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0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3"/>
            <a:ext cx="7507560" cy="4968552"/>
          </a:xfrm>
        </p:spPr>
        <p:txBody>
          <a:bodyPr>
            <a:normAutofit/>
          </a:bodyPr>
          <a:lstStyle/>
          <a:p>
            <a:pPr marL="370332" indent="-342900" algn="just">
              <a:buFontTx/>
              <a:buChar char="-"/>
            </a:pPr>
            <a:r>
              <a:rPr lang="ru-RU" sz="2000" dirty="0" err="1"/>
              <a:t>Крім</a:t>
            </a:r>
            <a:r>
              <a:rPr lang="ru-RU" sz="2000" dirty="0"/>
              <a:t> того,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терміну</a:t>
            </a:r>
            <a:r>
              <a:rPr lang="ru-RU" sz="2000" dirty="0"/>
              <a:t> </a:t>
            </a:r>
            <a:r>
              <a:rPr lang="ru-RU" sz="2000" dirty="0" err="1"/>
              <a:t>погашення</a:t>
            </a:r>
            <a:r>
              <a:rPr lang="ru-RU" sz="2000" dirty="0"/>
              <a:t> </a:t>
            </a:r>
            <a:r>
              <a:rPr lang="ru-RU" sz="2000" dirty="0" err="1"/>
              <a:t>дебіторська</a:t>
            </a:r>
            <a:br>
              <a:rPr lang="ru-RU" sz="2000" dirty="0"/>
            </a:br>
            <a:r>
              <a:rPr lang="ru-RU" sz="2000" dirty="0" err="1"/>
              <a:t>заборгованість</a:t>
            </a:r>
            <a:r>
              <a:rPr lang="ru-RU" sz="2000" dirty="0"/>
              <a:t> </a:t>
            </a:r>
            <a:r>
              <a:rPr lang="ru-RU" sz="2000" dirty="0" err="1"/>
              <a:t>поділяється</a:t>
            </a:r>
            <a:r>
              <a:rPr lang="ru-RU" sz="2000" dirty="0"/>
              <a:t> на:</a:t>
            </a:r>
            <a:br>
              <a:rPr lang="ru-RU" sz="2000" dirty="0"/>
            </a:br>
            <a:endParaRPr lang="ru-RU" sz="2000" dirty="0"/>
          </a:p>
          <a:p>
            <a:pPr marL="370332" indent="-342900" algn="just">
              <a:buFontTx/>
              <a:buChar char="-"/>
            </a:pPr>
            <a:endParaRPr lang="ru-RU" sz="2000" dirty="0"/>
          </a:p>
          <a:p>
            <a:pPr marL="370332" indent="-342900" algn="just">
              <a:buFontTx/>
              <a:buChar char="-"/>
            </a:pPr>
            <a:r>
              <a:rPr lang="ru-RU" sz="2000" dirty="0"/>
              <a:t> </a:t>
            </a:r>
            <a:r>
              <a:rPr lang="ru-RU" sz="2000" b="1" dirty="0" err="1"/>
              <a:t>короткострокову</a:t>
            </a:r>
            <a:r>
              <a:rPr lang="ru-RU" sz="2000" b="1" dirty="0"/>
              <a:t> (</a:t>
            </a:r>
            <a:r>
              <a:rPr lang="ru-RU" sz="2000" b="1" dirty="0" err="1"/>
              <a:t>поточну</a:t>
            </a:r>
            <a:r>
              <a:rPr lang="ru-RU" sz="2000" dirty="0"/>
              <a:t>) – </a:t>
            </a:r>
            <a:r>
              <a:rPr lang="ru-RU" sz="2000" dirty="0" err="1"/>
              <a:t>має</a:t>
            </a:r>
            <a:r>
              <a:rPr lang="ru-RU" sz="2000" dirty="0"/>
              <a:t> бути погашена </a:t>
            </a:r>
            <a:r>
              <a:rPr lang="ru-RU" sz="2000" dirty="0" err="1"/>
              <a:t>впродовж</a:t>
            </a:r>
            <a:br>
              <a:rPr lang="ru-RU" sz="2000" dirty="0"/>
            </a:br>
            <a:r>
              <a:rPr lang="ru-RU" sz="2000" dirty="0"/>
              <a:t>одного календарного року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операційного</a:t>
            </a:r>
            <a:r>
              <a:rPr lang="ru-RU" sz="2000" dirty="0"/>
              <a:t> циклу,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довший</a:t>
            </a:r>
            <a:r>
              <a:rPr lang="ru-RU" sz="2000" dirty="0"/>
              <a:t> за </a:t>
            </a:r>
            <a:r>
              <a:rPr lang="ru-RU" sz="2000" dirty="0" err="1"/>
              <a:t>рік</a:t>
            </a:r>
            <a:r>
              <a:rPr lang="ru-RU" sz="2000" dirty="0"/>
              <a:t>;</a:t>
            </a:r>
          </a:p>
          <a:p>
            <a:pPr marL="370332" indent="-342900" algn="just">
              <a:buFontTx/>
              <a:buChar char="-"/>
            </a:pPr>
            <a:br>
              <a:rPr lang="ru-RU" sz="2000" dirty="0"/>
            </a:br>
            <a:r>
              <a:rPr lang="ru-RU" sz="2000" b="1" dirty="0"/>
              <a:t> </a:t>
            </a:r>
            <a:r>
              <a:rPr lang="ru-RU" sz="2000" b="1" dirty="0" err="1"/>
              <a:t>довгострокову</a:t>
            </a:r>
            <a:r>
              <a:rPr lang="ru-RU" sz="2000" b="1" dirty="0"/>
              <a:t> </a:t>
            </a:r>
            <a:r>
              <a:rPr lang="ru-RU" sz="2000" dirty="0"/>
              <a:t>– </a:t>
            </a:r>
            <a:r>
              <a:rPr lang="ru-RU" sz="2000" dirty="0" err="1"/>
              <a:t>термін</a:t>
            </a:r>
            <a:r>
              <a:rPr lang="ru-RU" sz="2000" dirty="0"/>
              <a:t> </a:t>
            </a:r>
            <a:r>
              <a:rPr lang="ru-RU" sz="2000" dirty="0" err="1"/>
              <a:t>погашення</a:t>
            </a:r>
            <a:r>
              <a:rPr lang="ru-RU" sz="2000" dirty="0"/>
              <a:t> </a:t>
            </a:r>
            <a:r>
              <a:rPr lang="ru-RU" sz="2000" dirty="0" err="1"/>
              <a:t>більше</a:t>
            </a:r>
            <a:r>
              <a:rPr lang="ru-RU" sz="2000" dirty="0"/>
              <a:t> одного року </a:t>
            </a:r>
            <a:r>
              <a:rPr lang="ru-RU" sz="2000" dirty="0" err="1"/>
              <a:t>або</a:t>
            </a:r>
            <a:br>
              <a:rPr lang="ru-RU" sz="2000" dirty="0"/>
            </a:br>
            <a:r>
              <a:rPr lang="ru-RU" sz="2000" dirty="0" err="1"/>
              <a:t>операційного</a:t>
            </a:r>
            <a:r>
              <a:rPr lang="ru-RU" sz="2000" dirty="0"/>
              <a:t> циклу, </a:t>
            </a:r>
            <a:r>
              <a:rPr lang="ru-RU" sz="2000" dirty="0" err="1"/>
              <a:t>якщо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довший</a:t>
            </a:r>
            <a:r>
              <a:rPr lang="ru-RU" sz="2000" dirty="0"/>
              <a:t> за </a:t>
            </a:r>
            <a:r>
              <a:rPr lang="ru-RU" sz="2000" dirty="0" err="1"/>
              <a:t>рік</a:t>
            </a: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  <a:p>
            <a:pPr marL="370332" indent="-342900" algn="just">
              <a:buFontTx/>
              <a:buChar char="-"/>
            </a:pP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5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3"/>
            <a:ext cx="7507560" cy="4968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dirty="0"/>
              <a:t>У МСФЗ </a:t>
            </a:r>
            <a:r>
              <a:rPr lang="ru-RU" sz="2000" dirty="0" err="1"/>
              <a:t>надані</a:t>
            </a:r>
            <a:r>
              <a:rPr lang="ru-RU" sz="2000" dirty="0"/>
              <a:t> </a:t>
            </a:r>
            <a:r>
              <a:rPr lang="ru-RU" sz="2000" dirty="0" err="1"/>
              <a:t>загальні</a:t>
            </a:r>
            <a:r>
              <a:rPr lang="ru-RU" sz="2000" dirty="0"/>
              <a:t> </a:t>
            </a:r>
            <a:r>
              <a:rPr lang="ru-RU" sz="2000" dirty="0" err="1"/>
              <a:t>рекомендації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розкриття</a:t>
            </a:r>
            <a:r>
              <a:rPr lang="ru-RU" sz="2000" dirty="0"/>
              <a:t> </a:t>
            </a:r>
            <a:r>
              <a:rPr lang="ru-RU" sz="2000" dirty="0" err="1"/>
              <a:t>відповідної</a:t>
            </a:r>
            <a:br>
              <a:rPr lang="ru-RU" sz="2000" dirty="0"/>
            </a:br>
            <a:r>
              <a:rPr lang="ru-RU" sz="2000" dirty="0" err="1"/>
              <a:t>інформації</a:t>
            </a:r>
            <a:r>
              <a:rPr lang="ru-RU" sz="2000" dirty="0"/>
              <a:t> у </a:t>
            </a:r>
            <a:r>
              <a:rPr lang="ru-RU" sz="2000" dirty="0" err="1"/>
              <a:t>фінансовій</a:t>
            </a:r>
            <a:r>
              <a:rPr lang="ru-RU" sz="2000" dirty="0"/>
              <a:t> </a:t>
            </a:r>
            <a:r>
              <a:rPr lang="ru-RU" sz="2000" dirty="0" err="1"/>
              <a:t>звітності</a:t>
            </a:r>
            <a:r>
              <a:rPr lang="ru-RU" sz="2000" dirty="0"/>
              <a:t>. У </a:t>
            </a:r>
            <a:r>
              <a:rPr lang="ru-RU" sz="2000" dirty="0" err="1"/>
              <a:t>західних</a:t>
            </a:r>
            <a:r>
              <a:rPr lang="ru-RU" sz="2000" dirty="0"/>
              <a:t> </a:t>
            </a:r>
            <a:r>
              <a:rPr lang="ru-RU" sz="2000" dirty="0" err="1"/>
              <a:t>країнах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 про</a:t>
            </a:r>
            <a:br>
              <a:rPr lang="ru-RU" sz="2000" dirty="0"/>
            </a:br>
            <a:r>
              <a:rPr lang="ru-RU" sz="2000" dirty="0" err="1"/>
              <a:t>деталізацію</a:t>
            </a:r>
            <a:r>
              <a:rPr lang="ru-RU" sz="2000" dirty="0"/>
              <a:t> і порядок </a:t>
            </a:r>
            <a:r>
              <a:rPr lang="ru-RU" sz="2000" dirty="0" err="1"/>
              <a:t>розміщення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</a:t>
            </a:r>
            <a:r>
              <a:rPr lang="ru-RU" sz="2000" dirty="0" err="1"/>
              <a:t>дебіторської</a:t>
            </a:r>
            <a:r>
              <a:rPr lang="ru-RU" sz="2000" dirty="0"/>
              <a:t> </a:t>
            </a:r>
            <a:r>
              <a:rPr lang="ru-RU" sz="2000" dirty="0" err="1"/>
              <a:t>заборгованості</a:t>
            </a:r>
            <a:r>
              <a:rPr lang="ru-RU" sz="2000" dirty="0"/>
              <a:t> у </a:t>
            </a:r>
            <a:r>
              <a:rPr lang="ru-RU" sz="2000" dirty="0" err="1"/>
              <a:t>балансі</a:t>
            </a:r>
            <a:r>
              <a:rPr lang="ru-RU" sz="2000" dirty="0"/>
              <a:t> </a:t>
            </a:r>
            <a:r>
              <a:rPr lang="ru-RU" sz="2000" dirty="0" err="1"/>
              <a:t>приймає</a:t>
            </a:r>
            <a:r>
              <a:rPr lang="ru-RU" sz="2000" dirty="0"/>
              <a:t> сама </a:t>
            </a:r>
            <a:r>
              <a:rPr lang="ru-RU" sz="2000" dirty="0" err="1"/>
              <a:t>компанія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Як правило, у </a:t>
            </a:r>
            <a:r>
              <a:rPr lang="ru-RU" sz="2000" b="1" dirty="0" err="1"/>
              <a:t>балансі</a:t>
            </a:r>
            <a:r>
              <a:rPr lang="ru-RU" sz="2000" b="1" dirty="0"/>
              <a:t> </a:t>
            </a:r>
            <a:r>
              <a:rPr lang="ru-RU" sz="2000" b="1" dirty="0" err="1"/>
              <a:t>виділяють</a:t>
            </a:r>
            <a:r>
              <a:rPr lang="ru-RU" sz="2000" b="1" dirty="0"/>
              <a:t> </a:t>
            </a:r>
            <a:r>
              <a:rPr lang="ru-RU" sz="2000" b="1" dirty="0" err="1"/>
              <a:t>окремо</a:t>
            </a:r>
            <a:r>
              <a:rPr lang="ru-RU" sz="2000" b="1" dirty="0"/>
              <a:t>:</a:t>
            </a:r>
          </a:p>
          <a:p>
            <a:pPr algn="just"/>
            <a:br>
              <a:rPr lang="ru-RU" sz="2000" dirty="0"/>
            </a:br>
            <a:r>
              <a:rPr lang="ru-RU" sz="2000" dirty="0"/>
              <a:t>- </a:t>
            </a:r>
            <a:r>
              <a:rPr lang="ru-RU" sz="2000" dirty="0" err="1"/>
              <a:t>рахунки</a:t>
            </a:r>
            <a:r>
              <a:rPr lang="ru-RU" sz="2000" dirty="0"/>
              <a:t> до </a:t>
            </a:r>
            <a:r>
              <a:rPr lang="ru-RU" sz="2000" dirty="0" err="1"/>
              <a:t>отримання</a:t>
            </a:r>
            <a:r>
              <a:rPr lang="ru-RU" sz="2000" dirty="0"/>
              <a:t>;</a:t>
            </a:r>
          </a:p>
          <a:p>
            <a:pPr algn="just"/>
            <a:br>
              <a:rPr lang="ru-RU" sz="2000" dirty="0"/>
            </a:br>
            <a:r>
              <a:rPr lang="ru-RU" sz="2000" dirty="0"/>
              <a:t>- </a:t>
            </a:r>
            <a:r>
              <a:rPr lang="ru-RU" sz="2000" dirty="0" err="1"/>
              <a:t>векселі</a:t>
            </a:r>
            <a:r>
              <a:rPr lang="ru-RU" sz="2000" dirty="0"/>
              <a:t> до </a:t>
            </a:r>
            <a:r>
              <a:rPr lang="ru-RU" sz="2000" dirty="0" err="1"/>
              <a:t>отримання</a:t>
            </a:r>
            <a:r>
              <a:rPr lang="ru-RU" sz="2000" dirty="0"/>
              <a:t>;</a:t>
            </a:r>
          </a:p>
          <a:p>
            <a:pPr algn="just"/>
            <a:br>
              <a:rPr lang="ru-RU" sz="2000" dirty="0"/>
            </a:br>
            <a:r>
              <a:rPr lang="ru-RU" sz="2000" dirty="0"/>
              <a:t>- </a:t>
            </a:r>
            <a:r>
              <a:rPr lang="ru-RU" sz="2000" dirty="0" err="1"/>
              <a:t>іншу</a:t>
            </a:r>
            <a:r>
              <a:rPr lang="ru-RU" sz="2000" dirty="0"/>
              <a:t> </a:t>
            </a:r>
            <a:r>
              <a:rPr lang="ru-RU" sz="2000" dirty="0" err="1"/>
              <a:t>дебіторську</a:t>
            </a:r>
            <a:r>
              <a:rPr lang="ru-RU" sz="2000" dirty="0"/>
              <a:t> </a:t>
            </a:r>
            <a:r>
              <a:rPr lang="ru-RU" sz="2000" dirty="0" err="1"/>
              <a:t>заборгованість</a:t>
            </a:r>
            <a:r>
              <a:rPr lang="ru-RU" sz="2000" dirty="0"/>
              <a:t>, не </a:t>
            </a:r>
            <a:r>
              <a:rPr lang="ru-RU" sz="2000" dirty="0" err="1"/>
              <a:t>пов’язану</a:t>
            </a:r>
            <a:r>
              <a:rPr lang="ru-RU" sz="2000" dirty="0"/>
              <a:t> з </a:t>
            </a:r>
            <a:r>
              <a:rPr lang="ru-RU" sz="2000" dirty="0" err="1"/>
              <a:t>реалізацією</a:t>
            </a:r>
            <a:r>
              <a:rPr lang="ru-RU" sz="2000" dirty="0"/>
              <a:t>.</a:t>
            </a:r>
          </a:p>
          <a:p>
            <a:pPr algn="just"/>
            <a:br>
              <a:rPr lang="ru-RU" sz="2000" dirty="0"/>
            </a:br>
            <a:endParaRPr lang="ru-RU" sz="2000" dirty="0"/>
          </a:p>
          <a:p>
            <a:pPr algn="just"/>
            <a:r>
              <a:rPr lang="ru-RU" sz="2000" dirty="0" err="1"/>
              <a:t>Відповідно</a:t>
            </a:r>
            <a:r>
              <a:rPr lang="ru-RU" sz="2000" dirty="0"/>
              <a:t> до МСФЗ датою </a:t>
            </a:r>
            <a:r>
              <a:rPr lang="ru-RU" sz="2000" dirty="0" err="1"/>
              <a:t>реалізації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 (</a:t>
            </a:r>
            <a:r>
              <a:rPr lang="ru-RU" sz="2000" dirty="0" err="1"/>
              <a:t>товарів</a:t>
            </a:r>
            <a:r>
              <a:rPr lang="ru-RU" sz="2000" dirty="0"/>
              <a:t>, </a:t>
            </a:r>
            <a:r>
              <a:rPr lang="ru-RU" sz="2000" dirty="0" err="1"/>
              <a:t>робіт</a:t>
            </a:r>
            <a:r>
              <a:rPr lang="ru-RU" sz="2000" dirty="0"/>
              <a:t>,</a:t>
            </a:r>
            <a:br>
              <a:rPr lang="ru-RU" sz="2000" dirty="0"/>
            </a:br>
            <a:r>
              <a:rPr lang="ru-RU" sz="2000" dirty="0" err="1"/>
              <a:t>послуг</a:t>
            </a:r>
            <a:r>
              <a:rPr lang="ru-RU" sz="2000" dirty="0"/>
              <a:t>) є дата </a:t>
            </a:r>
            <a:r>
              <a:rPr lang="ru-RU" sz="2000" dirty="0" err="1"/>
              <a:t>відвантаження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відвантаження</a:t>
            </a:r>
            <a:r>
              <a:rPr lang="ru-RU" sz="2000" dirty="0"/>
              <a:t> (</a:t>
            </a:r>
            <a:r>
              <a:rPr lang="ru-RU" sz="2000" dirty="0" err="1"/>
              <a:t>надання</a:t>
            </a:r>
            <a:r>
              <a:rPr lang="ru-RU" sz="2000" dirty="0"/>
              <a:t>) і </a:t>
            </a:r>
            <a:r>
              <a:rPr lang="ru-RU" sz="2000" dirty="0" err="1"/>
              <a:t>виставлення</a:t>
            </a:r>
            <a:r>
              <a:rPr lang="ru-RU" sz="2000" dirty="0"/>
              <a:t> </a:t>
            </a:r>
            <a:r>
              <a:rPr lang="ru-RU" sz="2000" dirty="0" err="1"/>
              <a:t>платіжних</a:t>
            </a:r>
            <a:r>
              <a:rPr lang="ru-RU" sz="2000" dirty="0"/>
              <a:t> </a:t>
            </a:r>
            <a:r>
              <a:rPr lang="ru-RU" sz="2000" dirty="0" err="1"/>
              <a:t>документів</a:t>
            </a:r>
            <a:r>
              <a:rPr lang="ru-RU" sz="2000" dirty="0"/>
              <a:t> на адресу </a:t>
            </a:r>
            <a:r>
              <a:rPr lang="ru-RU" sz="2000" dirty="0" err="1"/>
              <a:t>покупця</a:t>
            </a:r>
            <a:r>
              <a:rPr lang="ru-RU" sz="2000" dirty="0"/>
              <a:t>. </a:t>
            </a:r>
            <a:r>
              <a:rPr lang="ru-RU" sz="2000" dirty="0" err="1"/>
              <a:t>Саме</a:t>
            </a:r>
            <a:r>
              <a:rPr lang="ru-RU" sz="2000" dirty="0"/>
              <a:t> в </a:t>
            </a:r>
            <a:r>
              <a:rPr lang="ru-RU" sz="2000" dirty="0" err="1"/>
              <a:t>цей</a:t>
            </a:r>
            <a:r>
              <a:rPr lang="ru-RU" sz="2000" dirty="0"/>
              <a:t> момент і </a:t>
            </a:r>
            <a:r>
              <a:rPr lang="ru-RU" sz="2000" dirty="0" err="1"/>
              <a:t>виникає</a:t>
            </a:r>
            <a:br>
              <a:rPr lang="ru-RU" sz="2000" dirty="0"/>
            </a:br>
            <a:r>
              <a:rPr lang="ru-RU" sz="2000" dirty="0" err="1"/>
              <a:t>дебіторська</a:t>
            </a:r>
            <a:r>
              <a:rPr lang="ru-RU" sz="2000" dirty="0"/>
              <a:t> </a:t>
            </a:r>
            <a:r>
              <a:rPr lang="ru-RU" sz="2000" dirty="0" err="1"/>
              <a:t>заборгованість</a:t>
            </a:r>
            <a:r>
              <a:rPr lang="ru-RU" sz="2000" dirty="0"/>
              <a:t>, яка </a:t>
            </a:r>
            <a:r>
              <a:rPr lang="ru-RU" sz="2000" dirty="0" err="1"/>
              <a:t>відображається</a:t>
            </a:r>
            <a:r>
              <a:rPr lang="ru-RU" sz="2000" dirty="0"/>
              <a:t> на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рахунках</a:t>
            </a:r>
            <a:r>
              <a:rPr lang="ru-RU" sz="2000" dirty="0"/>
              <a:t>. 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9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2"/>
            <a:ext cx="7507560" cy="53960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/>
              <a:t>Приклад:</a:t>
            </a:r>
          </a:p>
          <a:p>
            <a:pPr algn="just"/>
            <a:r>
              <a:rPr lang="ru-RU" sz="2000" dirty="0" err="1"/>
              <a:t>Компанія</a:t>
            </a:r>
            <a:r>
              <a:rPr lang="ru-RU" sz="2000" dirty="0"/>
              <a:t> «</a:t>
            </a:r>
            <a:r>
              <a:rPr lang="en-US" sz="2000" dirty="0"/>
              <a:t>MTA</a:t>
            </a:r>
            <a:r>
              <a:rPr lang="ru-RU" sz="2000" dirty="0"/>
              <a:t>» за договором </a:t>
            </a:r>
            <a:r>
              <a:rPr lang="ru-RU" sz="2000" dirty="0" err="1"/>
              <a:t>відвантажила</a:t>
            </a:r>
            <a:r>
              <a:rPr lang="ru-RU" sz="2000" dirty="0"/>
              <a:t> </a:t>
            </a:r>
            <a:r>
              <a:rPr lang="ru-RU" sz="2000" dirty="0" err="1"/>
              <a:t>компанії</a:t>
            </a:r>
            <a:br>
              <a:rPr lang="ru-RU" sz="2000" dirty="0"/>
            </a:br>
            <a:r>
              <a:rPr lang="ru-RU" sz="2000" dirty="0"/>
              <a:t>«</a:t>
            </a:r>
            <a:r>
              <a:rPr lang="en-US" sz="2000" dirty="0"/>
              <a:t>MOS</a:t>
            </a:r>
            <a:r>
              <a:rPr lang="ru-RU" sz="2000" dirty="0"/>
              <a:t>» </a:t>
            </a:r>
            <a:r>
              <a:rPr lang="ru-RU" sz="2000" dirty="0" err="1"/>
              <a:t>продукцію</a:t>
            </a:r>
            <a:r>
              <a:rPr lang="ru-RU" sz="2000" dirty="0"/>
              <a:t> на суму </a:t>
            </a:r>
            <a:r>
              <a:rPr lang="en-US" sz="2000" dirty="0"/>
              <a:t>1 250 </a:t>
            </a:r>
            <a:r>
              <a:rPr lang="uk-UA" sz="2000" dirty="0"/>
              <a:t>доларів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/>
              <a:t>Дата у </a:t>
            </a:r>
            <a:r>
              <a:rPr lang="ru-RU" sz="2000" dirty="0" err="1"/>
              <a:t>рахунку-фактурі</a:t>
            </a:r>
            <a:r>
              <a:rPr lang="ru-RU" sz="2000" dirty="0"/>
              <a:t> 12.08.2023р</a:t>
            </a:r>
          </a:p>
          <a:p>
            <a:pPr algn="just"/>
            <a:r>
              <a:rPr lang="ru-RU" sz="2000" dirty="0" err="1"/>
              <a:t>Компанія</a:t>
            </a:r>
            <a:r>
              <a:rPr lang="ru-RU" sz="2000" dirty="0"/>
              <a:t> «</a:t>
            </a:r>
            <a:r>
              <a:rPr lang="en-US" sz="2000" dirty="0"/>
              <a:t>MOS</a:t>
            </a:r>
            <a:r>
              <a:rPr lang="ru-RU" sz="2000" dirty="0"/>
              <a:t>» 22.08.2023р. оплатила </a:t>
            </a:r>
            <a:r>
              <a:rPr lang="ru-RU" sz="2000" dirty="0" err="1"/>
              <a:t>рахунок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В </a:t>
            </a:r>
            <a:r>
              <a:rPr lang="ru-RU" sz="2000" dirty="0" err="1"/>
              <a:t>бухгалтерському</a:t>
            </a:r>
            <a:r>
              <a:rPr lang="ru-RU" sz="2000" dirty="0"/>
              <a:t> </a:t>
            </a:r>
            <a:r>
              <a:rPr lang="ru-RU" sz="2000" dirty="0" err="1"/>
              <a:t>обліку</a:t>
            </a:r>
            <a:r>
              <a:rPr lang="ru-RU" sz="2000" dirty="0"/>
              <a:t> </a:t>
            </a:r>
            <a:r>
              <a:rPr lang="ru-RU" sz="2000" dirty="0" err="1"/>
              <a:t>компанії</a:t>
            </a:r>
            <a:r>
              <a:rPr lang="ru-RU" sz="2000" dirty="0"/>
              <a:t> «</a:t>
            </a:r>
            <a:r>
              <a:rPr lang="en-US" sz="2000" dirty="0"/>
              <a:t>MTA</a:t>
            </a:r>
            <a:r>
              <a:rPr lang="ru-RU" sz="2000" dirty="0"/>
              <a:t>» </a:t>
            </a:r>
            <a:r>
              <a:rPr lang="ru-RU" sz="2000" dirty="0" err="1"/>
              <a:t>будуть</a:t>
            </a:r>
            <a:r>
              <a:rPr lang="ru-RU" sz="2000" dirty="0"/>
              <a:t> </a:t>
            </a:r>
            <a:r>
              <a:rPr lang="ru-RU" sz="2000" dirty="0" err="1"/>
              <a:t>зроблені</a:t>
            </a:r>
            <a:br>
              <a:rPr lang="ru-RU" sz="2000" dirty="0"/>
            </a:br>
            <a:r>
              <a:rPr lang="ru-RU" sz="2000" dirty="0" err="1"/>
              <a:t>наступні</a:t>
            </a:r>
            <a:r>
              <a:rPr lang="ru-RU" sz="2000" dirty="0"/>
              <a:t> записи:</a:t>
            </a:r>
            <a:endParaRPr lang="en-US" sz="2000" dirty="0"/>
          </a:p>
          <a:p>
            <a:pPr algn="just"/>
            <a:r>
              <a:rPr lang="uk-UA" sz="2000" dirty="0"/>
              <a:t>12.08.2023:</a:t>
            </a:r>
            <a:endParaRPr lang="en-US" sz="2000" dirty="0"/>
          </a:p>
          <a:p>
            <a:pPr algn="just"/>
            <a:r>
              <a:rPr lang="uk-UA" sz="2000" dirty="0" err="1"/>
              <a:t>Дт</a:t>
            </a:r>
            <a:r>
              <a:rPr lang="uk-UA" sz="2000" dirty="0"/>
              <a:t> «Рахунки до отримання» 1250</a:t>
            </a:r>
          </a:p>
          <a:p>
            <a:pPr algn="just"/>
            <a:r>
              <a:rPr lang="uk-UA" sz="2000" dirty="0" err="1"/>
              <a:t>Кт</a:t>
            </a:r>
            <a:r>
              <a:rPr lang="uk-UA" sz="2000" dirty="0"/>
              <a:t> «Доходи від реалізації» 1250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/>
              <a:t>22.08.2023:</a:t>
            </a:r>
          </a:p>
          <a:p>
            <a:pPr algn="just"/>
            <a:r>
              <a:rPr lang="uk-UA" sz="2000" dirty="0" err="1"/>
              <a:t>Дт</a:t>
            </a:r>
            <a:r>
              <a:rPr lang="uk-UA" sz="2000" dirty="0"/>
              <a:t> «Грошові кошти» 1250</a:t>
            </a:r>
          </a:p>
          <a:p>
            <a:pPr algn="just"/>
            <a:r>
              <a:rPr lang="uk-UA" sz="2000" dirty="0" err="1"/>
              <a:t>Кт</a:t>
            </a:r>
            <a:r>
              <a:rPr lang="uk-UA" sz="2000" dirty="0"/>
              <a:t> «Рахунки до отримання» 1250</a:t>
            </a:r>
          </a:p>
          <a:p>
            <a:pPr algn="just"/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1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2"/>
            <a:ext cx="7507560" cy="5396061"/>
          </a:xfrm>
        </p:spPr>
        <p:txBody>
          <a:bodyPr>
            <a:normAutofit/>
          </a:bodyPr>
          <a:lstStyle/>
          <a:p>
            <a:pPr algn="just"/>
            <a:r>
              <a:rPr lang="ru-RU" sz="1900" dirty="0" err="1"/>
              <a:t>Важливим</a:t>
            </a:r>
            <a:r>
              <a:rPr lang="ru-RU" sz="1900" dirty="0"/>
              <a:t> </a:t>
            </a:r>
            <a:r>
              <a:rPr lang="ru-RU" sz="1900" dirty="0" err="1"/>
              <a:t>питанням</a:t>
            </a:r>
            <a:r>
              <a:rPr lang="ru-RU" sz="1900" dirty="0"/>
              <a:t> є </a:t>
            </a:r>
            <a:r>
              <a:rPr lang="ru-RU" sz="1900" dirty="0" err="1"/>
              <a:t>оцінка</a:t>
            </a:r>
            <a:r>
              <a:rPr lang="ru-RU" sz="1900" dirty="0"/>
              <a:t> </a:t>
            </a:r>
            <a:r>
              <a:rPr lang="ru-RU" sz="1900" dirty="0" err="1"/>
              <a:t>дебіторської</a:t>
            </a:r>
            <a:r>
              <a:rPr lang="ru-RU" sz="1900" dirty="0"/>
              <a:t> </a:t>
            </a:r>
            <a:r>
              <a:rPr lang="ru-RU" sz="1900" dirty="0" err="1"/>
              <a:t>заборгованості</a:t>
            </a:r>
            <a:r>
              <a:rPr lang="ru-RU" sz="1900" dirty="0"/>
              <a:t> для</a:t>
            </a:r>
            <a:br>
              <a:rPr lang="ru-RU" sz="1900" dirty="0"/>
            </a:br>
            <a:r>
              <a:rPr lang="ru-RU" sz="1900" dirty="0" err="1"/>
              <a:t>відображення</a:t>
            </a:r>
            <a:r>
              <a:rPr lang="ru-RU" sz="1900" dirty="0"/>
              <a:t> </a:t>
            </a:r>
            <a:r>
              <a:rPr lang="ru-RU" sz="1900" dirty="0" err="1"/>
              <a:t>її</a:t>
            </a:r>
            <a:r>
              <a:rPr lang="ru-RU" sz="1900" dirty="0"/>
              <a:t> в </a:t>
            </a:r>
            <a:r>
              <a:rPr lang="ru-RU" sz="1900" dirty="0" err="1"/>
              <a:t>балансі</a:t>
            </a:r>
            <a:r>
              <a:rPr lang="ru-RU" sz="1900" dirty="0"/>
              <a:t> </a:t>
            </a:r>
            <a:r>
              <a:rPr lang="ru-RU" sz="1900" dirty="0" err="1"/>
              <a:t>підприємства</a:t>
            </a:r>
            <a:r>
              <a:rPr lang="ru-RU" sz="1900" dirty="0"/>
              <a:t>. </a:t>
            </a:r>
          </a:p>
          <a:p>
            <a:pPr algn="just"/>
            <a:endParaRPr lang="ru-RU" sz="1900" dirty="0"/>
          </a:p>
          <a:p>
            <a:pPr algn="just"/>
            <a:r>
              <a:rPr lang="ru-RU" sz="1900" dirty="0"/>
              <a:t>За стандартами </a:t>
            </a:r>
            <a:r>
              <a:rPr lang="ru-RU" sz="1900" dirty="0" err="1"/>
              <a:t>бухгалтерського</a:t>
            </a:r>
            <a:br>
              <a:rPr lang="ru-RU" sz="1900" dirty="0"/>
            </a:br>
            <a:r>
              <a:rPr lang="ru-RU" sz="1900" dirty="0" err="1"/>
              <a:t>обліку</a:t>
            </a:r>
            <a:r>
              <a:rPr lang="ru-RU" sz="1900" dirty="0"/>
              <a:t> </a:t>
            </a:r>
            <a:r>
              <a:rPr lang="ru-RU" sz="1900" dirty="0" err="1"/>
              <a:t>дебіторська</a:t>
            </a:r>
            <a:r>
              <a:rPr lang="ru-RU" sz="1900" dirty="0"/>
              <a:t> </a:t>
            </a:r>
            <a:r>
              <a:rPr lang="ru-RU" sz="1900" dirty="0" err="1"/>
              <a:t>заборгованість</a:t>
            </a:r>
            <a:r>
              <a:rPr lang="ru-RU" sz="1900" dirty="0"/>
              <a:t> повинна </a:t>
            </a:r>
            <a:r>
              <a:rPr lang="ru-RU" sz="1900" dirty="0" err="1"/>
              <a:t>відображатись</a:t>
            </a:r>
            <a:r>
              <a:rPr lang="ru-RU" sz="1900" dirty="0"/>
              <a:t> в </a:t>
            </a:r>
            <a:r>
              <a:rPr lang="ru-RU" sz="1900" dirty="0" err="1"/>
              <a:t>балансі</a:t>
            </a:r>
            <a:r>
              <a:rPr lang="ru-RU" sz="1900" dirty="0"/>
              <a:t> за чистою </a:t>
            </a:r>
            <a:r>
              <a:rPr lang="ru-RU" sz="1900" dirty="0" err="1"/>
              <a:t>реалізаційною</a:t>
            </a:r>
            <a:r>
              <a:rPr lang="ru-RU" sz="1900" dirty="0"/>
              <a:t> </a:t>
            </a:r>
            <a:r>
              <a:rPr lang="ru-RU" sz="1900" dirty="0" err="1"/>
              <a:t>вартістю</a:t>
            </a:r>
            <a:r>
              <a:rPr lang="ru-RU" sz="1900" dirty="0"/>
              <a:t>, </a:t>
            </a:r>
            <a:r>
              <a:rPr lang="ru-RU" sz="1900" dirty="0" err="1"/>
              <a:t>тобто</a:t>
            </a:r>
            <a:r>
              <a:rPr lang="ru-RU" sz="1900" dirty="0"/>
              <a:t> за сумою грошей, яку </a:t>
            </a:r>
            <a:r>
              <a:rPr lang="ru-RU" sz="1900" dirty="0" err="1"/>
              <a:t>підприємство</a:t>
            </a:r>
            <a:r>
              <a:rPr lang="ru-RU" sz="1900" dirty="0"/>
              <a:t> реально </a:t>
            </a:r>
            <a:r>
              <a:rPr lang="ru-RU" sz="1900" dirty="0" err="1"/>
              <a:t>може</a:t>
            </a:r>
            <a:r>
              <a:rPr lang="ru-RU" sz="1900" dirty="0"/>
              <a:t> </a:t>
            </a:r>
            <a:r>
              <a:rPr lang="ru-RU" sz="1900" dirty="0" err="1"/>
              <a:t>отримати</a:t>
            </a:r>
            <a:r>
              <a:rPr lang="ru-RU" sz="1900" dirty="0"/>
              <a:t> в </a:t>
            </a:r>
            <a:r>
              <a:rPr lang="ru-RU" sz="1900" dirty="0" err="1"/>
              <a:t>майбутньому</a:t>
            </a:r>
            <a:r>
              <a:rPr lang="ru-RU" sz="1900" dirty="0"/>
              <a:t>. </a:t>
            </a:r>
          </a:p>
          <a:p>
            <a:pPr algn="just"/>
            <a:endParaRPr lang="ru-RU" sz="1900" dirty="0"/>
          </a:p>
          <a:p>
            <a:pPr algn="just"/>
            <a:r>
              <a:rPr lang="ru-RU" sz="1900" dirty="0" err="1"/>
              <a:t>Дебіторська</a:t>
            </a:r>
            <a:r>
              <a:rPr lang="ru-RU" sz="1900" dirty="0"/>
              <a:t> </a:t>
            </a:r>
            <a:r>
              <a:rPr lang="ru-RU" sz="1900" dirty="0" err="1"/>
              <a:t>заборгованість</a:t>
            </a:r>
            <a:br>
              <a:rPr lang="ru-RU" sz="1900" dirty="0"/>
            </a:br>
            <a:r>
              <a:rPr lang="ru-RU" sz="1900" dirty="0" err="1"/>
              <a:t>оцінюється</a:t>
            </a:r>
            <a:r>
              <a:rPr lang="ru-RU" sz="1900" dirty="0"/>
              <a:t> за </a:t>
            </a:r>
            <a:r>
              <a:rPr lang="ru-RU" sz="1900" dirty="0" err="1"/>
              <a:t>первісною</a:t>
            </a:r>
            <a:r>
              <a:rPr lang="ru-RU" sz="1900" dirty="0"/>
              <a:t> </a:t>
            </a:r>
            <a:r>
              <a:rPr lang="ru-RU" sz="1900" dirty="0" err="1"/>
              <a:t>вартістю</a:t>
            </a:r>
            <a:r>
              <a:rPr lang="ru-RU" sz="1900" dirty="0"/>
              <a:t> за </a:t>
            </a:r>
            <a:r>
              <a:rPr lang="ru-RU" sz="1900" dirty="0" err="1"/>
              <a:t>мінусом</a:t>
            </a:r>
            <a:r>
              <a:rPr lang="ru-RU" sz="1900" dirty="0"/>
              <a:t> </a:t>
            </a:r>
            <a:r>
              <a:rPr lang="ru-RU" sz="1900" dirty="0" err="1"/>
              <a:t>наданих</a:t>
            </a:r>
            <a:r>
              <a:rPr lang="ru-RU" sz="1900" dirty="0"/>
              <a:t> </a:t>
            </a:r>
            <a:r>
              <a:rPr lang="ru-RU" sz="1900" dirty="0" err="1"/>
              <a:t>знижок</a:t>
            </a:r>
            <a:r>
              <a:rPr lang="ru-RU" sz="1900" dirty="0"/>
              <a:t>, </a:t>
            </a:r>
            <a:r>
              <a:rPr lang="ru-RU" sz="1900" dirty="0" err="1"/>
              <a:t>повернення</a:t>
            </a:r>
            <a:r>
              <a:rPr lang="ru-RU" sz="1900" dirty="0"/>
              <a:t> </a:t>
            </a:r>
            <a:r>
              <a:rPr lang="ru-RU" sz="1900" dirty="0" err="1"/>
              <a:t>проданих</a:t>
            </a:r>
            <a:r>
              <a:rPr lang="ru-RU" sz="1900" dirty="0"/>
              <a:t> </a:t>
            </a:r>
            <a:r>
              <a:rPr lang="ru-RU" sz="1900" dirty="0" err="1"/>
              <a:t>товарів</a:t>
            </a:r>
            <a:r>
              <a:rPr lang="ru-RU" sz="1900" dirty="0"/>
              <a:t> та </a:t>
            </a:r>
            <a:r>
              <a:rPr lang="ru-RU" sz="1900" dirty="0" err="1"/>
              <a:t>сумнівної</a:t>
            </a:r>
            <a:r>
              <a:rPr lang="ru-RU" sz="1900" dirty="0"/>
              <a:t> </a:t>
            </a:r>
            <a:r>
              <a:rPr lang="ru-RU" sz="1900" dirty="0" err="1"/>
              <a:t>заборгованості</a:t>
            </a:r>
            <a:r>
              <a:rPr lang="ru-RU" sz="1900" dirty="0"/>
              <a:t> </a:t>
            </a:r>
            <a:br>
              <a:rPr lang="ru-RU" sz="1900" dirty="0"/>
            </a:br>
            <a:r>
              <a:rPr lang="ru-RU" sz="1900" dirty="0"/>
              <a:t> </a:t>
            </a:r>
            <a:br>
              <a:rPr lang="ru-RU" sz="1900" dirty="0"/>
            </a:b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5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5181" y="1412776"/>
            <a:ext cx="7406640" cy="576064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/>
              <a:t>1. </a:t>
            </a:r>
            <a:r>
              <a:rPr lang="ru-RU" sz="2000" b="1" dirty="0" err="1"/>
              <a:t>Класифікація</a:t>
            </a:r>
            <a:r>
              <a:rPr lang="ru-RU" sz="2000" b="1" dirty="0"/>
              <a:t> та </a:t>
            </a:r>
            <a:r>
              <a:rPr lang="ru-RU" sz="2000" b="1" dirty="0" err="1"/>
              <a:t>оцінка</a:t>
            </a:r>
            <a:r>
              <a:rPr lang="ru-RU" sz="2000" b="1" dirty="0"/>
              <a:t> </a:t>
            </a:r>
            <a:r>
              <a:rPr lang="ru-RU" sz="2000" b="1" dirty="0" err="1"/>
              <a:t>дебіторської</a:t>
            </a:r>
            <a:r>
              <a:rPr lang="ru-RU" sz="2000" b="1" dirty="0"/>
              <a:t> </a:t>
            </a:r>
            <a:r>
              <a:rPr lang="ru-RU" sz="2000" b="1" dirty="0" err="1"/>
              <a:t>заборгованості</a:t>
            </a:r>
            <a:r>
              <a:rPr lang="ru-RU" sz="2000" b="1" dirty="0"/>
              <a:t>. </a:t>
            </a:r>
            <a:r>
              <a:rPr lang="ru-RU" sz="2000" b="1" dirty="0" err="1"/>
              <a:t>Облік</a:t>
            </a:r>
            <a:br>
              <a:rPr lang="ru-RU" sz="2000" b="1" dirty="0"/>
            </a:br>
            <a:r>
              <a:rPr lang="ru-RU" sz="2000" b="1" dirty="0" err="1"/>
              <a:t>рахунків</a:t>
            </a:r>
            <a:r>
              <a:rPr lang="ru-RU" sz="2000" b="1" dirty="0"/>
              <a:t> до </a:t>
            </a:r>
            <a:r>
              <a:rPr lang="ru-RU" sz="2000" b="1" dirty="0" err="1"/>
              <a:t>одержання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181" y="1129282"/>
            <a:ext cx="7507560" cy="5396061"/>
          </a:xfrm>
        </p:spPr>
        <p:txBody>
          <a:bodyPr>
            <a:normAutofit/>
          </a:bodyPr>
          <a:lstStyle/>
          <a:p>
            <a:pPr algn="just"/>
            <a:r>
              <a:rPr lang="ru-RU" sz="1900" dirty="0"/>
              <a:t>На 31.12.2023р. сума </a:t>
            </a:r>
            <a:r>
              <a:rPr lang="ru-RU" sz="1900" dirty="0" err="1"/>
              <a:t>дебіторської</a:t>
            </a:r>
            <a:r>
              <a:rPr lang="ru-RU" sz="1900" dirty="0"/>
              <a:t> </a:t>
            </a:r>
            <a:r>
              <a:rPr lang="ru-RU" sz="1900" dirty="0" err="1"/>
              <a:t>заборгованості</a:t>
            </a:r>
            <a:r>
              <a:rPr lang="ru-RU" sz="1900" dirty="0"/>
              <a:t> </a:t>
            </a:r>
            <a:r>
              <a:rPr lang="ru-RU" sz="1900" dirty="0" err="1"/>
              <a:t>компанії</a:t>
            </a:r>
            <a:br>
              <a:rPr lang="ru-RU" sz="1900" dirty="0"/>
            </a:br>
            <a:r>
              <a:rPr lang="ru-RU" sz="1900" dirty="0"/>
              <a:t>«</a:t>
            </a:r>
            <a:r>
              <a:rPr lang="en-US" sz="1900" dirty="0"/>
              <a:t>MTA</a:t>
            </a:r>
            <a:r>
              <a:rPr lang="ru-RU" sz="1900" dirty="0"/>
              <a:t>» становить $</a:t>
            </a:r>
            <a:r>
              <a:rPr lang="en-US" sz="1900" dirty="0"/>
              <a:t>18 </a:t>
            </a:r>
            <a:r>
              <a:rPr lang="ru-RU" sz="1900" dirty="0"/>
              <a:t>000. За </a:t>
            </a:r>
            <a:r>
              <a:rPr lang="ru-RU" sz="1900" dirty="0" err="1"/>
              <a:t>оцінкою</a:t>
            </a:r>
            <a:r>
              <a:rPr lang="ru-RU" sz="1900" dirty="0"/>
              <a:t> </a:t>
            </a:r>
            <a:r>
              <a:rPr lang="ru-RU" sz="1900" dirty="0" err="1"/>
              <a:t>підприємства</a:t>
            </a:r>
            <a:r>
              <a:rPr lang="ru-RU" sz="1900" dirty="0"/>
              <a:t>, сума </a:t>
            </a:r>
            <a:r>
              <a:rPr lang="ru-RU" sz="1900" dirty="0" err="1"/>
              <a:t>сумнівної</a:t>
            </a:r>
            <a:br>
              <a:rPr lang="ru-RU" sz="1900" dirty="0"/>
            </a:br>
            <a:r>
              <a:rPr lang="ru-RU" sz="1900" dirty="0" err="1"/>
              <a:t>заборгованості</a:t>
            </a:r>
            <a:r>
              <a:rPr lang="ru-RU" sz="1900" dirty="0"/>
              <a:t> </a:t>
            </a:r>
            <a:r>
              <a:rPr lang="ru-RU" sz="1900" dirty="0" err="1"/>
              <a:t>клієнтів</a:t>
            </a:r>
            <a:r>
              <a:rPr lang="ru-RU" sz="1900" dirty="0"/>
              <a:t> </a:t>
            </a:r>
            <a:r>
              <a:rPr lang="ru-RU" sz="1900" dirty="0" err="1"/>
              <a:t>складає</a:t>
            </a:r>
            <a:r>
              <a:rPr lang="ru-RU" sz="1900" dirty="0"/>
              <a:t> $</a:t>
            </a:r>
            <a:r>
              <a:rPr lang="en-US" sz="1900" dirty="0"/>
              <a:t>3 6</a:t>
            </a:r>
            <a:r>
              <a:rPr lang="ru-RU" sz="1900" dirty="0"/>
              <a:t>00.</a:t>
            </a:r>
            <a:endParaRPr lang="en-US" sz="1900" dirty="0"/>
          </a:p>
          <a:p>
            <a:pPr algn="just"/>
            <a:endParaRPr lang="en-US" sz="1900" dirty="0"/>
          </a:p>
          <a:p>
            <a:pPr algn="just"/>
            <a:r>
              <a:rPr lang="uk-UA" sz="1900" dirty="0"/>
              <a:t>В Баланс буде зарахована ДЗ в сумі 14 400 </a:t>
            </a:r>
            <a:r>
              <a:rPr lang="uk-UA" sz="1900" dirty="0" err="1"/>
              <a:t>дол</a:t>
            </a:r>
            <a:r>
              <a:rPr lang="uk-UA" sz="1900" dirty="0"/>
              <a:t>.</a:t>
            </a:r>
          </a:p>
          <a:p>
            <a:pPr algn="just"/>
            <a:r>
              <a:rPr lang="uk-UA" sz="1900" dirty="0"/>
              <a:t>Запис в обліку:</a:t>
            </a:r>
          </a:p>
          <a:p>
            <a:pPr algn="just"/>
            <a:r>
              <a:rPr lang="uk-UA" sz="1900" dirty="0"/>
              <a:t>Рахунки до отримання (первісна вартість ДЗ) - 18 000</a:t>
            </a:r>
          </a:p>
          <a:p>
            <a:pPr algn="just"/>
            <a:r>
              <a:rPr lang="uk-UA" sz="1900" dirty="0"/>
              <a:t>Резерв сумнівних боргів - 3 600</a:t>
            </a:r>
          </a:p>
          <a:p>
            <a:pPr algn="just"/>
            <a:r>
              <a:rPr lang="uk-UA" sz="1900" dirty="0"/>
              <a:t>Чиста сума ДЗ - 14 400</a:t>
            </a:r>
            <a:endParaRPr lang="en-US" sz="1900" dirty="0"/>
          </a:p>
          <a:p>
            <a:pPr algn="just"/>
            <a:r>
              <a:rPr lang="ru-RU" sz="1400" dirty="0"/>
              <a:t> </a:t>
            </a:r>
            <a:br>
              <a:rPr lang="ru-RU" sz="1400" dirty="0"/>
            </a:br>
            <a:r>
              <a:rPr lang="ru-RU" sz="2000" dirty="0"/>
              <a:t> </a:t>
            </a:r>
            <a:br>
              <a:rPr lang="ru-RU" sz="2000" dirty="0"/>
            </a:br>
            <a:endParaRPr lang="ru-RU" sz="2000" dirty="0"/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E2C3E36-0E35-44F7-B522-814582C0D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1750" y="3298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3912BA7-858A-477C-90D9-3A708A08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7" y="486979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760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819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Corbel</vt:lpstr>
      <vt:lpstr>Gill Sans MT</vt:lpstr>
      <vt:lpstr>Verdana</vt:lpstr>
      <vt:lpstr>Wingdings 2</vt:lpstr>
      <vt:lpstr>Солнцестояние</vt:lpstr>
      <vt:lpstr>Тема Облік розрахунків з дебіторами</vt:lpstr>
      <vt:lpstr>План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  <vt:lpstr>1. Класифікація та оцінка дебіторської заборгованості. Облік рахунків до одержання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Облік грошових коштів</dc:title>
  <dc:creator>tetiana.moschytska</dc:creator>
  <cp:lastModifiedBy>User</cp:lastModifiedBy>
  <cp:revision>22</cp:revision>
  <dcterms:created xsi:type="dcterms:W3CDTF">2024-03-18T14:49:45Z</dcterms:created>
  <dcterms:modified xsi:type="dcterms:W3CDTF">2024-03-25T18:52:58Z</dcterms:modified>
</cp:coreProperties>
</file>