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0" r:id="rId25"/>
    <p:sldId id="279" r:id="rId26"/>
    <p:sldId id="280" r:id="rId27"/>
    <p:sldId id="281" r:id="rId28"/>
    <p:sldId id="282" r:id="rId29"/>
    <p:sldId id="283" r:id="rId30"/>
    <p:sldId id="284" r:id="rId31"/>
    <p:sldId id="285" r:id="rId32"/>
    <p:sldId id="286" r:id="rId33"/>
    <p:sldId id="287" r:id="rId34"/>
    <p:sldId id="288" r:id="rId35"/>
    <p:sldId id="289" r:id="rId36"/>
    <p:sldId id="293" r:id="rId37"/>
    <p:sldId id="294" r:id="rId38"/>
    <p:sldId id="296" r:id="rId39"/>
    <p:sldId id="292" r:id="rId40"/>
    <p:sldId id="295"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BD224995-D3F4-40C5-A787-88E2135EA5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D224995-D3F4-40C5-A787-88E2135EA5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D224995-D3F4-40C5-A787-88E2135EA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817D383-E279-412E-9037-151043E3080B}" type="datetimeFigureOut">
              <a:rPr lang="ru-RU" smtClean="0"/>
              <a:pPr/>
              <a:t>15.03.2024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BD224995-D3F4-40C5-A787-88E2135EA59D}"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17D383-E279-412E-9037-151043E3080B}" type="datetimeFigureOut">
              <a:rPr lang="ru-RU" smtClean="0"/>
              <a:pPr/>
              <a:t>15.03.2024</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224995-D3F4-40C5-A787-88E2135EA59D}"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com.ua/uk/podatkova-reforma-yak-pokarannya-bidnih/"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com.ua/uk/nakoplenie-kapitala-i-neravenstvo-v-sssr-i-r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com.ua/uk/formuvannya-zalezhnosti/"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uk.wikipedia.org/wiki/1809" TargetMode="External"/><Relationship Id="rId7" Type="http://schemas.openxmlformats.org/officeDocument/2006/relationships/image" Target="../media/image3.jpeg"/><Relationship Id="rId2" Type="http://schemas.openxmlformats.org/officeDocument/2006/relationships/hyperlink" Target="https://uk.wikipedia.org/wiki/29_%D1%81%D0%B5%D1%80%D0%BF%D0%BD%D1%8F" TargetMode="External"/><Relationship Id="rId1" Type="http://schemas.openxmlformats.org/officeDocument/2006/relationships/slideLayout" Target="../slideLayouts/slideLayout8.xml"/><Relationship Id="rId6" Type="http://schemas.openxmlformats.org/officeDocument/2006/relationships/hyperlink" Target="https://uk.wikiquote.org/wiki/%D0%96%D0%B8%D1%82%D1%82%D1%8F" TargetMode="External"/><Relationship Id="rId5" Type="http://schemas.openxmlformats.org/officeDocument/2006/relationships/hyperlink" Target="https://uk.wikipedia.org/wiki/1894" TargetMode="External"/><Relationship Id="rId4" Type="http://schemas.openxmlformats.org/officeDocument/2006/relationships/hyperlink" Target="https://uk.wikipedia.org/wiki/7_%D0%B6%D0%BE%D0%B2%D1%82%D0%BD%D1%8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ukranews.com/interview/1867-evgenyy-bambyzov-potery-ot-vvedenyya-naloga-na-vyvedennyy-kapytal-mogut-sostavyt-okolo-80-mlrd"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com.ua/uk/komu-na-ruku-podatki-v-ukrayini-yevropejski-modeli-ta-mozhlivi-alternativi/"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ank.gov.ua/doccatalog/document?id=46564506"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mmons.com.ua/uk/komu-na-ruku-podatki-v-ukrayini-yevropejski-modeli-ta-mozhlivi-alternativi/"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uk.wikipedia.org/wiki/%D0%91%D1%8E%D0%B4%D0%B6%D0%B5%D1%82" TargetMode="External"/><Relationship Id="rId2" Type="http://schemas.openxmlformats.org/officeDocument/2006/relationships/hyperlink" Target="https://uk.wikipedia.org/wiki/%D0%9F%D0%BE%D0%B4%D0%B0%D1%82%D0%BA%D0%B8"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s://uk.wikipedia.org/wiki/%D0%A1%D0%BF%D0%BE%D0%B6%D0%B8%D0%B2%D0%B0%D1%87" TargetMode="External"/><Relationship Id="rId4" Type="http://schemas.openxmlformats.org/officeDocument/2006/relationships/hyperlink" Target="https://uk.wikipedia.org/wiki/%D0%94%D0%BE%D1%85%D1%96%D0%B4"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niss.gov.ua/articles/2299/" TargetMode="External"/><Relationship Id="rId2" Type="http://schemas.openxmlformats.org/officeDocument/2006/relationships/hyperlink" Target="https://commons.com.ua/uk/progresivne-opodatkuvannya-robit-lyudej-shhaslivishimi-ale-chi-dopomozhe-vono-ukrayini/"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hyperlink" Target="http://www.niss.gov.ua/articles/2299/" TargetMode="External"/><Relationship Id="rId13" Type="http://schemas.openxmlformats.org/officeDocument/2006/relationships/hyperlink" Target="http://euinfocenter.rada.gov.ua/uploads/documents/28909.pdf" TargetMode="External"/><Relationship Id="rId3" Type="http://schemas.openxmlformats.org/officeDocument/2006/relationships/hyperlink" Target="https://www.epravda.com.ua/publications/2018/01/18/633107" TargetMode="External"/><Relationship Id="rId7" Type="http://schemas.openxmlformats.org/officeDocument/2006/relationships/hyperlink" Target="http://www.me.gov.ua/Documents/Detail?lang=uk-UA&amp;id=617b5380-cef3-40f4-be45-4da36eedec8b&amp;title=TendentsiiTinovoiEkonomikiVUkrainiUSichniveresni2017-Roku" TargetMode="External"/><Relationship Id="rId12" Type="http://schemas.openxmlformats.org/officeDocument/2006/relationships/hyperlink" Target="https://commons.com.ua/uk/podatkova-reforma-yak-pokarannya-bidnih/" TargetMode="External"/><Relationship Id="rId17" Type="http://schemas.openxmlformats.org/officeDocument/2006/relationships/image" Target="../media/image2.jpeg"/><Relationship Id="rId2" Type="http://schemas.openxmlformats.org/officeDocument/2006/relationships/hyperlink" Target="https://commons.com.ua/uk/progresivne-opodatkuvannya-robit-lyudej-shhaslivishimi-ale-chi-dopomozhe-vono-ukrayini/" TargetMode="External"/><Relationship Id="rId16" Type="http://schemas.openxmlformats.org/officeDocument/2006/relationships/hyperlink" Target="http://ec.europa.eu/eurostat" TargetMode="External"/><Relationship Id="rId1" Type="http://schemas.openxmlformats.org/officeDocument/2006/relationships/slideLayout" Target="../slideLayouts/slideLayout7.xml"/><Relationship Id="rId6" Type="http://schemas.openxmlformats.org/officeDocument/2006/relationships/hyperlink" Target="https://bank.gov.ua/doccatalog/document?id=46564506" TargetMode="External"/><Relationship Id="rId11" Type="http://schemas.openxmlformats.org/officeDocument/2006/relationships/hyperlink" Target="http://www.bank.gov.ua/" TargetMode="External"/><Relationship Id="rId5" Type="http://schemas.openxmlformats.org/officeDocument/2006/relationships/hyperlink" Target="https://commons.com.ua/uk/formuvannya-zalezhnosti/" TargetMode="External"/><Relationship Id="rId15" Type="http://schemas.openxmlformats.org/officeDocument/2006/relationships/hyperlink" Target="https://www.oecd.org/tax/tax-policy/revenue-statistics-highlights-brochure.pdf" TargetMode="External"/><Relationship Id="rId10" Type="http://schemas.openxmlformats.org/officeDocument/2006/relationships/hyperlink" Target="http://www.ukrstat.gov.ua/" TargetMode="External"/><Relationship Id="rId4" Type="http://schemas.openxmlformats.org/officeDocument/2006/relationships/hyperlink" Target="https://www.ukranews.com/interview/1867-evgenyy-bambyzov-potery-ot-vvedenyya-naloga-na-vyvedennyy-kapytal-mogut-sostavyt-okolo-80-mlrd" TargetMode="External"/><Relationship Id="rId9" Type="http://schemas.openxmlformats.org/officeDocument/2006/relationships/hyperlink" Target="http://treasury.gov.ua/" TargetMode="External"/><Relationship Id="rId14" Type="http://schemas.openxmlformats.org/officeDocument/2006/relationships/hyperlink" Target="https://ec.europa.eu/taxation_customs/sites/taxation/files/resources/documents/taxation/gen_info/economic_analysis/tax_papers/taxation_paper_55.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k.wikipedia.org/wiki/%D0%90%D0%BB%D0%BA%D0%BE%D0%B3%D0%BE%D0%BB%D1%8C%D0%BD%D0%B0_%D0%BC%D0%BE%D0%BD%D0%BE%D0%BF%D0%BE%D0%BB%D1%96%D1%8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Чи</a:t>
            </a:r>
            <a:r>
              <a:rPr lang="ru-RU" dirty="0" smtClean="0"/>
              <a:t> </a:t>
            </a:r>
            <a:r>
              <a:rPr lang="ru-RU" dirty="0" err="1" smtClean="0"/>
              <a:t>є</a:t>
            </a:r>
            <a:r>
              <a:rPr lang="ru-RU" dirty="0" smtClean="0"/>
              <a:t> </a:t>
            </a:r>
            <a:r>
              <a:rPr lang="ru-RU" dirty="0" err="1" smtClean="0"/>
              <a:t>податкова</a:t>
            </a:r>
            <a:r>
              <a:rPr lang="ru-RU" dirty="0" smtClean="0"/>
              <a:t> система в </a:t>
            </a:r>
            <a:r>
              <a:rPr lang="ru-RU" dirty="0" err="1" smtClean="0"/>
              <a:t>Україні</a:t>
            </a:r>
            <a:r>
              <a:rPr lang="ru-RU" dirty="0" smtClean="0"/>
              <a:t> </a:t>
            </a:r>
            <a:r>
              <a:rPr lang="ru-RU" dirty="0" err="1" smtClean="0"/>
              <a:t>ефективною</a:t>
            </a:r>
            <a:r>
              <a:rPr lang="ru-RU" dirty="0" smtClean="0"/>
              <a:t>? </a:t>
            </a:r>
            <a:endParaRPr lang="en-US" dirty="0"/>
          </a:p>
        </p:txBody>
      </p:sp>
      <p:sp>
        <p:nvSpPr>
          <p:cNvPr id="3" name="Подзаголовок 2"/>
          <p:cNvSpPr>
            <a:spLocks noGrp="1"/>
          </p:cNvSpPr>
          <p:nvPr>
            <p:ph type="subTitle" idx="1"/>
          </p:nvPr>
        </p:nvSpPr>
        <p:spPr>
          <a:xfrm>
            <a:off x="533400" y="3228536"/>
            <a:ext cx="7854696" cy="2486480"/>
          </a:xfrm>
        </p:spPr>
        <p:txBody>
          <a:bodyPr>
            <a:normAutofit/>
          </a:bodyPr>
          <a:lstStyle/>
          <a:p>
            <a:endParaRPr lang="ru-RU" b="1" dirty="0" smtClean="0"/>
          </a:p>
          <a:p>
            <a:endParaRPr lang="ru-RU" b="1" dirty="0" smtClean="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428596" y="3679011"/>
            <a:ext cx="4429156" cy="289323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pidruchniki.com/imag/finans/kud_kf/image023.jpg"/>
          <p:cNvPicPr>
            <a:picLocks noChangeAspect="1" noChangeArrowheads="1"/>
          </p:cNvPicPr>
          <p:nvPr/>
        </p:nvPicPr>
        <p:blipFill>
          <a:blip r:embed="rId2" cstate="print"/>
          <a:srcRect/>
          <a:stretch>
            <a:fillRect/>
          </a:stretch>
        </p:blipFill>
        <p:spPr bwMode="auto">
          <a:xfrm>
            <a:off x="428596" y="928670"/>
            <a:ext cx="8190393" cy="4714908"/>
          </a:xfrm>
          <a:prstGeom prst="rect">
            <a:avLst/>
          </a:prstGeom>
          <a:noFill/>
        </p:spPr>
      </p:pic>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72330" y="5000636"/>
            <a:ext cx="1904984" cy="142873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Кравчук, Олександр"/>
          <p:cNvPicPr>
            <a:picLocks noChangeAspect="1" noChangeArrowheads="1"/>
          </p:cNvPicPr>
          <p:nvPr/>
        </p:nvPicPr>
        <p:blipFill>
          <a:blip r:embed="rId2" cstate="print"/>
          <a:srcRect/>
          <a:stretch>
            <a:fillRect/>
          </a:stretch>
        </p:blipFill>
        <p:spPr bwMode="auto">
          <a:xfrm>
            <a:off x="5429256" y="1142984"/>
            <a:ext cx="3143250" cy="2305050"/>
          </a:xfrm>
          <a:prstGeom prst="rect">
            <a:avLst/>
          </a:prstGeom>
          <a:noFill/>
        </p:spPr>
      </p:pic>
      <p:sp>
        <p:nvSpPr>
          <p:cNvPr id="3" name="Прямоугольник 2"/>
          <p:cNvSpPr/>
          <p:nvPr/>
        </p:nvSpPr>
        <p:spPr>
          <a:xfrm>
            <a:off x="5286380" y="3571876"/>
            <a:ext cx="3429024" cy="1477328"/>
          </a:xfrm>
          <a:prstGeom prst="rect">
            <a:avLst/>
          </a:prstGeom>
        </p:spPr>
        <p:txBody>
          <a:bodyPr wrap="square">
            <a:spAutoFit/>
          </a:bodyPr>
          <a:lstStyle/>
          <a:p>
            <a:pPr algn="ctr"/>
            <a:r>
              <a:rPr lang="uk-UA" b="1" dirty="0" smtClean="0"/>
              <a:t>Олександр Кравчук</a:t>
            </a:r>
          </a:p>
          <a:p>
            <a:r>
              <a:rPr lang="uk-UA" dirty="0" smtClean="0"/>
              <a:t>Кандидат економічних наук, редактор журналу "Спільне", аналітик "Центру соціальних і трудових досліджень"</a:t>
            </a:r>
            <a:endParaRPr lang="uk-UA" dirty="0"/>
          </a:p>
        </p:txBody>
      </p:sp>
      <p:sp>
        <p:nvSpPr>
          <p:cNvPr id="4" name="Прямоугольник 3"/>
          <p:cNvSpPr/>
          <p:nvPr/>
        </p:nvSpPr>
        <p:spPr>
          <a:xfrm>
            <a:off x="214282" y="928670"/>
            <a:ext cx="5000660" cy="5355312"/>
          </a:xfrm>
          <a:prstGeom prst="rect">
            <a:avLst/>
          </a:prstGeom>
        </p:spPr>
        <p:txBody>
          <a:bodyPr wrap="square">
            <a:spAutoFit/>
          </a:bodyPr>
          <a:lstStyle/>
          <a:p>
            <a:pPr algn="just"/>
            <a:r>
              <a:rPr lang="uk-UA" b="1" i="1" dirty="0" smtClean="0"/>
              <a:t>Мало хто буде сперечатися про важливість податкової системи. Кажуть, що жоден мешканець США не може заснути, не розрахувавшись з податківцями. Чому ж всі говорять про податки? Бо це кровоносна система державної політики? Тому що вони допомагають зробити суспільство більш справедливим? Можливо, це пережиток старого світу, який слід викинути на звалище історії, поклавшись на вільний ринок? Якою має бути податкова система, яка не придушуватиме, а стимулюватиме розвиток? Відповіді на ці питання завжди були заідеологізованими. «Оптимальні» вирішення проблеми писалися під світові політичні тренди — і деякі з них навіть були відзначені нобелівськими преміями. </a:t>
            </a:r>
            <a:endParaRPr lang="uk-UA" b="1" dirty="0"/>
          </a:p>
        </p:txBody>
      </p:sp>
      <p:pic>
        <p:nvPicPr>
          <p:cNvPr id="5"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72330" y="5000636"/>
            <a:ext cx="1904984" cy="142873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071546"/>
            <a:ext cx="8143932" cy="2246769"/>
          </a:xfrm>
          <a:prstGeom prst="rect">
            <a:avLst/>
          </a:prstGeom>
        </p:spPr>
        <p:txBody>
          <a:bodyPr wrap="square">
            <a:spAutoFit/>
          </a:bodyPr>
          <a:lstStyle/>
          <a:p>
            <a:pPr algn="just" fontAlgn="base"/>
            <a:r>
              <a:rPr lang="uk-UA" sz="2000" dirty="0" smtClean="0"/>
              <a:t>В Україні, на відміну від більшості країн Європи з прогресивними ставками податків, діє пласка система оподаткування (</a:t>
            </a:r>
            <a:r>
              <a:rPr lang="uk-UA" sz="2000" i="1" dirty="0" smtClean="0"/>
              <a:t>«</a:t>
            </a:r>
            <a:r>
              <a:rPr lang="uk-UA" sz="2000" i="1" dirty="0" err="1" smtClean="0"/>
              <a:t>flat</a:t>
            </a:r>
            <a:r>
              <a:rPr lang="uk-UA" sz="2000" i="1" dirty="0" smtClean="0"/>
              <a:t> </a:t>
            </a:r>
            <a:r>
              <a:rPr lang="uk-UA" sz="2000" i="1" dirty="0" err="1" smtClean="0"/>
              <a:t>rate</a:t>
            </a:r>
            <a:r>
              <a:rPr lang="uk-UA" sz="2000" i="1" dirty="0" smtClean="0"/>
              <a:t>»</a:t>
            </a:r>
            <a:r>
              <a:rPr lang="uk-UA" sz="2000" dirty="0" smtClean="0"/>
              <a:t>).</a:t>
            </a:r>
          </a:p>
          <a:p>
            <a:pPr algn="just" fontAlgn="base"/>
            <a:r>
              <a:rPr lang="uk-UA" sz="2000" b="1" dirty="0" smtClean="0"/>
              <a:t>Основні податки, які наповнюють бюджет:</a:t>
            </a:r>
            <a:endParaRPr lang="uk-UA" sz="2000" dirty="0" smtClean="0"/>
          </a:p>
          <a:p>
            <a:pPr algn="just" fontAlgn="base"/>
            <a:r>
              <a:rPr lang="uk-UA" sz="2000" dirty="0" smtClean="0"/>
              <a:t>- прямі податки зі ставкою 18% (податок на прибуток та доходи фізичних осіб);</a:t>
            </a:r>
          </a:p>
          <a:p>
            <a:pPr algn="just" fontAlgn="base"/>
            <a:r>
              <a:rPr lang="uk-UA" sz="2000" dirty="0" smtClean="0"/>
              <a:t>- непрямі податки, закладені в ціну продукції, яку ми споживаємо (акцизний збір, ПДВ).</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71481"/>
            <a:ext cx="9144000" cy="1200329"/>
          </a:xfrm>
          <a:prstGeom prst="rect">
            <a:avLst/>
          </a:prstGeom>
        </p:spPr>
        <p:txBody>
          <a:bodyPr wrap="square">
            <a:spAutoFit/>
          </a:bodyPr>
          <a:lstStyle/>
          <a:p>
            <a:pPr algn="just"/>
            <a:r>
              <a:rPr lang="uk-UA" dirty="0" smtClean="0"/>
              <a:t>Подивімося, як змінювалися податкові надходження до держбюджету, що забезпечують левову його частку (близько 80%). Інші джерела прибутку — це неподаткові надходження: кошти Нацбанку України, прибуток від державних або комунальних підприємств, адміністративні збори, платежі і таке інше (рисунок 1).</a:t>
            </a:r>
            <a:endParaRPr lang="uk-UA" dirty="0"/>
          </a:p>
        </p:txBody>
      </p:sp>
      <p:pic>
        <p:nvPicPr>
          <p:cNvPr id="24578" name="Picture 2" descr="https://commons.com.ua/file/uploads/2018/04/19/podatky_do_budjetu.jpg"/>
          <p:cNvPicPr>
            <a:picLocks noChangeAspect="1" noChangeArrowheads="1"/>
          </p:cNvPicPr>
          <p:nvPr/>
        </p:nvPicPr>
        <p:blipFill>
          <a:blip r:embed="rId2" cstate="print"/>
          <a:srcRect/>
          <a:stretch>
            <a:fillRect/>
          </a:stretch>
        </p:blipFill>
        <p:spPr bwMode="auto">
          <a:xfrm>
            <a:off x="1285852" y="1928802"/>
            <a:ext cx="6786610" cy="3602293"/>
          </a:xfrm>
          <a:prstGeom prst="rect">
            <a:avLst/>
          </a:prstGeom>
          <a:noFill/>
        </p:spPr>
      </p:pic>
      <p:sp>
        <p:nvSpPr>
          <p:cNvPr id="24579" name="Rectangle 3"/>
          <p:cNvSpPr>
            <a:spLocks noChangeArrowheads="1"/>
          </p:cNvSpPr>
          <p:nvPr/>
        </p:nvSpPr>
        <p:spPr bwMode="auto">
          <a:xfrm>
            <a:off x="357158" y="5690878"/>
            <a:ext cx="6143668" cy="67710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300" b="0" i="1" u="none" strike="noStrike" cap="none" normalizeH="0" baseline="0" dirty="0" smtClean="0">
                <a:ln>
                  <a:noFill/>
                </a:ln>
                <a:effectLst/>
                <a:latin typeface="Ubuntu"/>
                <a:cs typeface="Arial" pitchFamily="34" charset="0"/>
              </a:rPr>
              <a:t>Рисунок 1. Зміна структури податкових надходжень до зведеного держбюджету України.</a:t>
            </a:r>
            <a:endParaRPr kumimoji="0" lang="uk-UA" sz="8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1" u="none" strike="noStrike" cap="none" normalizeH="0" baseline="0" dirty="0" smtClean="0">
                <a:ln>
                  <a:noFill/>
                </a:ln>
                <a:effectLst/>
                <a:latin typeface="inherit"/>
                <a:cs typeface="Arial" pitchFamily="34" charset="0"/>
              </a:rPr>
              <a:t>Джерело: побудовано автором за даними Державної служби статистики та Державної казначейської служби України.</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5"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72330" y="5143512"/>
            <a:ext cx="1904984" cy="142873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0108"/>
            <a:ext cx="9144000" cy="4708981"/>
          </a:xfrm>
          <a:prstGeom prst="rect">
            <a:avLst/>
          </a:prstGeom>
        </p:spPr>
        <p:txBody>
          <a:bodyPr wrap="square">
            <a:spAutoFit/>
          </a:bodyPr>
          <a:lstStyle/>
          <a:p>
            <a:pPr fontAlgn="base"/>
            <a:r>
              <a:rPr lang="uk-UA" sz="2000" dirty="0" smtClean="0"/>
              <a:t>Як бачимо, основний податковий тягар в Україні лягає на плечі кінцевих споживачів через акцизні збори, податки на додану вартість та податки з доходів фізичних осіб. 2017 року такі сплати принесли 75% податкових надходжень — 615 </a:t>
            </a:r>
            <a:r>
              <a:rPr lang="uk-UA" sz="2000" dirty="0" err="1" smtClean="0"/>
              <a:t>млрд</a:t>
            </a:r>
            <a:r>
              <a:rPr lang="uk-UA" sz="2000" dirty="0" smtClean="0"/>
              <a:t> грн. Тенденція перенесення податкового тиску на фізичних осіб посилилась після 2014 року. Ще 2013 року їхня частка складала всього 67%. Водночас бізнес сплачує все менше податків. Так, за 2017 рік частка податку на прибуток підприємств склала лише 8,9%. Відсоток рентної плати за видобуток газу, руди та інших корисних копалин зменшився до 6,2.</a:t>
            </a:r>
          </a:p>
          <a:p>
            <a:pPr fontAlgn="base"/>
            <a:r>
              <a:rPr lang="uk-UA" sz="2000" dirty="0" smtClean="0"/>
              <a:t>Ці цифри ілюструють </a:t>
            </a:r>
            <a:r>
              <a:rPr lang="uk-UA" sz="2000" u="sng" dirty="0" smtClean="0">
                <a:hlinkClick r:id="rId2"/>
              </a:rPr>
              <a:t>нову філософію податкової системи України</a:t>
            </a:r>
            <a:r>
              <a:rPr lang="uk-UA" sz="2000" dirty="0" smtClean="0"/>
              <a:t>: дати максимальну свободу бізнесу та збільшити виплати з кишень громадян. Таким є загальний неоліберальний курс України, який підтримують основні міжнародні фінансові інституції та зовнішньоекономічні партнери. Державний вплив на соціально-економічні процеси має зменшитися, а регуляторні функції треба віддати на відкуп ринковій «саморегуляції».</a:t>
            </a:r>
          </a:p>
          <a:p>
            <a:pPr fontAlgn="base"/>
            <a:r>
              <a:rPr lang="uk-UA" sz="2000" dirty="0" smtClean="0"/>
              <a:t> </a:t>
            </a:r>
            <a:endParaRPr lang="uk-UA" sz="2000" dirty="0"/>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42983"/>
            <a:ext cx="9144000" cy="1631216"/>
          </a:xfrm>
          <a:prstGeom prst="rect">
            <a:avLst/>
          </a:prstGeom>
        </p:spPr>
        <p:txBody>
          <a:bodyPr wrap="square">
            <a:spAutoFit/>
          </a:bodyPr>
          <a:lstStyle/>
          <a:p>
            <a:pPr algn="just"/>
            <a:r>
              <a:rPr lang="ru-RU" dirty="0"/>
              <a:t> </a:t>
            </a:r>
            <a:r>
              <a:rPr lang="uk-UA" sz="2000" dirty="0" smtClean="0"/>
              <a:t>Основне його положення — послаблення контролю за економікою має привабити іноземних інвесторів. Вони, зі свого боку, почнуть вкладати гроші в українське виробництво. Громадяни ж зможуть самотужки подбати про свої потреби, бо заробітна плата підвищиться, а робочих місць на нових або модернізованих підприємствах стане більше.</a:t>
            </a:r>
            <a:endParaRPr lang="uk-UA" sz="2000" dirty="0"/>
          </a:p>
        </p:txBody>
      </p:sp>
      <p:sp>
        <p:nvSpPr>
          <p:cNvPr id="3" name="Прямоугольник 2"/>
          <p:cNvSpPr/>
          <p:nvPr/>
        </p:nvSpPr>
        <p:spPr>
          <a:xfrm>
            <a:off x="428596" y="5072074"/>
            <a:ext cx="6429404" cy="1477328"/>
          </a:xfrm>
          <a:prstGeom prst="rect">
            <a:avLst/>
          </a:prstGeom>
        </p:spPr>
        <p:txBody>
          <a:bodyPr wrap="square">
            <a:spAutoFit/>
          </a:bodyPr>
          <a:lstStyle/>
          <a:p>
            <a:pPr algn="just"/>
            <a:r>
              <a:rPr lang="uk-UA" dirty="0" smtClean="0"/>
              <a:t>Можна посперечатись, чи спрацює така стратегія в наших умовах. Міжнародна практика показує: комерціалізація суспільного простору та втілення пакету неоліберальних реформ тільки поглиблює </a:t>
            </a:r>
            <a:r>
              <a:rPr lang="uk-UA" dirty="0" smtClean="0">
                <a:hlinkClick r:id="rId2"/>
              </a:rPr>
              <a:t>соціально-економічну нерівність</a:t>
            </a:r>
            <a:r>
              <a:rPr lang="uk-UA" dirty="0" smtClean="0"/>
              <a:t>.</a:t>
            </a:r>
            <a:endParaRPr lang="uk-UA" dirty="0"/>
          </a:p>
        </p:txBody>
      </p:sp>
      <p:pic>
        <p:nvPicPr>
          <p:cNvPr id="4"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00173"/>
            <a:ext cx="9144000" cy="2862322"/>
          </a:xfrm>
          <a:prstGeom prst="rect">
            <a:avLst/>
          </a:prstGeom>
        </p:spPr>
        <p:txBody>
          <a:bodyPr wrap="square">
            <a:spAutoFit/>
          </a:bodyPr>
          <a:lstStyle/>
          <a:p>
            <a:pPr algn="just"/>
            <a:r>
              <a:rPr lang="uk-UA" sz="2000" dirty="0" smtClean="0"/>
              <a:t>Окрема тема — це боргова політика. Вона нерозривно пов’язана із неоліберальними реформами, зокрема з реформою оподаткування. Отримання нових іноземних кредитів в обмін на просування подібних реформ </a:t>
            </a:r>
            <a:r>
              <a:rPr lang="uk-UA" sz="2000" dirty="0" smtClean="0">
                <a:hlinkClick r:id="rId2"/>
              </a:rPr>
              <a:t>зменшує шанси </a:t>
            </a:r>
            <a:r>
              <a:rPr lang="uk-UA" sz="2000" dirty="0" err="1" smtClean="0">
                <a:hlinkClick r:id="rId2"/>
              </a:rPr>
              <a:t>наздоганяючого</a:t>
            </a:r>
            <a:r>
              <a:rPr lang="uk-UA" sz="2000" dirty="0" smtClean="0">
                <a:hlinkClick r:id="rId2"/>
              </a:rPr>
              <a:t> розвитку нашої економіки</a:t>
            </a:r>
            <a:r>
              <a:rPr lang="uk-UA" sz="2000" dirty="0" smtClean="0"/>
              <a:t>. Лобісти пенсійної, медичної, освітньої реформи прагнуть саме зменшити соціальні виплати з бюджету та полегшити податковий тягар бізнесу. Основний зміст цих реформ прописано в меморандумах з основним кредитором України — Міжнародним валютним фондом (див. Меморандум про економічну та фінансову політику з Міжнародним валютним фондом).</a:t>
            </a:r>
            <a:endParaRPr lang="uk-UA" sz="2000" dirty="0"/>
          </a:p>
        </p:txBody>
      </p:sp>
      <p:pic>
        <p:nvPicPr>
          <p:cNvPr id="4"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89844"/>
            <a:ext cx="9144000" cy="3170099"/>
          </a:xfrm>
          <a:prstGeom prst="rect">
            <a:avLst/>
          </a:prstGeom>
        </p:spPr>
        <p:txBody>
          <a:bodyPr wrap="square">
            <a:spAutoFit/>
          </a:bodyPr>
          <a:lstStyle/>
          <a:p>
            <a:pPr algn="just"/>
            <a:r>
              <a:rPr lang="uk-UA" sz="2000" smtClean="0"/>
              <a:t>Отже, кошти для вкладення в економіку не будуть вивільнені. Натомість ми опиняємося перед необхідністю сплати боргів та відсотків за їхнє користування. Цей тягар чималий: виплата відсотків за користування державними та гарантованими державою кредитами стала однією з найбільших витрат державного бюджету. За останніми офіційними даними, 2017 року обслуговування боргових зобов'язань обійшлось українцям в 111,7 млрд грн. Це 10,6% від усіх витрат бюджету, що вдвічі більше за показник 2012 року. Зрозумійте масштаб: це перевищує всі сукупні виплати на охорону здоров’я, частку яких в бюджеті і так за останні роки скоротили до 9,7% (102,4 млрд в 2017 році).</a:t>
            </a:r>
            <a:endParaRPr lang="uk-UA" sz="200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28605"/>
            <a:ext cx="9144000" cy="1292662"/>
          </a:xfrm>
          <a:prstGeom prst="rect">
            <a:avLst/>
          </a:prstGeom>
        </p:spPr>
        <p:txBody>
          <a:bodyPr wrap="square">
            <a:spAutoFit/>
          </a:bodyPr>
          <a:lstStyle/>
          <a:p>
            <a:pPr algn="just" fontAlgn="base"/>
            <a:r>
              <a:rPr lang="uk-UA" sz="2000" dirty="0" smtClean="0"/>
              <a:t>Аби проілюструвати зміну державних пріоритетів, покажемо, як змінювалась структура виплат із держбюджету, тобто те, на що витрачаються зібрані податки (рисунок 2).</a:t>
            </a:r>
          </a:p>
          <a:p>
            <a:pPr fontAlgn="base"/>
            <a:r>
              <a:rPr lang="ru-RU" dirty="0"/>
              <a:t> </a:t>
            </a:r>
          </a:p>
        </p:txBody>
      </p:sp>
      <p:pic>
        <p:nvPicPr>
          <p:cNvPr id="26626" name="Picture 2" descr="https://commons.com.ua/file/uploads/2018/04/19/vytratybudjet_eKEO8KA.jpg"/>
          <p:cNvPicPr>
            <a:picLocks noChangeAspect="1" noChangeArrowheads="1"/>
          </p:cNvPicPr>
          <p:nvPr/>
        </p:nvPicPr>
        <p:blipFill>
          <a:blip r:embed="rId2" cstate="print"/>
          <a:srcRect/>
          <a:stretch>
            <a:fillRect/>
          </a:stretch>
        </p:blipFill>
        <p:spPr bwMode="auto">
          <a:xfrm>
            <a:off x="1214414" y="1428736"/>
            <a:ext cx="7099230" cy="3857652"/>
          </a:xfrm>
          <a:prstGeom prst="rect">
            <a:avLst/>
          </a:prstGeom>
          <a:noFill/>
        </p:spPr>
      </p:pic>
      <p:sp>
        <p:nvSpPr>
          <p:cNvPr id="26627" name="Rectangle 3"/>
          <p:cNvSpPr>
            <a:spLocks noChangeArrowheads="1"/>
          </p:cNvSpPr>
          <p:nvPr/>
        </p:nvSpPr>
        <p:spPr bwMode="auto">
          <a:xfrm>
            <a:off x="500034" y="5721380"/>
            <a:ext cx="6215106" cy="64633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effectLst/>
                <a:latin typeface="Ubuntu"/>
                <a:cs typeface="Arial" pitchFamily="34" charset="0"/>
              </a:rPr>
              <a:t>Рисунок 2. Зміна структури бюджетних виплат в Україні</a:t>
            </a:r>
            <a:endParaRPr kumimoji="0" lang="uk-UA"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effectLst/>
                <a:latin typeface="inherit"/>
                <a:cs typeface="Arial" pitchFamily="34" charset="0"/>
              </a:rPr>
              <a:t>Джерело: побудовано автором за даними Державна служби статистики та Державної казначейської служби України</a:t>
            </a:r>
            <a:endParaRPr kumimoji="0" lang="uk-UA" sz="1400" b="0" i="0" u="none" strike="noStrike" cap="none" normalizeH="0" baseline="0" dirty="0" smtClean="0">
              <a:ln>
                <a:noFill/>
              </a:ln>
              <a:effectLst/>
              <a:latin typeface="Arial" pitchFamily="34" charset="0"/>
              <a:cs typeface="Arial" pitchFamily="34" charset="0"/>
            </a:endParaRPr>
          </a:p>
        </p:txBody>
      </p:sp>
      <p:pic>
        <p:nvPicPr>
          <p:cNvPr id="5"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85860"/>
            <a:ext cx="8929718" cy="3170099"/>
          </a:xfrm>
          <a:prstGeom prst="rect">
            <a:avLst/>
          </a:prstGeom>
        </p:spPr>
        <p:txBody>
          <a:bodyPr wrap="square">
            <a:spAutoFit/>
          </a:bodyPr>
          <a:lstStyle/>
          <a:p>
            <a:pPr algn="just"/>
            <a:r>
              <a:rPr lang="uk-UA" sz="2000" dirty="0" smtClean="0"/>
              <a:t>Як бачимо, найбільше зросла частка загальнодержавних витрат. Сукупно вони вже становили 166 млрд. грн. із 1056 млрд. зведеного бюджету України. З них дві третини пішло на обслуговування державного боргу. Важливим є й скорочення частки соціальних виплат, передусім пенсій. Значно впав пріоритет фінансування освіти й охорони здоров’я. Такою є ціна насадження моделі вільного ринку для України, яка скочується до рівня держав третього світу. Випадок українських реформ не поодинокий. Схожі сценарії вільноринкових перетворень відбувались у Латинській Америці у XX столітті. Зараз їх здійснюють у Греції, одній із найбідніших країн Європейського Союзу.</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214950"/>
            <a:ext cx="1904984" cy="14287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endParaRPr lang="en-US" dirty="0"/>
          </a:p>
        </p:txBody>
      </p:sp>
      <p:sp>
        <p:nvSpPr>
          <p:cNvPr id="8" name="Текст 7"/>
          <p:cNvSpPr>
            <a:spLocks noGrp="1"/>
          </p:cNvSpPr>
          <p:nvPr>
            <p:ph type="body" idx="2"/>
          </p:nvPr>
        </p:nvSpPr>
        <p:spPr>
          <a:xfrm>
            <a:off x="685800" y="5000636"/>
            <a:ext cx="2743200" cy="1247764"/>
          </a:xfrm>
        </p:spPr>
        <p:txBody>
          <a:bodyPr/>
          <a:lstStyle/>
          <a:p>
            <a:pPr algn="ctr"/>
            <a:r>
              <a:rPr lang="uk-UA" dirty="0" smtClean="0"/>
              <a:t>відомий лікар, доктор медичних наук, професор анатомії та фізіології у Гарварді</a:t>
            </a:r>
          </a:p>
          <a:p>
            <a:pPr algn="ctr"/>
            <a:r>
              <a:rPr lang="ru-RU" dirty="0" smtClean="0">
                <a:hlinkClick r:id="rId2" tooltip="29 серпня"/>
              </a:rPr>
              <a:t> </a:t>
            </a:r>
            <a:r>
              <a:rPr lang="uk-UA" dirty="0" smtClean="0">
                <a:hlinkClick r:id="rId2" tooltip="29 серпня"/>
              </a:rPr>
              <a:t>29 серпня</a:t>
            </a:r>
            <a:r>
              <a:rPr lang="uk-UA" dirty="0" smtClean="0"/>
              <a:t> </a:t>
            </a:r>
            <a:r>
              <a:rPr lang="uk-UA" dirty="0" smtClean="0">
                <a:hlinkClick r:id="rId3" tooltip="1809"/>
              </a:rPr>
              <a:t>1809</a:t>
            </a:r>
            <a:r>
              <a:rPr lang="uk-UA" dirty="0" smtClean="0"/>
              <a:t> — </a:t>
            </a:r>
            <a:r>
              <a:rPr lang="uk-UA" u="sng" dirty="0" smtClean="0">
                <a:hlinkClick r:id="rId4"/>
              </a:rPr>
              <a:t>7 жовтня</a:t>
            </a:r>
            <a:r>
              <a:rPr lang="uk-UA" dirty="0" smtClean="0"/>
              <a:t> </a:t>
            </a:r>
            <a:r>
              <a:rPr lang="uk-UA" dirty="0" smtClean="0">
                <a:hlinkClick r:id="rId5" tooltip="1894"/>
              </a:rPr>
              <a:t>1894</a:t>
            </a:r>
            <a:r>
              <a:rPr lang="ru-RU" dirty="0" smtClean="0"/>
              <a:t> </a:t>
            </a:r>
            <a:endParaRPr lang="en-US" dirty="0"/>
          </a:p>
        </p:txBody>
      </p:sp>
      <p:sp>
        <p:nvSpPr>
          <p:cNvPr id="5" name="Содержимое 4"/>
          <p:cNvSpPr>
            <a:spLocks noGrp="1"/>
          </p:cNvSpPr>
          <p:nvPr>
            <p:ph sz="half" idx="1"/>
          </p:nvPr>
        </p:nvSpPr>
        <p:spPr/>
        <p:txBody>
          <a:bodyPr/>
          <a:lstStyle/>
          <a:p>
            <a:pPr algn="r">
              <a:buNone/>
            </a:pPr>
            <a:r>
              <a:rPr lang="uk-UA" dirty="0" smtClean="0"/>
              <a:t>Податки — це ціна за </a:t>
            </a:r>
            <a:r>
              <a:rPr lang="uk-UA" dirty="0" smtClean="0">
                <a:hlinkClick r:id="rId6" tooltip="Життя"/>
              </a:rPr>
              <a:t>життя</a:t>
            </a:r>
            <a:r>
              <a:rPr lang="uk-UA" dirty="0" smtClean="0"/>
              <a:t> в цивілізованому суспільстві.</a:t>
            </a:r>
          </a:p>
          <a:p>
            <a:pPr algn="r">
              <a:buNone/>
            </a:pPr>
            <a:r>
              <a:rPr lang="uk-UA" dirty="0" smtClean="0"/>
              <a:t> Олівер </a:t>
            </a:r>
            <a:r>
              <a:rPr lang="uk-UA" dirty="0" err="1" smtClean="0"/>
              <a:t>Венделл</a:t>
            </a:r>
            <a:r>
              <a:rPr lang="uk-UA" dirty="0" smtClean="0"/>
              <a:t> </a:t>
            </a:r>
            <a:r>
              <a:rPr lang="uk-UA" dirty="0" err="1" smtClean="0"/>
              <a:t>Голмс</a:t>
            </a:r>
            <a:r>
              <a:rPr lang="uk-UA" dirty="0" smtClean="0"/>
              <a:t> старший</a:t>
            </a:r>
            <a:endParaRPr lang="uk-UA" dirty="0"/>
          </a:p>
        </p:txBody>
      </p:sp>
      <p:pic>
        <p:nvPicPr>
          <p:cNvPr id="1026" name="Picture 2"/>
          <p:cNvPicPr>
            <a:picLocks noChangeAspect="1" noChangeArrowheads="1"/>
          </p:cNvPicPr>
          <p:nvPr/>
        </p:nvPicPr>
        <p:blipFill>
          <a:blip r:embed="rId7" cstate="print"/>
          <a:srcRect/>
          <a:stretch>
            <a:fillRect/>
          </a:stretch>
        </p:blipFill>
        <p:spPr bwMode="auto">
          <a:xfrm>
            <a:off x="642910" y="571480"/>
            <a:ext cx="2889001" cy="3801883"/>
          </a:xfrm>
          <a:prstGeom prst="rect">
            <a:avLst/>
          </a:prstGeom>
          <a:noFill/>
          <a:ln w="9525">
            <a:noFill/>
            <a:miter lim="800000"/>
            <a:headEnd/>
            <a:tailEnd/>
          </a:ln>
          <a:effectLst/>
        </p:spPr>
      </p:pic>
      <p:pic>
        <p:nvPicPr>
          <p:cNvPr id="9" name="Picture 2" descr="Картинки по запросу картинки податки"/>
          <p:cNvPicPr>
            <a:picLocks noChangeAspect="1" noChangeArrowheads="1"/>
          </p:cNvPicPr>
          <p:nvPr/>
        </p:nvPicPr>
        <p:blipFill>
          <a:blip r:embed="rId8" cstate="print"/>
          <a:srcRect/>
          <a:stretch>
            <a:fillRect/>
          </a:stretch>
        </p:blipFill>
        <p:spPr bwMode="auto">
          <a:xfrm>
            <a:off x="7000892" y="5143512"/>
            <a:ext cx="1928826" cy="14466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843"/>
            <a:ext cx="9144000" cy="2554545"/>
          </a:xfrm>
          <a:prstGeom prst="rect">
            <a:avLst/>
          </a:prstGeom>
        </p:spPr>
        <p:txBody>
          <a:bodyPr wrap="square">
            <a:spAutoFit/>
          </a:bodyPr>
          <a:lstStyle/>
          <a:p>
            <a:pPr algn="just"/>
            <a:r>
              <a:rPr lang="uk-UA" sz="2000" dirty="0" smtClean="0"/>
              <a:t>З 2018 року в Україні запланували замінити податок на прибуток податком на виведений капітал. Що це означатиме? Якщо зараз корпорації сплачують податок з операційного прибутку (18% різниці між виторгом та витратами), то з нового року податком в 15% буде обкладатись тільки виведений із підприємства прибуток (дивіденди власникам) або ж «приховане виведення прибутків» (роялті, фінансові послуги, інвестування в закордонні підприємства) зі ставкою 20%. За задумом, це має спростити адміністрування податку й заохотити власників вкладати кошти у розвиток виробництва.</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14421"/>
            <a:ext cx="9144000" cy="2862322"/>
          </a:xfrm>
          <a:prstGeom prst="rect">
            <a:avLst/>
          </a:prstGeom>
        </p:spPr>
        <p:txBody>
          <a:bodyPr wrap="square">
            <a:spAutoFit/>
          </a:bodyPr>
          <a:lstStyle/>
          <a:p>
            <a:pPr algn="just"/>
            <a:r>
              <a:rPr lang="uk-UA" sz="2000" dirty="0" smtClean="0"/>
              <a:t>Але в українських умовах можна очікувати, що власники будуть відкладати виведення своїх прибутків, надходження до бюджету стануть менш прогнозованими, а їхні суми зменшаться. Навіть за обережними підрахунками експертів та уряду, це може викликати бюджетний дефіцит у розмірі 37—47 </a:t>
            </a:r>
            <a:r>
              <a:rPr lang="uk-UA" sz="2000" dirty="0" err="1" smtClean="0"/>
              <a:t>млрд</a:t>
            </a:r>
            <a:r>
              <a:rPr lang="uk-UA" sz="2000" dirty="0" smtClean="0"/>
              <a:t> гривень (Європейський інформаційно-дослідницький центр). Державна фіскальна служба озвучує ще більші втрати: </a:t>
            </a:r>
            <a:r>
              <a:rPr lang="uk-UA" sz="2000" dirty="0" smtClean="0">
                <a:hlinkClick r:id="rId2"/>
              </a:rPr>
              <a:t>80—100 </a:t>
            </a:r>
            <a:r>
              <a:rPr lang="uk-UA" sz="2000" dirty="0" err="1" smtClean="0">
                <a:hlinkClick r:id="rId2"/>
              </a:rPr>
              <a:t>млрд</a:t>
            </a:r>
            <a:r>
              <a:rPr lang="uk-UA" sz="2000" dirty="0" smtClean="0">
                <a:hlinkClick r:id="rId2"/>
              </a:rPr>
              <a:t> гривень за перші два роки впровадження нової системи оподаткування</a:t>
            </a:r>
            <a:r>
              <a:rPr lang="uk-UA" sz="2000" dirty="0" smtClean="0"/>
              <a:t>. Сумнівно, що в умовах нестабільної макроекономічної ситуації зростання економіки компенсує такі втрати.</a:t>
            </a:r>
            <a:endParaRPr lang="uk-UA" sz="2000" dirty="0"/>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14422"/>
            <a:ext cx="9144000" cy="3785652"/>
          </a:xfrm>
          <a:prstGeom prst="rect">
            <a:avLst/>
          </a:prstGeom>
        </p:spPr>
        <p:txBody>
          <a:bodyPr wrap="square">
            <a:spAutoFit/>
          </a:bodyPr>
          <a:lstStyle/>
          <a:p>
            <a:pPr algn="just"/>
            <a:r>
              <a:rPr lang="uk-UA" sz="2000" dirty="0" smtClean="0"/>
              <a:t>Лише у небагатьох держав є досвід таких податкових систем. Протягом тривалого часу (з 2000 року) така система діє тільки в Естонії. Її пробували запроваджувати також в Македонії та Молдові, з 2017 року — в Грузії. Але згідно з даними Європейської комісії, Інституту економічних досліджень та політичних консультацій, Німецької консультативної групи в Україні, такі реформи не привели до суттєвого зростання інвестицій в цих країнах. Певне зростання спостерігалося лише в Македонії. Але навіть там уряд був вимушений повернутись до загальнопоширеного податку на прибуток через великі податкові втрати до бюджету (</a:t>
            </a:r>
            <a:r>
              <a:rPr lang="uk-UA" sz="2000" dirty="0" err="1" smtClean="0"/>
              <a:t>European</a:t>
            </a:r>
            <a:r>
              <a:rPr lang="uk-UA" sz="2000" dirty="0" smtClean="0"/>
              <a:t> </a:t>
            </a:r>
            <a:r>
              <a:rPr lang="uk-UA" sz="2000" dirty="0" err="1" smtClean="0"/>
              <a:t>commission</a:t>
            </a:r>
            <a:r>
              <a:rPr lang="uk-UA" sz="2000" dirty="0" smtClean="0"/>
              <a:t> 2015). Ставити нам за приклад Естонію, економіку якої важко порівнювати з українською і яка стає новим офшором на карті Європи</a:t>
            </a:r>
            <a:r>
              <a:rPr lang="uk-UA" sz="2000" baseline="30000" dirty="0" smtClean="0">
                <a:hlinkClick r:id="rId2"/>
              </a:rPr>
              <a:t>[1]</a:t>
            </a:r>
            <a:r>
              <a:rPr lang="uk-UA" sz="2000" dirty="0" smtClean="0"/>
              <a:t>, — це спроба виправдати подальшу дерегуляцію господарського життя країни.</a:t>
            </a:r>
            <a:endParaRPr lang="uk-UA" sz="2000" dirty="0"/>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214422"/>
            <a:ext cx="8072494" cy="1631216"/>
          </a:xfrm>
          <a:prstGeom prst="rect">
            <a:avLst/>
          </a:prstGeom>
        </p:spPr>
        <p:txBody>
          <a:bodyPr wrap="square">
            <a:spAutoFit/>
          </a:bodyPr>
          <a:lstStyle/>
          <a:p>
            <a:pPr algn="just"/>
            <a:r>
              <a:rPr lang="uk-UA" sz="2000" dirty="0" smtClean="0"/>
              <a:t>Набагато важливішими є кроки до прозорішого збору й адміністрування податків, перетворення податкової на сучасну й ефективну державну службу. Інвестиції в економіку стримують загалом інші причини — корупція, недовіра до судової системи, нестабільна політична ситуація в країні.</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143512"/>
            <a:ext cx="1904984" cy="142873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1754326"/>
          </a:xfrm>
          <a:prstGeom prst="rect">
            <a:avLst/>
          </a:prstGeom>
        </p:spPr>
        <p:txBody>
          <a:bodyPr wrap="square">
            <a:spAutoFit/>
          </a:bodyPr>
          <a:lstStyle/>
          <a:p>
            <a:pPr algn="just" fontAlgn="base"/>
            <a:r>
              <a:rPr lang="uk-UA" dirty="0" smtClean="0"/>
              <a:t>Отже, якщо оцінити рівень податкового навантаження по відношенню до ВВП з урахуванням тіньового сектора, то Україна опиниться серед країн із дуже низьким реальним податковим навантаженням, але дуже високою часткою тіньової економіки. На рис. наведено відповідне порівняння України з деякими країнами, що розвиваються.</a:t>
            </a:r>
          </a:p>
          <a:p>
            <a:pPr fontAlgn="base"/>
            <a:r>
              <a:rPr lang="ru-RU" dirty="0"/>
              <a:t> </a:t>
            </a:r>
          </a:p>
        </p:txBody>
      </p:sp>
      <p:pic>
        <p:nvPicPr>
          <p:cNvPr id="39938" name="Picture 2" descr="https://commons.com.ua/file/uploads/2017/03/31/shadow.png"/>
          <p:cNvPicPr>
            <a:picLocks noChangeAspect="1" noChangeArrowheads="1"/>
          </p:cNvPicPr>
          <p:nvPr/>
        </p:nvPicPr>
        <p:blipFill>
          <a:blip r:embed="rId2" cstate="print"/>
          <a:srcRect/>
          <a:stretch>
            <a:fillRect/>
          </a:stretch>
        </p:blipFill>
        <p:spPr bwMode="auto">
          <a:xfrm>
            <a:off x="857224" y="2000240"/>
            <a:ext cx="7198407" cy="3469692"/>
          </a:xfrm>
          <a:prstGeom prst="rect">
            <a:avLst/>
          </a:prstGeom>
          <a:noFill/>
        </p:spPr>
      </p:pic>
      <p:sp>
        <p:nvSpPr>
          <p:cNvPr id="4" name="Прямоугольник 3"/>
          <p:cNvSpPr/>
          <p:nvPr/>
        </p:nvSpPr>
        <p:spPr>
          <a:xfrm>
            <a:off x="214282" y="5715016"/>
            <a:ext cx="6858048" cy="923330"/>
          </a:xfrm>
          <a:prstGeom prst="rect">
            <a:avLst/>
          </a:prstGeom>
        </p:spPr>
        <p:txBody>
          <a:bodyPr wrap="square">
            <a:spAutoFit/>
          </a:bodyPr>
          <a:lstStyle/>
          <a:p>
            <a:pPr algn="ctr"/>
            <a:r>
              <a:rPr lang="uk-UA" i="1" dirty="0" smtClean="0"/>
              <a:t>Тіньова економіка та реальне податкове навантаження у відсотках до ВВП з урахуванням тіньового сектора (власний розрахунок за даними Світового банку</a:t>
            </a:r>
            <a:r>
              <a:rPr lang="ru-RU" i="1" dirty="0"/>
              <a:t> </a:t>
            </a:r>
            <a:endParaRPr lang="en-US" dirty="0"/>
          </a:p>
        </p:txBody>
      </p:sp>
      <p:pic>
        <p:nvPicPr>
          <p:cNvPr id="5"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720840"/>
            <a:ext cx="8643998" cy="2246769"/>
          </a:xfrm>
          <a:prstGeom prst="rect">
            <a:avLst/>
          </a:prstGeom>
        </p:spPr>
        <p:txBody>
          <a:bodyPr wrap="square">
            <a:spAutoFit/>
          </a:bodyPr>
          <a:lstStyle/>
          <a:p>
            <a:pPr algn="just" fontAlgn="base"/>
            <a:r>
              <a:rPr lang="uk-UA" sz="2000" dirty="0" smtClean="0"/>
              <a:t>Ще одна важлива зміна, яка запроваджуватиметься згідно з меморандумом із Міжнародним валютним фондом (</a:t>
            </a:r>
            <a:r>
              <a:rPr lang="uk-UA" sz="2000" dirty="0" smtClean="0">
                <a:hlinkClick r:id="rId2"/>
              </a:rPr>
              <a:t>Меморандум з МВФ</a:t>
            </a:r>
            <a:r>
              <a:rPr lang="uk-UA" sz="2000" dirty="0" smtClean="0"/>
              <a:t>: 15), — посилення з 2018 року вимог до підприємців, які працюють за спрощеною системою оподаткування. Зараз законодавці обговорюють найбільш радикальні варіанти такого посилення — аж до скасування спрощеної системи оподаткування.</a:t>
            </a:r>
          </a:p>
          <a:p>
            <a:pPr algn="just" fontAlgn="base"/>
            <a:r>
              <a:rPr lang="uk-UA" sz="2000" dirty="0" smtClean="0"/>
              <a:t> </a:t>
            </a:r>
            <a:endParaRPr lang="uk-UA" sz="2000" dirty="0"/>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214950"/>
            <a:ext cx="1904984" cy="142873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9144000" cy="5355312"/>
          </a:xfrm>
          <a:prstGeom prst="rect">
            <a:avLst/>
          </a:prstGeom>
        </p:spPr>
        <p:txBody>
          <a:bodyPr wrap="square">
            <a:spAutoFit/>
          </a:bodyPr>
          <a:lstStyle/>
          <a:p>
            <a:pPr algn="just" fontAlgn="base"/>
            <a:r>
              <a:rPr lang="uk-UA" dirty="0" smtClean="0"/>
              <a:t>Така система дала можливість легалізувати значну частку тіньового бізнесу. Зараз нею користуються переважно малі та середні підприємства. В Україні зареєстровано понад 1,7 </a:t>
            </a:r>
            <a:r>
              <a:rPr lang="uk-UA" dirty="0" err="1" smtClean="0"/>
              <a:t>млн</a:t>
            </a:r>
            <a:r>
              <a:rPr lang="uk-UA" dirty="0" smtClean="0"/>
              <a:t> фізичних осіб-підприємців (</a:t>
            </a:r>
            <a:r>
              <a:rPr lang="uk-UA" dirty="0" err="1" smtClean="0"/>
              <a:t>ФОПів</a:t>
            </a:r>
            <a:r>
              <a:rPr lang="uk-UA" dirty="0" smtClean="0"/>
              <a:t>), серед яких близько 1,2 </a:t>
            </a:r>
            <a:r>
              <a:rPr lang="uk-UA" dirty="0" err="1" smtClean="0"/>
              <a:t>млн</a:t>
            </a:r>
            <a:r>
              <a:rPr lang="uk-UA" dirty="0" smtClean="0"/>
              <a:t> — платники єдиного податку за спрощеною системою оподаткування. Станом на 2017 рік ця категорія платників приносить до держбюджету більше коштів, ніж великі підприємства, які працюють за загальною системою оподаткування. Слід визнати, що використання спрощеної системи дозволило багатьом мешканцям України легалізувати свою діяльність та заробляти собі на життя у важких економічних умовах. Тож підвищення контролю за діяльністю </a:t>
            </a:r>
            <a:r>
              <a:rPr lang="uk-UA" dirty="0" err="1" smtClean="0"/>
              <a:t>ФОПів</a:t>
            </a:r>
            <a:r>
              <a:rPr lang="uk-UA" dirty="0" smtClean="0"/>
              <a:t> потрібно проводити обережно, щоб не повернутись до тенденції тіньовизації економіки, що існувала протягом буремних 1990-х. Натомість, треба передусім посилити контроль за дотриманням трудового законодавства. Однією з основних проблем є виведення зі штату підприємств найманих працівників, які стають формально </a:t>
            </a:r>
            <a:r>
              <a:rPr lang="uk-UA" dirty="0" err="1" smtClean="0"/>
              <a:t>ФОПами</a:t>
            </a:r>
            <a:r>
              <a:rPr lang="uk-UA" dirty="0" smtClean="0"/>
              <a:t>. Так можна буде ухилятись від сплати податків і соціальної відповідальності за найману робочу силу. Інше завдання — обмежити можливості використання спрощеної системи оподаткування для «подрібнення» великого бізнесу на багато маленьких </a:t>
            </a:r>
            <a:r>
              <a:rPr lang="uk-UA" dirty="0" err="1" smtClean="0"/>
              <a:t>ФОПів</a:t>
            </a:r>
            <a:r>
              <a:rPr lang="uk-UA" dirty="0" smtClean="0"/>
              <a:t>. Інакше це закручування гайок знову ж таки відіб’ється на</a:t>
            </a:r>
          </a:p>
          <a:p>
            <a:pPr algn="just" fontAlgn="base"/>
            <a:r>
              <a:rPr lang="uk-UA" dirty="0" smtClean="0"/>
              <a:t> найбільш уразливих верствах населення.</a:t>
            </a:r>
          </a:p>
          <a:p>
            <a:pPr algn="just" fontAlgn="base"/>
            <a:r>
              <a:rPr lang="uk-UA" dirty="0" smtClean="0"/>
              <a:t> </a:t>
            </a:r>
            <a:endParaRPr lang="uk-UA"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57166"/>
            <a:ext cx="9144000" cy="1754326"/>
          </a:xfrm>
          <a:prstGeom prst="rect">
            <a:avLst/>
          </a:prstGeom>
        </p:spPr>
        <p:txBody>
          <a:bodyPr wrap="square">
            <a:spAutoFit/>
          </a:bodyPr>
          <a:lstStyle/>
          <a:p>
            <a:pPr algn="just"/>
            <a:r>
              <a:rPr lang="uk-UA" dirty="0" smtClean="0"/>
              <a:t>Політики часто спекулюють на темі європейського вибору України та необхідності перетворень у країні. Ми чуємо, що в нашій державі надто великий податковий тягар, який заважає розвиватись бізнесу. Порівняймо ці твердження з фактичним станом речей у Європейському Союзі (рисунок 3). Візьмемо для цього універсальний показник, за яким аналізується податковий тиск в економіці, — частку податків у ВВП (</a:t>
            </a:r>
            <a:r>
              <a:rPr lang="uk-UA" i="1" dirty="0" smtClean="0"/>
              <a:t>«</a:t>
            </a:r>
            <a:r>
              <a:rPr lang="uk-UA" i="1" dirty="0" err="1" smtClean="0"/>
              <a:t>tax</a:t>
            </a:r>
            <a:r>
              <a:rPr lang="uk-UA" i="1" dirty="0" smtClean="0"/>
              <a:t> revenue-to-GDP </a:t>
            </a:r>
            <a:r>
              <a:rPr lang="uk-UA" i="1" dirty="0" err="1" smtClean="0"/>
              <a:t>ratio</a:t>
            </a:r>
            <a:r>
              <a:rPr lang="uk-UA" i="1" dirty="0" smtClean="0"/>
              <a:t>»</a:t>
            </a:r>
            <a:r>
              <a:rPr lang="uk-UA" dirty="0" smtClean="0"/>
              <a:t>).</a:t>
            </a:r>
            <a:endParaRPr lang="uk-UA" dirty="0"/>
          </a:p>
        </p:txBody>
      </p:sp>
      <p:pic>
        <p:nvPicPr>
          <p:cNvPr id="31746" name="Picture 2" descr="https://commons.com.ua/file/uploads/2018/04/19/podatky_yevropa.jpg"/>
          <p:cNvPicPr>
            <a:picLocks noChangeAspect="1" noChangeArrowheads="1"/>
          </p:cNvPicPr>
          <p:nvPr/>
        </p:nvPicPr>
        <p:blipFill>
          <a:blip r:embed="rId2" cstate="print"/>
          <a:srcRect/>
          <a:stretch>
            <a:fillRect/>
          </a:stretch>
        </p:blipFill>
        <p:spPr bwMode="auto">
          <a:xfrm>
            <a:off x="785786" y="2071678"/>
            <a:ext cx="6448424" cy="3631366"/>
          </a:xfrm>
          <a:prstGeom prst="rect">
            <a:avLst/>
          </a:prstGeom>
          <a:noFill/>
        </p:spPr>
      </p:pic>
      <p:sp>
        <p:nvSpPr>
          <p:cNvPr id="31747" name="Rectangle 3"/>
          <p:cNvSpPr>
            <a:spLocks noChangeArrowheads="1"/>
          </p:cNvSpPr>
          <p:nvPr/>
        </p:nvSpPr>
        <p:spPr bwMode="auto">
          <a:xfrm>
            <a:off x="857224" y="5810014"/>
            <a:ext cx="6000792" cy="67710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300" b="0" i="1" u="none" strike="noStrike" cap="none" normalizeH="0" baseline="0" dirty="0" smtClean="0">
                <a:ln>
                  <a:noFill/>
                </a:ln>
                <a:effectLst/>
                <a:latin typeface="Ubuntu"/>
                <a:cs typeface="Arial" pitchFamily="34" charset="0"/>
              </a:rPr>
              <a:t>Рисунок 3. Частка податків та соціальних внесків у ВВП країн ЄС та України в 2016 році</a:t>
            </a:r>
            <a:endParaRPr kumimoji="0" lang="uk-UA" sz="8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900" b="0" i="1" u="none" strike="noStrike" cap="none" normalizeH="0" baseline="0" dirty="0" smtClean="0">
                <a:ln>
                  <a:noFill/>
                </a:ln>
                <a:effectLst/>
                <a:latin typeface="inherit"/>
                <a:cs typeface="Arial" pitchFamily="34" charset="0"/>
              </a:rPr>
              <a:t>Джерело: розраховано автором за даними Державної казначейської служби України та Статистичного відомства ЄС.</a:t>
            </a:r>
            <a:endParaRPr kumimoji="0" lang="uk-UA" sz="1800" b="0" i="0" u="none" strike="noStrike" cap="none" normalizeH="0" baseline="0" dirty="0" smtClean="0">
              <a:ln>
                <a:noFill/>
              </a:ln>
              <a:effectLst/>
              <a:latin typeface="Arial" pitchFamily="34" charset="0"/>
              <a:cs typeface="Arial" pitchFamily="34" charset="0"/>
            </a:endParaRPr>
          </a:p>
        </p:txBody>
      </p:sp>
      <p:pic>
        <p:nvPicPr>
          <p:cNvPr id="5"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239016" y="5429262"/>
            <a:ext cx="1904984" cy="142873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42984"/>
            <a:ext cx="9144000" cy="4985980"/>
          </a:xfrm>
          <a:prstGeom prst="rect">
            <a:avLst/>
          </a:prstGeom>
        </p:spPr>
        <p:txBody>
          <a:bodyPr wrap="square">
            <a:spAutoFit/>
          </a:bodyPr>
          <a:lstStyle/>
          <a:p>
            <a:pPr algn="just" fontAlgn="base"/>
            <a:r>
              <a:rPr lang="uk-UA" sz="2000" dirty="0" smtClean="0"/>
              <a:t>Середній коефіцієнт збору податків із ВВП до державної казни складає 40 % у середньому по країнах ЄС. Він продовжує повільно зростати (38,4% у 2010 році). Водночас у багатьох розвинених країнах він ще вищий: у Франції — 48%, у Швеції  — 45%, в Італії — 43%. Цікаво, що в Ісландії</a:t>
            </a:r>
            <a:r>
              <a:rPr lang="uk-UA" sz="2000" baseline="30000" dirty="0" smtClean="0">
                <a:hlinkClick r:id="rId2"/>
              </a:rPr>
              <a:t>[2]</a:t>
            </a:r>
            <a:r>
              <a:rPr lang="uk-UA" sz="2000" dirty="0" smtClean="0"/>
              <a:t> </a:t>
            </a:r>
            <a:r>
              <a:rPr lang="uk-UA" sz="2000" dirty="0" err="1" smtClean="0"/>
              <a:t>лівоцентристи</a:t>
            </a:r>
            <a:r>
              <a:rPr lang="uk-UA" sz="2000" dirty="0" smtClean="0"/>
              <a:t> провели податкову реформу, протилежну до української. Вони підняли ставки для великого бізнесу й запровадили прогресивну шкалу оподаткування. А ось саме ті країни Східної Європи, які нещодавно приєднались до ЄС, мають найменший рівень податкового навантаження — Румунія (26%), Болгарія (29%), Литва (30%), Латвія (32%). Навіть у Польщі рівень оподаткування становить 34% у ВВП. Економічна успішність і соціальний добробут розвинених країн Європи вказує на те, що рівень оподаткування — зовсім не визначальний фактор у соціально-економічному розвитку. А твердження про надмірний податковий тягар в економіці й велику частку перерозподілу ВВП через державний</a:t>
            </a:r>
          </a:p>
          <a:p>
            <a:pPr algn="just" fontAlgn="base"/>
            <a:r>
              <a:rPr lang="uk-UA" sz="2000" dirty="0" smtClean="0"/>
              <a:t> бюджет в Україні, м’яко кажучи, перебільшені</a:t>
            </a:r>
            <a:r>
              <a:rPr lang="ru-RU" dirty="0" smtClean="0"/>
              <a:t>.</a:t>
            </a:r>
            <a:endParaRPr lang="ru-RU" dirty="0"/>
          </a:p>
          <a:p>
            <a:pPr fontAlgn="base"/>
            <a:r>
              <a:rPr lang="ru-RU" dirty="0"/>
              <a:t> </a:t>
            </a:r>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72330" y="5429262"/>
            <a:ext cx="1904984" cy="142873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43841"/>
            <a:ext cx="8715436" cy="2554545"/>
          </a:xfrm>
          <a:prstGeom prst="rect">
            <a:avLst/>
          </a:prstGeom>
        </p:spPr>
        <p:txBody>
          <a:bodyPr wrap="square">
            <a:spAutoFit/>
          </a:bodyPr>
          <a:lstStyle/>
          <a:p>
            <a:pPr algn="just" fontAlgn="base"/>
            <a:r>
              <a:rPr lang="uk-UA" sz="2000" dirty="0" smtClean="0"/>
              <a:t>Зниження податкового тиску на бізнес необов’язково приведе до економічного зростання. Навпаки, ми можемо отримати його уповільнення. Та й навіть у разі зростання цей виграш буде акумульовано великим бізнесом, звільненим від «надмірного» соціального тягаря. Нав’язаний нам пріоритет вимірювання розвитку валовим внутрішнім продукту не має бути основним показником. Важливіше те, хто отримує вигоду від економічних результатів.</a:t>
            </a:r>
          </a:p>
          <a:p>
            <a:pPr algn="just" fontAlgn="base"/>
            <a:r>
              <a:rPr lang="uk-UA" sz="2000" dirty="0" smtClean="0"/>
              <a:t> </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357298"/>
            <a:ext cx="9144000" cy="3429024"/>
          </a:xfrm>
        </p:spPr>
        <p:txBody>
          <a:bodyPr/>
          <a:lstStyle/>
          <a:p>
            <a:pPr>
              <a:buNone/>
            </a:pPr>
            <a:r>
              <a:rPr lang="ru-RU" b="1" dirty="0" smtClean="0"/>
              <a:t>        </a:t>
            </a:r>
            <a:r>
              <a:rPr lang="vi-VN" b="1" dirty="0" smtClean="0"/>
              <a:t>Податко́ва систе́ма </a:t>
            </a:r>
            <a:r>
              <a:rPr lang="vi-VN" dirty="0" smtClean="0"/>
              <a:t> — це сукупність </a:t>
            </a:r>
            <a:r>
              <a:rPr lang="vi-VN" dirty="0" smtClean="0">
                <a:hlinkClick r:id="rId2" tooltip="Податки"/>
              </a:rPr>
              <a:t>податків</a:t>
            </a:r>
            <a:r>
              <a:rPr lang="vi-VN" dirty="0" smtClean="0"/>
              <a:t>, зборів, інших обов'язкових платежів і внесків до </a:t>
            </a:r>
            <a:r>
              <a:rPr lang="vi-VN" dirty="0" smtClean="0">
                <a:hlinkClick r:id="rId3" tooltip="Бюджет"/>
              </a:rPr>
              <a:t>бюджету</a:t>
            </a:r>
            <a:r>
              <a:rPr lang="vi-VN" dirty="0" smtClean="0"/>
              <a:t> і державних цільових фондів, які діють у встановленому законом порядку. Складається з прямих і непрямих податків. Прямі встановлюються безпосередньо на </a:t>
            </a:r>
            <a:r>
              <a:rPr lang="vi-VN" dirty="0" smtClean="0">
                <a:hlinkClick r:id="rId4" tooltip="Дохід"/>
              </a:rPr>
              <a:t>дохід</a:t>
            </a:r>
            <a:r>
              <a:rPr lang="vi-VN" dirty="0" smtClean="0"/>
              <a:t> або власність платника податків, непрямі включаються у вигляді надбавки до ціни товару і сплачуються </a:t>
            </a:r>
            <a:r>
              <a:rPr lang="vi-VN" dirty="0" smtClean="0">
                <a:hlinkClick r:id="rId5" tooltip="Споживач"/>
              </a:rPr>
              <a:t>споживачем</a:t>
            </a:r>
            <a:r>
              <a:rPr lang="vi-VN" dirty="0" smtClean="0"/>
              <a:t>.</a:t>
            </a:r>
            <a:endParaRPr lang="en-US" dirty="0"/>
          </a:p>
        </p:txBody>
      </p:sp>
      <p:pic>
        <p:nvPicPr>
          <p:cNvPr id="7170" name="Picture 2" descr="Картинки по запросу картинки податки"/>
          <p:cNvPicPr>
            <a:picLocks noChangeAspect="1" noChangeArrowheads="1"/>
          </p:cNvPicPr>
          <p:nvPr/>
        </p:nvPicPr>
        <p:blipFill>
          <a:blip r:embed="rId6" cstate="print"/>
          <a:srcRect/>
          <a:stretch>
            <a:fillRect/>
          </a:stretch>
        </p:blipFill>
        <p:spPr bwMode="auto">
          <a:xfrm>
            <a:off x="7072330" y="5143488"/>
            <a:ext cx="1928826" cy="144662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71547"/>
            <a:ext cx="9144000" cy="4708981"/>
          </a:xfrm>
          <a:prstGeom prst="rect">
            <a:avLst/>
          </a:prstGeom>
        </p:spPr>
        <p:txBody>
          <a:bodyPr wrap="square">
            <a:spAutoFit/>
          </a:bodyPr>
          <a:lstStyle/>
          <a:p>
            <a:pPr algn="just" fontAlgn="base"/>
            <a:r>
              <a:rPr lang="uk-UA" sz="2000" dirty="0" smtClean="0"/>
              <a:t>Економічні реформи впроваджують ті, хто отримає від них зиск, а політика є концентрованим вираженням економіки. На законодавчому рівні просуваються реформи, вигідні провладним групам, великому бізнесу, зокрема іноземному, який розглядає Україну як потенційний майданчик для інвестицій у разі стабілізації політичної ситуації. Будь-який бізнес зацікавлений у збільшенні прибутків через зменшення соціальних виплат. Справді, можна припустити, що за певних умов такі податкові зміни стануть принадою для інвесторів. Але основне питання лишається: на кого будуть працювати такі інвестиції, якщо створені в країні багатства виводитимуться за кордон?</a:t>
            </a:r>
          </a:p>
          <a:p>
            <a:pPr algn="just" fontAlgn="base"/>
            <a:r>
              <a:rPr lang="uk-UA" sz="2000" dirty="0" smtClean="0"/>
              <a:t>Тож соціальна відповідальність виробників посилиться тільки тоді, коли в українському політикумі будуть представлені наймані працівники. Це захистить інтереси робітників, сприятиме розвитку української економіки й справедливішому розподілу результатів такого розвитку.</a:t>
            </a:r>
          </a:p>
          <a:p>
            <a:pPr algn="just" fontAlgn="base"/>
            <a:r>
              <a:rPr lang="uk-UA" sz="2000" dirty="0" smtClean="0"/>
              <a:t> </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14356"/>
            <a:ext cx="9144000" cy="5016758"/>
          </a:xfrm>
          <a:prstGeom prst="rect">
            <a:avLst/>
          </a:prstGeom>
        </p:spPr>
        <p:txBody>
          <a:bodyPr wrap="square">
            <a:spAutoFit/>
          </a:bodyPr>
          <a:lstStyle/>
          <a:p>
            <a:pPr algn="ctr" fontAlgn="base"/>
            <a:r>
              <a:rPr lang="uk-UA" sz="1600" i="1" dirty="0" smtClean="0"/>
              <a:t>Орієнтири податкової системи</a:t>
            </a:r>
            <a:endParaRPr lang="uk-UA" sz="1600" dirty="0" smtClean="0"/>
          </a:p>
          <a:p>
            <a:pPr algn="just" fontAlgn="base"/>
            <a:r>
              <a:rPr lang="uk-UA" sz="1600" dirty="0" smtClean="0"/>
              <a:t>У світі існують різні системи оподаткування. Багато країн Європи застосовують прогресивну шкалу оподаткування: що більше ти заробляєш, то більшою часткою ділишся з бюджетом. Прогресивне оподаткування </a:t>
            </a:r>
            <a:r>
              <a:rPr lang="uk-UA" sz="1600" dirty="0" smtClean="0">
                <a:hlinkClick r:id="rId2"/>
              </a:rPr>
              <a:t>може позитивно впливати</a:t>
            </a:r>
            <a:r>
              <a:rPr lang="uk-UA" sz="1600" dirty="0" smtClean="0"/>
              <a:t> на урядові видатки на соціальні блага, зокрема медицину та освіту, але в поєднанні з іншими змінами. Доцільно також зменшити податковий тягар кінцевих споживачів, застосовувати адекватні ставки оподаткування для крупних підприємств. Однак такі зміни мають поєднатися із системними змінами у фіскальній політиці: </a:t>
            </a:r>
            <a:r>
              <a:rPr lang="uk-UA" sz="1600" i="1" dirty="0" smtClean="0"/>
              <a:t>спрощенням адміністрування податків, підвищенням прозорості контролю за їхнім використанням, політичною стабілізацією в країні</a:t>
            </a:r>
            <a:r>
              <a:rPr lang="uk-UA" sz="1600" dirty="0" smtClean="0"/>
              <a:t>.</a:t>
            </a:r>
          </a:p>
          <a:p>
            <a:pPr algn="just" fontAlgn="base"/>
            <a:endParaRPr lang="uk-UA" sz="1600" i="1" dirty="0"/>
          </a:p>
          <a:p>
            <a:pPr algn="ctr" fontAlgn="base"/>
            <a:r>
              <a:rPr lang="uk-UA" sz="1600" i="1" dirty="0" smtClean="0"/>
              <a:t>Боротьба з тіньовою економікою</a:t>
            </a:r>
            <a:endParaRPr lang="uk-UA" sz="1600" dirty="0" smtClean="0"/>
          </a:p>
          <a:p>
            <a:pPr algn="just" fontAlgn="base"/>
            <a:r>
              <a:rPr lang="uk-UA" sz="1600" dirty="0" smtClean="0"/>
              <a:t>За даними Міністерства економічного розвитку і торгівлі України, розмір тіньової економіки складає 33% від рівня ВВП країни (Міністерство економічного розвитку і торгівлі 2018). </a:t>
            </a:r>
            <a:r>
              <a:rPr lang="uk-UA" sz="1600" dirty="0" err="1" smtClean="0"/>
              <a:t>Детінізація</a:t>
            </a:r>
            <a:r>
              <a:rPr lang="uk-UA" sz="1600" dirty="0" smtClean="0"/>
              <a:t> є запорукою збільшення дохідної частини бюджету, адже тіньовий сектор не сплачує податків і фактично паразитує на «офіційному» сегменті. Як показує український досвід, для цього недостатньо просто зменшити ставки податків для бізнесу. Зниження ставки єдиного соціального внеску вдвічі (з 41% до 22%) в 2016 році призвело до майже 20 </a:t>
            </a:r>
            <a:r>
              <a:rPr lang="uk-UA" sz="1600" dirty="0" err="1" smtClean="0"/>
              <a:t>млрд</a:t>
            </a:r>
            <a:r>
              <a:rPr lang="uk-UA" sz="1600" dirty="0" smtClean="0"/>
              <a:t> річних втрат надходжень до бюджету. Водночас, згідно з </a:t>
            </a:r>
            <a:r>
              <a:rPr lang="uk-UA" sz="1600" dirty="0" smtClean="0">
                <a:hlinkClick r:id="rId3"/>
              </a:rPr>
              <a:t>висновками Національного інституту стратегічних досліджень</a:t>
            </a:r>
            <a:r>
              <a:rPr lang="uk-UA" sz="1600" dirty="0" smtClean="0"/>
              <a:t>, це не викликало детінізацію економіки та не стимулювало інвестиційно-інноваційний розвиток.</a:t>
            </a:r>
            <a:endParaRPr lang="uk-UA" sz="1600" dirty="0"/>
          </a:p>
        </p:txBody>
      </p:sp>
      <p:pic>
        <p:nvPicPr>
          <p:cNvPr id="3" name="Picture 2" descr="Картинки по запросу картинки податки"/>
          <p:cNvPicPr>
            <a:picLocks noChangeAspect="1" noChangeArrowheads="1"/>
          </p:cNvPicPr>
          <p:nvPr/>
        </p:nvPicPr>
        <p:blipFill>
          <a:blip r:embed="rId4" cstate="print"/>
          <a:srcRect/>
          <a:stretch>
            <a:fillRect/>
          </a:stretch>
        </p:blipFill>
        <p:spPr bwMode="auto">
          <a:xfrm>
            <a:off x="7239016" y="5429262"/>
            <a:ext cx="1904984" cy="1428738"/>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14357"/>
            <a:ext cx="8501122" cy="523220"/>
          </a:xfrm>
          <a:prstGeom prst="rect">
            <a:avLst/>
          </a:prstGeom>
        </p:spPr>
        <p:txBody>
          <a:bodyPr wrap="square">
            <a:spAutoFit/>
          </a:bodyPr>
          <a:lstStyle/>
          <a:p>
            <a:pPr algn="ctr"/>
            <a:r>
              <a:rPr lang="uk-UA" sz="2800" i="1" dirty="0" smtClean="0"/>
              <a:t>Що заважає таким змінам і які є ризики?</a:t>
            </a:r>
            <a:endParaRPr lang="uk-UA" sz="2800" i="1" dirty="0"/>
          </a:p>
        </p:txBody>
      </p:sp>
      <p:sp>
        <p:nvSpPr>
          <p:cNvPr id="3" name="Прямоугольник 2"/>
          <p:cNvSpPr/>
          <p:nvPr/>
        </p:nvSpPr>
        <p:spPr>
          <a:xfrm>
            <a:off x="0" y="1720840"/>
            <a:ext cx="8786842" cy="2308324"/>
          </a:xfrm>
          <a:prstGeom prst="rect">
            <a:avLst/>
          </a:prstGeom>
        </p:spPr>
        <p:txBody>
          <a:bodyPr wrap="square">
            <a:spAutoFit/>
          </a:bodyPr>
          <a:lstStyle/>
          <a:p>
            <a:pPr algn="ctr" fontAlgn="base"/>
            <a:r>
              <a:rPr lang="uk-UA" sz="2400" i="1" dirty="0" smtClean="0"/>
              <a:t>Спротив місцевих фінансово-промислових груп.</a:t>
            </a:r>
            <a:endParaRPr lang="uk-UA" sz="2400" dirty="0" smtClean="0"/>
          </a:p>
          <a:p>
            <a:pPr algn="just" fontAlgn="base"/>
            <a:r>
              <a:rPr lang="uk-UA" sz="2000" dirty="0" smtClean="0"/>
              <a:t>Оскільки податкова система залежить від балансу політичних сил в економіці, то великий бізнес, який встановлює правила гри, намагатиметься не допустити зменшення своєї частки у створюваній вартості та перерозподілу багатств через оподаткування. Уникнути цього ризику можна тільки завдяки зміні політичної системи України й включенням до неї представників найманих працівників.</a:t>
            </a:r>
            <a:endParaRPr lang="uk-UA" sz="2000" dirty="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214950"/>
            <a:ext cx="1904984" cy="142873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43841"/>
            <a:ext cx="9144000" cy="2616101"/>
          </a:xfrm>
          <a:prstGeom prst="rect">
            <a:avLst/>
          </a:prstGeom>
        </p:spPr>
        <p:txBody>
          <a:bodyPr wrap="square">
            <a:spAutoFit/>
          </a:bodyPr>
          <a:lstStyle/>
          <a:p>
            <a:pPr algn="ctr" fontAlgn="base"/>
            <a:r>
              <a:rPr lang="uk-UA" sz="2400" i="1" dirty="0" smtClean="0"/>
              <a:t>Спротив транснаціонального капіталу.</a:t>
            </a:r>
            <a:endParaRPr lang="uk-UA" sz="2400" dirty="0" smtClean="0"/>
          </a:p>
          <a:p>
            <a:pPr algn="just" fontAlgn="base"/>
            <a:r>
              <a:rPr lang="uk-UA" sz="2000" dirty="0" smtClean="0"/>
              <a:t>Останнім часом Україна втратила незалежність в економічній політиці. Її  диктують міжнародні партнери України — міжнародні фінансові інституції, транснаціональні корпорації. Саме цей вплив став у останні роки визначальним, потіснивши національні еліти. Тому, щоб змінити напрями реформування податкової системи, потрібно повернути спершу власну суб’єктність. Така незалежність могла б спиратись на внутрішні ресурси, на стратегічне бачення розвитку України.</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14356"/>
            <a:ext cx="8929718" cy="4770537"/>
          </a:xfrm>
          <a:prstGeom prst="rect">
            <a:avLst/>
          </a:prstGeom>
        </p:spPr>
        <p:txBody>
          <a:bodyPr wrap="square">
            <a:spAutoFit/>
          </a:bodyPr>
          <a:lstStyle/>
          <a:p>
            <a:pPr algn="ctr" fontAlgn="base"/>
            <a:r>
              <a:rPr lang="uk-UA" sz="2400" i="1" dirty="0" smtClean="0"/>
              <a:t>Відсталість української економіки.</a:t>
            </a:r>
            <a:endParaRPr lang="uk-UA" sz="2400" dirty="0" smtClean="0"/>
          </a:p>
          <a:p>
            <a:pPr algn="just" fontAlgn="base"/>
            <a:r>
              <a:rPr lang="uk-UA" sz="2000" dirty="0" smtClean="0"/>
              <a:t>З кожним роком звужуються можливості для потенційного маневру в економіці. Остаточно зношується застаріле виробниче обладнання й інфраструктура, отримані в спадок від радянського періоду. Українська продукція за невеликим винятком втрачає конкурентоздатність на світовому ринку. Подальше зволікання зі змінами (зокрема з оновленням податкової системи) з формуванням ресурсів для економічного розвитку означатиме вирок для сучасної України.</a:t>
            </a:r>
          </a:p>
          <a:p>
            <a:pPr algn="just" fontAlgn="base"/>
            <a:r>
              <a:rPr lang="uk-UA" sz="2000" dirty="0" smtClean="0"/>
              <a:t>Наостанок підкреслимо, що будь-які зміни в оподаткуванні не приведуть до сталого економічного зростання, якщо не зростатиме база оподаткування. Зміни мають супроводжуватись комплексним підходом до переорієнтації української економіки на інноваційне зростання, неможливе без ґрунтовних інвестицій в освіту, науку та людський потенціал.</a:t>
            </a:r>
          </a:p>
          <a:p>
            <a:pPr fontAlgn="base"/>
            <a:r>
              <a:rPr lang="uk-UA" sz="2000" dirty="0" smtClean="0"/>
              <a:t> </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843"/>
            <a:ext cx="9144000" cy="2554545"/>
          </a:xfrm>
          <a:prstGeom prst="rect">
            <a:avLst/>
          </a:prstGeom>
        </p:spPr>
        <p:txBody>
          <a:bodyPr wrap="square">
            <a:spAutoFit/>
          </a:bodyPr>
          <a:lstStyle/>
          <a:p>
            <a:pPr algn="just"/>
            <a:r>
              <a:rPr lang="uk-UA" sz="2000" dirty="0" smtClean="0"/>
              <a:t>Таке реформування навряд чи сприятиме економічному зростанню й, без сумніву, посилить диспропорції між регіонами країни – тобто, бідних мешканців бідних регіонів буде покарано двічі. Проте воно цілком відповідатиме економічній філософії </a:t>
            </a:r>
            <a:r>
              <a:rPr lang="uk-UA" sz="2000" dirty="0" err="1" smtClean="0"/>
              <a:t>привладної</a:t>
            </a:r>
            <a:r>
              <a:rPr lang="uk-UA" sz="2000" dirty="0" smtClean="0"/>
              <a:t> олігархії, яка розглядає податкову реформу за принципом «один розмір штанів для всіх» як цілком прийнятний спосіб подальшого збагачення за рахунок перерозподілу суспільних багатств із пріоритетом власної приватної кишені. Тим паче, що все це можна виправдовувати ідеологію формальної рівності.</a:t>
            </a:r>
            <a:endParaRPr lang="uk-UA" sz="2000" dirty="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214950"/>
            <a:ext cx="1904984" cy="1428738"/>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9001156" cy="4278094"/>
          </a:xfrm>
          <a:prstGeom prst="rect">
            <a:avLst/>
          </a:prstGeom>
        </p:spPr>
        <p:txBody>
          <a:bodyPr wrap="square">
            <a:spAutoFit/>
          </a:bodyPr>
          <a:lstStyle/>
          <a:p>
            <a:pPr algn="just"/>
            <a:r>
              <a:rPr lang="uk-UA" sz="2000" b="1" i="1" dirty="0" smtClean="0"/>
              <a:t>Таким чином, </a:t>
            </a:r>
            <a:r>
              <a:rPr lang="uk-UA" dirty="0" smtClean="0"/>
              <a:t>сучасними проблемами здійснення податкової політики в Україні залишаються складність та суперечливість податкового законодавства, податкове навантаження на платників податків, зниження ділової активності суб’єктів господарювання, численні конфлікти між контролюючими органами у сфері оподаткування та платниками податків, значні масштаби </a:t>
            </a:r>
            <a:r>
              <a:rPr lang="uk-UA" dirty="0" err="1" smtClean="0"/>
              <a:t>тінізації</a:t>
            </a:r>
            <a:r>
              <a:rPr lang="uk-UA" dirty="0" smtClean="0"/>
              <a:t> економіки тощо. Намір України інтегруватися в європейський економічний та політичний простір зумовлює необхідність не тільки адаптації вітчизняного законодавства до вимог ЄС, але й його гармонізації та уніфікації. Зважаючи на позитивний досвід країн-членів ЄС, основними напрямами трансформації податкової політики України є: впровадження норм ЄС у сфері оподаткування в національну правову систему та податкову практику; удосконалення принципів податкової політики, а також модифікація структури національної структури за видами податків відповідно до європейських стандартів; забезпечення системного й ефективного функціонування </a:t>
            </a:r>
          </a:p>
          <a:p>
            <a:pPr algn="just"/>
            <a:r>
              <a:rPr lang="uk-UA" dirty="0" smtClean="0"/>
              <a:t>режиму внутрішнього оподаткування та процесу</a:t>
            </a:r>
          </a:p>
          <a:p>
            <a:pPr algn="just"/>
            <a:r>
              <a:rPr lang="uk-UA" dirty="0" smtClean="0"/>
              <a:t> адміністрування податків. </a:t>
            </a:r>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0109"/>
            <a:ext cx="9144000" cy="5016758"/>
          </a:xfrm>
          <a:prstGeom prst="rect">
            <a:avLst/>
          </a:prstGeom>
        </p:spPr>
        <p:txBody>
          <a:bodyPr wrap="square">
            <a:spAutoFit/>
          </a:bodyPr>
          <a:lstStyle/>
          <a:p>
            <a:pPr algn="just">
              <a:buFont typeface="Wingdings" pitchFamily="2" charset="2"/>
              <a:buChar char="q"/>
            </a:pPr>
            <a:r>
              <a:rPr lang="uk-UA" sz="2000" b="1" dirty="0" smtClean="0"/>
              <a:t>Проаналізувавши</a:t>
            </a:r>
            <a:r>
              <a:rPr lang="uk-UA" dirty="0" smtClean="0"/>
              <a:t> </a:t>
            </a:r>
            <a:r>
              <a:rPr lang="uk-UA" sz="2000" dirty="0" smtClean="0"/>
              <a:t>недоліки чинної податкової системи та проблеми, до яких вони призвели, можна виділити основні стратегічні цілі податкової реформи: </a:t>
            </a:r>
          </a:p>
          <a:p>
            <a:pPr algn="just">
              <a:buFont typeface="Wingdings" pitchFamily="2" charset="2"/>
              <a:buChar char="q"/>
            </a:pPr>
            <a:r>
              <a:rPr lang="uk-UA" sz="2000" dirty="0" smtClean="0"/>
              <a:t>– підвищення конкурентоспроможності вітчизняного бізнесу; </a:t>
            </a:r>
          </a:p>
          <a:p>
            <a:pPr algn="just">
              <a:buFont typeface="Wingdings" pitchFamily="2" charset="2"/>
              <a:buChar char="q"/>
            </a:pPr>
            <a:r>
              <a:rPr lang="uk-UA" sz="2000" dirty="0" smtClean="0"/>
              <a:t>– легалізація тіньового сектора; </a:t>
            </a:r>
          </a:p>
          <a:p>
            <a:pPr algn="just">
              <a:buFont typeface="Wingdings" pitchFamily="2" charset="2"/>
              <a:buChar char="q"/>
            </a:pPr>
            <a:r>
              <a:rPr lang="uk-UA" sz="2000" dirty="0" smtClean="0"/>
              <a:t>– активізація інвестиційних процесів в економіці; </a:t>
            </a:r>
          </a:p>
          <a:p>
            <a:pPr algn="just">
              <a:buFont typeface="Wingdings" pitchFamily="2" charset="2"/>
              <a:buChar char="q"/>
            </a:pPr>
            <a:r>
              <a:rPr lang="uk-UA" sz="2000" dirty="0" smtClean="0"/>
              <a:t>– простота та зрозумілість податкових норм для суб’єктів господарювання; </a:t>
            </a:r>
          </a:p>
          <a:p>
            <a:pPr algn="just">
              <a:buFont typeface="Wingdings" pitchFamily="2" charset="2"/>
              <a:buChar char="q"/>
            </a:pPr>
            <a:r>
              <a:rPr lang="uk-UA" sz="2000" dirty="0" smtClean="0"/>
              <a:t>– скорочення витрат платників на нарахування і сплату податків та держави на їх адміністрування;</a:t>
            </a:r>
          </a:p>
          <a:p>
            <a:pPr algn="just">
              <a:buFont typeface="Wingdings" pitchFamily="2" charset="2"/>
              <a:buChar char="q"/>
            </a:pPr>
            <a:r>
              <a:rPr lang="uk-UA" sz="2000" dirty="0" smtClean="0"/>
              <a:t> – адаптація податкового законодавства України до законодавства ЄС; </a:t>
            </a:r>
          </a:p>
          <a:p>
            <a:pPr algn="just">
              <a:buFont typeface="Wingdings" pitchFamily="2" charset="2"/>
              <a:buChar char="q"/>
            </a:pPr>
            <a:r>
              <a:rPr lang="uk-UA" sz="2000" dirty="0" smtClean="0"/>
              <a:t>– забезпечення умов для добровільного виконання вимог податкового законодавства платниками податків;</a:t>
            </a:r>
          </a:p>
          <a:p>
            <a:pPr algn="just">
              <a:buFont typeface="Wingdings" pitchFamily="2" charset="2"/>
              <a:buChar char="q"/>
            </a:pPr>
            <a:r>
              <a:rPr lang="uk-UA" sz="2000" dirty="0" smtClean="0"/>
              <a:t> – запровадження інформаційно-аналітичної системи державної податкової служби в національному масштабі; </a:t>
            </a:r>
          </a:p>
          <a:p>
            <a:pPr algn="just">
              <a:buFont typeface="Wingdings" pitchFamily="2" charset="2"/>
              <a:buChar char="q"/>
            </a:pPr>
            <a:r>
              <a:rPr lang="uk-UA" sz="2000" dirty="0" smtClean="0"/>
              <a:t>– автоматизація процесів оподаткування із </a:t>
            </a:r>
          </a:p>
          <a:p>
            <a:pPr algn="just"/>
            <a:r>
              <a:rPr lang="uk-UA" sz="2000" dirty="0" smtClean="0"/>
              <a:t>застосуванням сучасних технологій. </a:t>
            </a:r>
            <a:endParaRPr lang="uk-UA" sz="2000" dirty="0"/>
          </a:p>
        </p:txBody>
      </p:sp>
      <p:pic>
        <p:nvPicPr>
          <p:cNvPr id="3"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6643702" y="5214950"/>
            <a:ext cx="1904984" cy="1428738"/>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857232"/>
            <a:ext cx="9144000" cy="4708981"/>
          </a:xfrm>
          <a:prstGeom prst="rect">
            <a:avLst/>
          </a:prstGeom>
        </p:spPr>
        <p:txBody>
          <a:bodyPr wrap="square">
            <a:spAutoFit/>
          </a:bodyPr>
          <a:lstStyle/>
          <a:p>
            <a:pPr algn="just"/>
            <a:r>
              <a:rPr lang="uk-UA" sz="2000" dirty="0" smtClean="0"/>
              <a:t>Незважаючи на певні кроки нашої держави в напрямку гармонізації податкового законодавства України до вимог ЄС, податкова система України на відміну від країн ЄС, на жаль, ще не сприяє побудові соціально орієнтованої конкурентоспроможної ринкової економіки. Стан функціонування податкової системи на сьогоднішній день не можна порівняти з жодною європейською державою ні за економічним розвитком, ні за податковою культурою, ні за рівнем корупції, ні за рівнем тіньової економіки та ін. Фіскальна ефективність системи оподаткування в Україні хоча і має тенденцію до збільшення, але є нижчою від країн Євросоюзу як в цілому (рівень оподаткування 33 та 37,4% відповідно) так і по основних </a:t>
            </a:r>
            <a:r>
              <a:rPr lang="uk-UA" sz="2000" dirty="0" err="1" smtClean="0"/>
              <a:t>бюджетоформуючих</a:t>
            </a:r>
            <a:r>
              <a:rPr lang="uk-UA" sz="2000" dirty="0" smtClean="0"/>
              <a:t> податках. Так, в оподаткуванні індивідуальних доходів громадян, Україна акумулювала їх у сумі, що дорівнювала лише 3,8% обсягів ВВП, в країнах ЄС частка цих податків – 8,8% ВВП. Сума ПДВ, зібраного в Україні з вітчизняних товарів, становила 5,5% ВВП,</a:t>
            </a:r>
          </a:p>
          <a:p>
            <a:pPr algn="just"/>
            <a:r>
              <a:rPr lang="uk-UA" sz="2000" dirty="0" smtClean="0"/>
              <a:t> у країнах Євросоюзу – 7,7% ВВП. </a:t>
            </a:r>
            <a:endParaRPr lang="uk-UA" sz="2000" dirty="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143512"/>
            <a:ext cx="1904984" cy="1428738"/>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358352"/>
            <a:ext cx="9144000" cy="624786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inherit"/>
                <a:cs typeface="Arial" pitchFamily="34" charset="0"/>
              </a:rPr>
              <a:t>Посилання:</a:t>
            </a:r>
            <a:endParaRPr kumimoji="0" lang="uk-UA" sz="1400" b="0" i="0" u="none" strike="noStrike" cap="none" normalizeH="0" baseline="0" dirty="0" smtClean="0">
              <a:ln>
                <a:noFill/>
              </a:ln>
              <a:solidFill>
                <a:srgbClr val="25282A"/>
              </a:solidFill>
              <a:effectLst/>
              <a:latin typeface="Ubuntu"/>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Гладун А., 2015. «Прогресивне оподаткування робить людей щасливішими, але чи допоможе воно Україні?»  В: </a:t>
            </a:r>
            <a:r>
              <a:rPr kumimoji="0" lang="uk-UA" sz="1400" b="0" i="1" u="none" strike="noStrike" cap="none" normalizeH="0" baseline="0" dirty="0" smtClean="0">
                <a:ln>
                  <a:noFill/>
                </a:ln>
                <a:solidFill>
                  <a:srgbClr val="3E3E3E"/>
                </a:solidFill>
                <a:effectLst/>
                <a:latin typeface="inherit"/>
                <a:cs typeface="Arial" pitchFamily="34" charset="0"/>
              </a:rPr>
              <a:t>Журнал соціальної критики «Спільне»</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2"/>
              </a:rPr>
              <a:t>[</a:t>
            </a:r>
            <a:r>
              <a:rPr kumimoji="0" lang="uk-UA" sz="1400" b="0" i="0" u="none" strike="noStrike" cap="none" normalizeH="0" baseline="0" dirty="0" err="1" smtClean="0">
                <a:ln>
                  <a:noFill/>
                </a:ln>
                <a:solidFill>
                  <a:srgbClr val="777777"/>
                </a:solidFill>
                <a:effectLst/>
                <a:latin typeface="inherit"/>
                <a:cs typeface="Arial" pitchFamily="34" charset="0"/>
                <a:hlinkClick r:id="rId2"/>
              </a:rPr>
              <a:t>link</a:t>
            </a:r>
            <a:r>
              <a:rPr kumimoji="0" lang="uk-UA" sz="1400" b="0" i="0" u="none" strike="noStrike" cap="none" normalizeH="0" baseline="0" dirty="0" smtClean="0">
                <a:ln>
                  <a:noFill/>
                </a:ln>
                <a:solidFill>
                  <a:srgbClr val="777777"/>
                </a:solidFill>
                <a:effectLst/>
                <a:latin typeface="inherit"/>
                <a:cs typeface="Arial" pitchFamily="34" charset="0"/>
                <a:hlinkClick r:id="rId2"/>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Економічна правда, 2018. </a:t>
            </a:r>
            <a:r>
              <a:rPr kumimoji="0" lang="uk-UA" sz="1400" b="0" i="1" u="none" strike="noStrike" cap="none" normalizeH="0" baseline="0" dirty="0" smtClean="0">
                <a:ln>
                  <a:noFill/>
                </a:ln>
                <a:solidFill>
                  <a:srgbClr val="3E3E3E"/>
                </a:solidFill>
                <a:effectLst/>
                <a:latin typeface="inherit"/>
                <a:cs typeface="Arial" pitchFamily="34" charset="0"/>
              </a:rPr>
              <a:t>Якщо завтра запрацює податок на виведений капітал: про наслідки.</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3"/>
              </a:rPr>
              <a:t>[</a:t>
            </a:r>
            <a:r>
              <a:rPr kumimoji="0" lang="uk-UA" sz="1400" b="0" i="0" u="none" strike="noStrike" cap="none" normalizeH="0" baseline="0" dirty="0" err="1" smtClean="0">
                <a:ln>
                  <a:noFill/>
                </a:ln>
                <a:solidFill>
                  <a:srgbClr val="777777"/>
                </a:solidFill>
                <a:effectLst/>
                <a:latin typeface="inherit"/>
                <a:cs typeface="Arial" pitchFamily="34" charset="0"/>
                <a:hlinkClick r:id="rId3"/>
              </a:rPr>
              <a:t>link</a:t>
            </a:r>
            <a:r>
              <a:rPr kumimoji="0" lang="uk-UA" sz="1400" b="0" i="0" u="none" strike="noStrike" cap="none" normalizeH="0" baseline="0" dirty="0" smtClean="0">
                <a:ln>
                  <a:noFill/>
                </a:ln>
                <a:solidFill>
                  <a:srgbClr val="777777"/>
                </a:solidFill>
                <a:effectLst/>
                <a:latin typeface="inherit"/>
                <a:cs typeface="Arial" pitchFamily="34" charset="0"/>
                <a:hlinkClick r:id="rId3"/>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rgbClr val="3E3E3E"/>
                </a:solidFill>
                <a:effectLst/>
                <a:latin typeface="inherit"/>
                <a:cs typeface="Arial" pitchFamily="34" charset="0"/>
              </a:rPr>
              <a:t>Жолобецкий</a:t>
            </a:r>
            <a:r>
              <a:rPr kumimoji="0" lang="uk-UA" sz="1400" b="0" i="0" u="none" strike="noStrike" cap="none" normalizeH="0" baseline="0" dirty="0" smtClean="0">
                <a:ln>
                  <a:noFill/>
                </a:ln>
                <a:solidFill>
                  <a:srgbClr val="3E3E3E"/>
                </a:solidFill>
                <a:effectLst/>
                <a:latin typeface="inherit"/>
                <a:cs typeface="Arial" pitchFamily="34" charset="0"/>
              </a:rPr>
              <a:t>, С., 2018. «</a:t>
            </a:r>
            <a:r>
              <a:rPr kumimoji="0" lang="uk-UA" sz="1400" b="0" i="0" u="none" strike="noStrike" cap="none" normalizeH="0" baseline="0" dirty="0" err="1" smtClean="0">
                <a:ln>
                  <a:noFill/>
                </a:ln>
                <a:solidFill>
                  <a:srgbClr val="3E3E3E"/>
                </a:solidFill>
                <a:effectLst/>
                <a:latin typeface="inherit"/>
                <a:cs typeface="Arial" pitchFamily="34" charset="0"/>
              </a:rPr>
              <a:t>Руководитель</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Офиса</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крупных</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налогоплательщиков</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Евгений</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Бамбизов</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потери</a:t>
            </a:r>
            <a:r>
              <a:rPr kumimoji="0" lang="uk-UA" sz="1400" b="0" i="0" u="none" strike="noStrike" cap="none" normalizeH="0" baseline="0" dirty="0" smtClean="0">
                <a:ln>
                  <a:noFill/>
                </a:ln>
                <a:solidFill>
                  <a:srgbClr val="3E3E3E"/>
                </a:solidFill>
                <a:effectLst/>
                <a:latin typeface="inherit"/>
                <a:cs typeface="Arial" pitchFamily="34" charset="0"/>
              </a:rPr>
              <a:t> от </a:t>
            </a:r>
            <a:r>
              <a:rPr kumimoji="0" lang="uk-UA" sz="1400" b="0" i="0" u="none" strike="noStrike" cap="none" normalizeH="0" baseline="0" dirty="0" err="1" smtClean="0">
                <a:ln>
                  <a:noFill/>
                </a:ln>
                <a:solidFill>
                  <a:srgbClr val="3E3E3E"/>
                </a:solidFill>
                <a:effectLst/>
                <a:latin typeface="inherit"/>
                <a:cs typeface="Arial" pitchFamily="34" charset="0"/>
              </a:rPr>
              <a:t>введения</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налога</a:t>
            </a:r>
            <a:r>
              <a:rPr kumimoji="0" lang="uk-UA" sz="1400" b="0" i="0" u="none" strike="noStrike" cap="none" normalizeH="0" baseline="0" dirty="0" smtClean="0">
                <a:ln>
                  <a:noFill/>
                </a:ln>
                <a:solidFill>
                  <a:srgbClr val="3E3E3E"/>
                </a:solidFill>
                <a:effectLst/>
                <a:latin typeface="inherit"/>
                <a:cs typeface="Arial" pitchFamily="34" charset="0"/>
              </a:rPr>
              <a:t> на </a:t>
            </a:r>
            <a:r>
              <a:rPr kumimoji="0" lang="uk-UA" sz="1400" b="0" i="0" u="none" strike="noStrike" cap="none" normalizeH="0" baseline="0" dirty="0" err="1" smtClean="0">
                <a:ln>
                  <a:noFill/>
                </a:ln>
                <a:solidFill>
                  <a:srgbClr val="3E3E3E"/>
                </a:solidFill>
                <a:effectLst/>
                <a:latin typeface="inherit"/>
                <a:cs typeface="Arial" pitchFamily="34" charset="0"/>
              </a:rPr>
              <a:t>выведенный</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капитал</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могут</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составить</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около</a:t>
            </a:r>
            <a:r>
              <a:rPr kumimoji="0" lang="uk-UA" sz="1400" b="0" i="0" u="none" strike="noStrike" cap="none" normalizeH="0" baseline="0" dirty="0" smtClean="0">
                <a:ln>
                  <a:noFill/>
                </a:ln>
                <a:solidFill>
                  <a:srgbClr val="3E3E3E"/>
                </a:solidFill>
                <a:effectLst/>
                <a:latin typeface="inherit"/>
                <a:cs typeface="Arial" pitchFamily="34" charset="0"/>
              </a:rPr>
              <a:t> 80 </a:t>
            </a:r>
            <a:r>
              <a:rPr kumimoji="0" lang="uk-UA" sz="1400" b="0" i="0" u="none" strike="noStrike" cap="none" normalizeH="0" baseline="0" dirty="0" err="1" smtClean="0">
                <a:ln>
                  <a:noFill/>
                </a:ln>
                <a:solidFill>
                  <a:srgbClr val="3E3E3E"/>
                </a:solidFill>
                <a:effectLst/>
                <a:latin typeface="inherit"/>
                <a:cs typeface="Arial" pitchFamily="34" charset="0"/>
              </a:rPr>
              <a:t>млрд</a:t>
            </a:r>
            <a:r>
              <a:rPr kumimoji="0" lang="uk-UA" sz="1400" b="0" i="0" u="none" strike="noStrike" cap="none" normalizeH="0" baseline="0" dirty="0" smtClean="0">
                <a:ln>
                  <a:noFill/>
                </a:ln>
                <a:solidFill>
                  <a:srgbClr val="3E3E3E"/>
                </a:solidFill>
                <a:effectLst/>
                <a:latin typeface="inherit"/>
                <a:cs typeface="Arial" pitchFamily="34" charset="0"/>
              </a:rPr>
              <a:t> гривен, а то и </a:t>
            </a:r>
            <a:r>
              <a:rPr kumimoji="0" lang="uk-UA" sz="1400" b="0" i="0" u="none" strike="noStrike" cap="none" normalizeH="0" baseline="0" dirty="0" err="1" smtClean="0">
                <a:ln>
                  <a:noFill/>
                </a:ln>
                <a:solidFill>
                  <a:srgbClr val="3E3E3E"/>
                </a:solidFill>
                <a:effectLst/>
                <a:latin typeface="inherit"/>
                <a:cs typeface="Arial" pitchFamily="34" charset="0"/>
              </a:rPr>
              <a:t>больше</a:t>
            </a:r>
            <a:r>
              <a:rPr kumimoji="0" lang="uk-UA" sz="1400" b="0" i="0" u="none" strike="noStrike" cap="none" normalizeH="0" baseline="0" dirty="0" smtClean="0">
                <a:ln>
                  <a:noFill/>
                </a:ln>
                <a:solidFill>
                  <a:srgbClr val="3E3E3E"/>
                </a:solidFill>
                <a:effectLst/>
                <a:latin typeface="inherit"/>
                <a:cs typeface="Arial" pitchFamily="34" charset="0"/>
              </a:rPr>
              <a:t>». В: </a:t>
            </a:r>
            <a:r>
              <a:rPr kumimoji="0" lang="uk-UA" sz="1400" b="0" i="1" u="none" strike="noStrike" cap="none" normalizeH="0" baseline="0" dirty="0" smtClean="0">
                <a:ln>
                  <a:noFill/>
                </a:ln>
                <a:solidFill>
                  <a:srgbClr val="3E3E3E"/>
                </a:solidFill>
                <a:effectLst/>
                <a:latin typeface="inherit"/>
                <a:cs typeface="Arial" pitchFamily="34" charset="0"/>
              </a:rPr>
              <a:t>Українські новини.</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4"/>
              </a:rPr>
              <a:t>[</a:t>
            </a:r>
            <a:r>
              <a:rPr kumimoji="0" lang="uk-UA" sz="1400" b="0" i="0" u="none" strike="noStrike" cap="none" normalizeH="0" baseline="0" dirty="0" err="1" smtClean="0">
                <a:ln>
                  <a:noFill/>
                </a:ln>
                <a:solidFill>
                  <a:srgbClr val="777777"/>
                </a:solidFill>
                <a:effectLst/>
                <a:latin typeface="inherit"/>
                <a:cs typeface="Arial" pitchFamily="34" charset="0"/>
                <a:hlinkClick r:id="rId4"/>
              </a:rPr>
              <a:t>link</a:t>
            </a:r>
            <a:r>
              <a:rPr kumimoji="0" lang="uk-UA" sz="1400" b="0" i="0" u="none" strike="noStrike" cap="none" normalizeH="0" baseline="0" dirty="0" smtClean="0">
                <a:ln>
                  <a:noFill/>
                </a:ln>
                <a:solidFill>
                  <a:srgbClr val="777777"/>
                </a:solidFill>
                <a:effectLst/>
                <a:latin typeface="inherit"/>
                <a:cs typeface="Arial" pitchFamily="34" charset="0"/>
                <a:hlinkClick r:id="rId4"/>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Кравчук, О., 2015. «Історія формування боргової залежності України». В: </a:t>
            </a:r>
            <a:r>
              <a:rPr kumimoji="0" lang="uk-UA" sz="1400" b="0" i="1" u="none" strike="noStrike" cap="none" normalizeH="0" baseline="0" dirty="0" smtClean="0">
                <a:ln>
                  <a:noFill/>
                </a:ln>
                <a:solidFill>
                  <a:srgbClr val="3E3E3E"/>
                </a:solidFill>
                <a:effectLst/>
                <a:latin typeface="inherit"/>
                <a:cs typeface="Arial" pitchFamily="34" charset="0"/>
              </a:rPr>
              <a:t>Журнал соціальної критики «Спільне»</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5"/>
              </a:rPr>
              <a:t>[</a:t>
            </a:r>
            <a:r>
              <a:rPr kumimoji="0" lang="uk-UA" sz="1400" b="0" i="0" u="none" strike="noStrike" cap="none" normalizeH="0" baseline="0" dirty="0" err="1" smtClean="0">
                <a:ln>
                  <a:noFill/>
                </a:ln>
                <a:solidFill>
                  <a:srgbClr val="777777"/>
                </a:solidFill>
                <a:effectLst/>
                <a:latin typeface="inherit"/>
                <a:cs typeface="Arial" pitchFamily="34" charset="0"/>
                <a:hlinkClick r:id="rId5"/>
              </a:rPr>
              <a:t>link</a:t>
            </a:r>
            <a:r>
              <a:rPr kumimoji="0" lang="uk-UA" sz="1400" b="0" i="0" u="none" strike="noStrike" cap="none" normalizeH="0" baseline="0" dirty="0" smtClean="0">
                <a:ln>
                  <a:noFill/>
                </a:ln>
                <a:solidFill>
                  <a:srgbClr val="777777"/>
                </a:solidFill>
                <a:effectLst/>
                <a:latin typeface="inherit"/>
                <a:cs typeface="Arial" pitchFamily="34" charset="0"/>
                <a:hlinkClick r:id="rId5"/>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Меморандум про економічну та фінансову політику з Міжнародним валютним фондом. Україна: лист про наміри від 2 березня 2017 року. (</a:t>
            </a:r>
            <a:r>
              <a:rPr kumimoji="0" lang="uk-UA" sz="1400" b="0" i="0" u="none" strike="noStrike" cap="none" normalizeH="0" baseline="0" dirty="0" smtClean="0">
                <a:ln>
                  <a:noFill/>
                </a:ln>
                <a:solidFill>
                  <a:srgbClr val="777777"/>
                </a:solidFill>
                <a:effectLst/>
                <a:latin typeface="inherit"/>
                <a:cs typeface="Arial" pitchFamily="34" charset="0"/>
                <a:hlinkClick r:id="rId6"/>
              </a:rPr>
              <a:t>Українська версія</a:t>
            </a:r>
            <a:r>
              <a:rPr kumimoji="0" lang="uk-UA" sz="1400" b="0" i="0" u="none" strike="noStrike" cap="none" normalizeH="0" baseline="0" dirty="0" smtClean="0">
                <a:ln>
                  <a:noFill/>
                </a:ln>
                <a:solidFill>
                  <a:srgbClr val="3E3E3E"/>
                </a:solidFill>
                <a:effectLst/>
                <a:latin typeface="inherit"/>
                <a:cs typeface="Arial" pitchFamily="34" charset="0"/>
              </a:rPr>
              <a:t> з офіційного сайту Національного банку України).</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Міністерство економічного розвитку і торгівлі, 2018.</a:t>
            </a:r>
            <a:r>
              <a:rPr kumimoji="0" lang="uk-UA" sz="1400" b="0" i="1" u="none" strike="noStrike" cap="none" normalizeH="0" baseline="0" dirty="0" smtClean="0">
                <a:ln>
                  <a:noFill/>
                </a:ln>
                <a:solidFill>
                  <a:srgbClr val="3E3E3E"/>
                </a:solidFill>
                <a:effectLst/>
                <a:latin typeface="inherit"/>
                <a:cs typeface="Arial" pitchFamily="34" charset="0"/>
              </a:rPr>
              <a:t>Тенденції тіньової економіки в Україні у січні-вересні 2017 року.</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7"/>
              </a:rPr>
              <a:t>[</a:t>
            </a:r>
            <a:r>
              <a:rPr kumimoji="0" lang="uk-UA" sz="1400" b="0" i="0" u="none" strike="noStrike" cap="none" normalizeH="0" baseline="0" dirty="0" err="1" smtClean="0">
                <a:ln>
                  <a:noFill/>
                </a:ln>
                <a:solidFill>
                  <a:srgbClr val="777777"/>
                </a:solidFill>
                <a:effectLst/>
                <a:latin typeface="inherit"/>
                <a:cs typeface="Arial" pitchFamily="34" charset="0"/>
                <a:hlinkClick r:id="rId7"/>
              </a:rPr>
              <a:t>link</a:t>
            </a:r>
            <a:r>
              <a:rPr kumimoji="0" lang="uk-UA" sz="1400" b="0" i="0" u="none" strike="noStrike" cap="none" normalizeH="0" baseline="0" dirty="0" smtClean="0">
                <a:ln>
                  <a:noFill/>
                </a:ln>
                <a:solidFill>
                  <a:srgbClr val="777777"/>
                </a:solidFill>
                <a:effectLst/>
                <a:latin typeface="inherit"/>
                <a:cs typeface="Arial" pitchFamily="34" charset="0"/>
                <a:hlinkClick r:id="rId7"/>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Національний інститут стратегічних досліджень.</a:t>
            </a:r>
            <a:r>
              <a:rPr kumimoji="0" lang="uk-UA" sz="1400" b="0" i="1" u="none" strike="noStrike" cap="none" normalizeH="0" baseline="0" dirty="0" smtClean="0">
                <a:ln>
                  <a:noFill/>
                </a:ln>
                <a:solidFill>
                  <a:srgbClr val="3E3E3E"/>
                </a:solidFill>
                <a:effectLst/>
                <a:latin typeface="inherit"/>
                <a:cs typeface="Arial" pitchFamily="34" charset="0"/>
              </a:rPr>
              <a:t> Податкові механізми відновлення соціально-економічного розвитку в контексті реформи 2016 року. Аналітична записка. </a:t>
            </a:r>
            <a:r>
              <a:rPr kumimoji="0" lang="uk-UA" sz="1400" b="0" i="0" u="none" strike="noStrike" cap="none" normalizeH="0" baseline="0" dirty="0" smtClean="0">
                <a:ln>
                  <a:noFill/>
                </a:ln>
                <a:solidFill>
                  <a:srgbClr val="3E3E3E"/>
                </a:solidFill>
                <a:effectLst/>
                <a:latin typeface="inherit"/>
                <a:cs typeface="Arial" pitchFamily="34" charset="0"/>
              </a:rPr>
              <a:t>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8"/>
              </a:rPr>
              <a:t>[</a:t>
            </a:r>
            <a:r>
              <a:rPr kumimoji="0" lang="uk-UA" sz="1400" b="0" i="0" u="none" strike="noStrike" cap="none" normalizeH="0" baseline="0" dirty="0" err="1" smtClean="0">
                <a:ln>
                  <a:noFill/>
                </a:ln>
                <a:solidFill>
                  <a:srgbClr val="777777"/>
                </a:solidFill>
                <a:effectLst/>
                <a:latin typeface="inherit"/>
                <a:cs typeface="Arial" pitchFamily="34" charset="0"/>
                <a:hlinkClick r:id="rId8"/>
              </a:rPr>
              <a:t>link</a:t>
            </a:r>
            <a:r>
              <a:rPr kumimoji="0" lang="uk-UA" sz="1400" b="0" i="0" u="none" strike="noStrike" cap="none" normalizeH="0" baseline="0" dirty="0" smtClean="0">
                <a:ln>
                  <a:noFill/>
                </a:ln>
                <a:solidFill>
                  <a:srgbClr val="777777"/>
                </a:solidFill>
                <a:effectLst/>
                <a:latin typeface="inherit"/>
                <a:cs typeface="Arial" pitchFamily="34" charset="0"/>
                <a:hlinkClick r:id="rId8"/>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777777"/>
                </a:solidFill>
                <a:effectLst/>
                <a:latin typeface="inherit"/>
                <a:cs typeface="Arial" pitchFamily="34" charset="0"/>
                <a:hlinkClick r:id="rId9"/>
              </a:rPr>
              <a:t>Офіційна </a:t>
            </a:r>
            <a:r>
              <a:rPr kumimoji="0" lang="uk-UA" sz="1400" b="0" i="0" u="none" strike="noStrike" cap="none" normalizeH="0" baseline="0" dirty="0" err="1" smtClean="0">
                <a:ln>
                  <a:noFill/>
                </a:ln>
                <a:solidFill>
                  <a:srgbClr val="777777"/>
                </a:solidFill>
                <a:effectLst/>
                <a:latin typeface="inherit"/>
                <a:cs typeface="Arial" pitchFamily="34" charset="0"/>
                <a:hlinkClick r:id="rId9"/>
              </a:rPr>
              <a:t>інтернет-сторінка</a:t>
            </a:r>
            <a:r>
              <a:rPr kumimoji="0" lang="uk-UA" sz="1400" b="0" i="0" u="none" strike="noStrike" cap="none" normalizeH="0" baseline="0" dirty="0" smtClean="0">
                <a:ln>
                  <a:noFill/>
                </a:ln>
                <a:solidFill>
                  <a:srgbClr val="777777"/>
                </a:solidFill>
                <a:effectLst/>
                <a:latin typeface="inherit"/>
                <a:cs typeface="Arial" pitchFamily="34" charset="0"/>
                <a:hlinkClick r:id="rId9"/>
              </a:rPr>
              <a:t> Державної казначейської служби України</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777777"/>
                </a:solidFill>
                <a:effectLst/>
                <a:latin typeface="inherit"/>
                <a:cs typeface="Arial" pitchFamily="34" charset="0"/>
                <a:hlinkClick r:id="rId10"/>
              </a:rPr>
              <a:t>Офіційна </a:t>
            </a:r>
            <a:r>
              <a:rPr kumimoji="0" lang="uk-UA" sz="1400" b="0" i="0" u="none" strike="noStrike" cap="none" normalizeH="0" baseline="0" dirty="0" err="1" smtClean="0">
                <a:ln>
                  <a:noFill/>
                </a:ln>
                <a:solidFill>
                  <a:srgbClr val="777777"/>
                </a:solidFill>
                <a:effectLst/>
                <a:latin typeface="inherit"/>
                <a:cs typeface="Arial" pitchFamily="34" charset="0"/>
                <a:hlinkClick r:id="rId10"/>
              </a:rPr>
              <a:t>інтернет-сторінка</a:t>
            </a:r>
            <a:r>
              <a:rPr kumimoji="0" lang="uk-UA" sz="1400" b="0" i="0" u="none" strike="noStrike" cap="none" normalizeH="0" baseline="0" dirty="0" smtClean="0">
                <a:ln>
                  <a:noFill/>
                </a:ln>
                <a:solidFill>
                  <a:srgbClr val="777777"/>
                </a:solidFill>
                <a:effectLst/>
                <a:latin typeface="inherit"/>
                <a:cs typeface="Arial" pitchFamily="34" charset="0"/>
                <a:hlinkClick r:id="rId10"/>
              </a:rPr>
              <a:t> Державної служби статистики України</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777777"/>
                </a:solidFill>
                <a:effectLst/>
                <a:latin typeface="inherit"/>
                <a:cs typeface="Arial" pitchFamily="34" charset="0"/>
                <a:hlinkClick r:id="rId11"/>
              </a:rPr>
              <a:t>Офіційна </a:t>
            </a:r>
            <a:r>
              <a:rPr kumimoji="0" lang="uk-UA" sz="1400" b="0" i="0" u="none" strike="noStrike" cap="none" normalizeH="0" baseline="0" dirty="0" err="1" smtClean="0">
                <a:ln>
                  <a:noFill/>
                </a:ln>
                <a:solidFill>
                  <a:srgbClr val="777777"/>
                </a:solidFill>
                <a:effectLst/>
                <a:latin typeface="inherit"/>
                <a:cs typeface="Arial" pitchFamily="34" charset="0"/>
                <a:hlinkClick r:id="rId11"/>
              </a:rPr>
              <a:t>інтернет-сторінка</a:t>
            </a:r>
            <a:r>
              <a:rPr kumimoji="0" lang="uk-UA" sz="1400" b="0" i="0" u="none" strike="noStrike" cap="none" normalizeH="0" baseline="0" dirty="0" smtClean="0">
                <a:ln>
                  <a:noFill/>
                </a:ln>
                <a:solidFill>
                  <a:srgbClr val="777777"/>
                </a:solidFill>
                <a:effectLst/>
                <a:latin typeface="inherit"/>
                <a:cs typeface="Arial" pitchFamily="34" charset="0"/>
                <a:hlinkClick r:id="rId11"/>
              </a:rPr>
              <a:t> Національного банку України</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Попович, З., 2015. «Податкова реформа як покарання бідних». В: </a:t>
            </a:r>
            <a:r>
              <a:rPr kumimoji="0" lang="uk-UA" sz="1400" b="0" i="1" u="none" strike="noStrike" cap="none" normalizeH="0" baseline="0" dirty="0" smtClean="0">
                <a:ln>
                  <a:noFill/>
                </a:ln>
                <a:solidFill>
                  <a:srgbClr val="3E3E3E"/>
                </a:solidFill>
                <a:effectLst/>
                <a:latin typeface="inherit"/>
                <a:cs typeface="Arial" pitchFamily="34" charset="0"/>
              </a:rPr>
              <a:t>Журнал соціальної критики «Спільне»</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12"/>
              </a:rPr>
              <a:t>[</a:t>
            </a:r>
            <a:r>
              <a:rPr kumimoji="0" lang="uk-UA" sz="1400" b="0" i="0" u="none" strike="noStrike" cap="none" normalizeH="0" baseline="0" dirty="0" err="1" smtClean="0">
                <a:ln>
                  <a:noFill/>
                </a:ln>
                <a:solidFill>
                  <a:srgbClr val="777777"/>
                </a:solidFill>
                <a:effectLst/>
                <a:latin typeface="inherit"/>
                <a:cs typeface="Arial" pitchFamily="34" charset="0"/>
                <a:hlinkClick r:id="rId12"/>
              </a:rPr>
              <a:t>link</a:t>
            </a:r>
            <a:r>
              <a:rPr kumimoji="0" lang="uk-UA" sz="1400" b="0" i="0" u="none" strike="noStrike" cap="none" normalizeH="0" baseline="0" dirty="0" smtClean="0">
                <a:ln>
                  <a:noFill/>
                </a:ln>
                <a:solidFill>
                  <a:srgbClr val="777777"/>
                </a:solidFill>
                <a:effectLst/>
                <a:latin typeface="inherit"/>
                <a:cs typeface="Arial" pitchFamily="34" charset="0"/>
                <a:hlinkClick r:id="rId12"/>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rgbClr val="3E3E3E"/>
                </a:solidFill>
                <a:effectLst/>
                <a:latin typeface="inherit"/>
                <a:cs typeface="Arial" pitchFamily="34" charset="0"/>
              </a:rPr>
              <a:t>Таптунова</a:t>
            </a:r>
            <a:r>
              <a:rPr kumimoji="0" lang="uk-UA" sz="1400" b="0" i="0" u="none" strike="noStrike" cap="none" normalizeH="0" baseline="0" dirty="0" smtClean="0">
                <a:ln>
                  <a:noFill/>
                </a:ln>
                <a:solidFill>
                  <a:srgbClr val="3E3E3E"/>
                </a:solidFill>
                <a:effectLst/>
                <a:latin typeface="inherit"/>
                <a:cs typeface="Arial" pitchFamily="34" charset="0"/>
              </a:rPr>
              <a:t>, І., 2016. </a:t>
            </a:r>
            <a:r>
              <a:rPr kumimoji="0" lang="uk-UA" sz="1400" b="0" i="1" u="none" strike="noStrike" cap="none" normalizeH="0" baseline="0" dirty="0" smtClean="0">
                <a:ln>
                  <a:noFill/>
                </a:ln>
                <a:solidFill>
                  <a:srgbClr val="3E3E3E"/>
                </a:solidFill>
                <a:effectLst/>
                <a:latin typeface="inherit"/>
                <a:cs typeface="Arial" pitchFamily="34" charset="0"/>
              </a:rPr>
              <a:t>Трансформація податку на прибуток підприємств у податок на виведений капітал.</a:t>
            </a:r>
            <a:r>
              <a:rPr kumimoji="0" lang="uk-UA" sz="1400" b="0" i="0" u="none" strike="noStrike" cap="none" normalizeH="0" baseline="0" dirty="0" smtClean="0">
                <a:ln>
                  <a:noFill/>
                </a:ln>
                <a:solidFill>
                  <a:srgbClr val="3E3E3E"/>
                </a:solidFill>
                <a:effectLst/>
                <a:latin typeface="inherit"/>
                <a:cs typeface="Arial" pitchFamily="34" charset="0"/>
              </a:rPr>
              <a:t> Європейський інформаційно-дослідницький центр.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13"/>
              </a:rPr>
              <a:t>[</a:t>
            </a:r>
            <a:r>
              <a:rPr kumimoji="0" lang="uk-UA" sz="1400" b="0" i="0" u="none" strike="noStrike" cap="none" normalizeH="0" baseline="0" dirty="0" err="1" smtClean="0">
                <a:ln>
                  <a:noFill/>
                </a:ln>
                <a:solidFill>
                  <a:srgbClr val="777777"/>
                </a:solidFill>
                <a:effectLst/>
                <a:latin typeface="inherit"/>
                <a:cs typeface="Arial" pitchFamily="34" charset="0"/>
                <a:hlinkClick r:id="rId13"/>
              </a:rPr>
              <a:t>link</a:t>
            </a:r>
            <a:r>
              <a:rPr kumimoji="0" lang="uk-UA" sz="1400" b="0" i="0" u="none" strike="noStrike" cap="none" normalizeH="0" baseline="0" dirty="0" smtClean="0">
                <a:ln>
                  <a:noFill/>
                </a:ln>
                <a:solidFill>
                  <a:srgbClr val="777777"/>
                </a:solidFill>
                <a:effectLst/>
                <a:latin typeface="inherit"/>
                <a:cs typeface="Arial" pitchFamily="34" charset="0"/>
                <a:hlinkClick r:id="rId13"/>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rgbClr val="3E3E3E"/>
                </a:solidFill>
                <a:effectLst/>
                <a:latin typeface="inherit"/>
                <a:cs typeface="Arial" pitchFamily="34" charset="0"/>
              </a:rPr>
              <a:t>European</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Commission</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Experiences</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with</a:t>
            </a:r>
            <a:r>
              <a:rPr kumimoji="0" lang="uk-UA" sz="1400" b="0" i="1" u="none" strike="noStrike" cap="none" normalizeH="0" baseline="0" dirty="0" smtClean="0">
                <a:ln>
                  <a:noFill/>
                </a:ln>
                <a:solidFill>
                  <a:srgbClr val="3E3E3E"/>
                </a:solidFill>
                <a:effectLst/>
                <a:latin typeface="inherit"/>
                <a:cs typeface="Arial" pitchFamily="34" charset="0"/>
              </a:rPr>
              <a:t> cash-</a:t>
            </a:r>
            <a:r>
              <a:rPr kumimoji="0" lang="uk-UA" sz="1400" b="0" i="1" u="none" strike="noStrike" cap="none" normalizeH="0" baseline="0" dirty="0" err="1" smtClean="0">
                <a:ln>
                  <a:noFill/>
                </a:ln>
                <a:solidFill>
                  <a:srgbClr val="3E3E3E"/>
                </a:solidFill>
                <a:effectLst/>
                <a:latin typeface="inherit"/>
                <a:cs typeface="Arial" pitchFamily="34" charset="0"/>
              </a:rPr>
              <a:t>flow</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taxation</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and</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prospects</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Final</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report</a:t>
            </a:r>
            <a:r>
              <a:rPr kumimoji="0" lang="uk-UA" sz="1400" b="0" i="0" u="none" strike="noStrike" cap="none" normalizeH="0" baseline="0" dirty="0" smtClean="0">
                <a:ln>
                  <a:noFill/>
                </a:ln>
                <a:solidFill>
                  <a:srgbClr val="3E3E3E"/>
                </a:solidFill>
                <a:effectLst/>
                <a:latin typeface="inherit"/>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 Доступ 18.04.2018 за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14"/>
              </a:rPr>
              <a:t>[</a:t>
            </a:r>
            <a:r>
              <a:rPr kumimoji="0" lang="uk-UA" sz="1400" b="0" i="0" u="none" strike="noStrike" cap="none" normalizeH="0" baseline="0" dirty="0" err="1" smtClean="0">
                <a:ln>
                  <a:noFill/>
                </a:ln>
                <a:solidFill>
                  <a:srgbClr val="777777"/>
                </a:solidFill>
                <a:effectLst/>
                <a:latin typeface="inherit"/>
                <a:cs typeface="Arial" pitchFamily="34" charset="0"/>
                <a:hlinkClick r:id="rId14"/>
              </a:rPr>
              <a:t>link</a:t>
            </a:r>
            <a:r>
              <a:rPr kumimoji="0" lang="uk-UA" sz="1400" b="0" i="0" u="none" strike="noStrike" cap="none" normalizeH="0" baseline="0" dirty="0" smtClean="0">
                <a:ln>
                  <a:noFill/>
                </a:ln>
                <a:solidFill>
                  <a:srgbClr val="777777"/>
                </a:solidFill>
                <a:effectLst/>
                <a:latin typeface="inherit"/>
                <a:cs typeface="Arial" pitchFamily="34" charset="0"/>
                <a:hlinkClick r:id="rId14"/>
              </a:rPr>
              <a:t>]</a:t>
            </a:r>
            <a:r>
              <a:rPr kumimoji="0" lang="uk-UA" sz="1400" b="0" i="0" u="none" strike="noStrike" cap="none" normalizeH="0" baseline="0" dirty="0" smtClean="0">
                <a:ln>
                  <a:noFill/>
                </a:ln>
                <a:solidFill>
                  <a:srgbClr val="3E3E3E"/>
                </a:solidFill>
                <a:effectLst/>
                <a:latin typeface="inherit"/>
                <a:cs typeface="Arial" pitchFamily="34" charset="0"/>
              </a:rPr>
              <a:t>.</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rgbClr val="3E3E3E"/>
                </a:solidFill>
                <a:effectLst/>
                <a:latin typeface="inherit"/>
                <a:cs typeface="Arial" pitchFamily="34" charset="0"/>
              </a:rPr>
              <a:t>Revenue</a:t>
            </a:r>
            <a:r>
              <a:rPr kumimoji="0" lang="uk-UA" sz="1400" b="0" i="0" u="none" strike="noStrike" cap="none" normalizeH="0" baseline="0" dirty="0" smtClean="0">
                <a:ln>
                  <a:noFill/>
                </a:ln>
                <a:solidFill>
                  <a:srgbClr val="3E3E3E"/>
                </a:solidFill>
                <a:effectLst/>
                <a:latin typeface="inherit"/>
                <a:cs typeface="Arial" pitchFamily="34" charset="0"/>
              </a:rPr>
              <a:t> </a:t>
            </a:r>
            <a:r>
              <a:rPr kumimoji="0" lang="uk-UA" sz="1400" b="0" i="0" u="none" strike="noStrike" cap="none" normalizeH="0" baseline="0" dirty="0" err="1" smtClean="0">
                <a:ln>
                  <a:noFill/>
                </a:ln>
                <a:solidFill>
                  <a:srgbClr val="3E3E3E"/>
                </a:solidFill>
                <a:effectLst/>
                <a:latin typeface="inherit"/>
                <a:cs typeface="Arial" pitchFamily="34" charset="0"/>
              </a:rPr>
              <a:t>Statistics</a:t>
            </a:r>
            <a:r>
              <a:rPr kumimoji="0" lang="uk-UA" sz="1400" b="0" i="0" u="none" strike="noStrike" cap="none" normalizeH="0" baseline="0" dirty="0" smtClean="0">
                <a:ln>
                  <a:noFill/>
                </a:ln>
                <a:solidFill>
                  <a:srgbClr val="3E3E3E"/>
                </a:solidFill>
                <a:effectLst/>
                <a:latin typeface="inherit"/>
                <a:cs typeface="Arial" pitchFamily="34" charset="0"/>
              </a:rPr>
              <a:t> 2017. </a:t>
            </a:r>
            <a:r>
              <a:rPr kumimoji="0" lang="uk-UA" sz="1400" b="0" i="1" u="none" strike="noStrike" cap="none" normalizeH="0" baseline="0" dirty="0" err="1" smtClean="0">
                <a:ln>
                  <a:noFill/>
                </a:ln>
                <a:solidFill>
                  <a:srgbClr val="3E3E3E"/>
                </a:solidFill>
                <a:effectLst/>
                <a:latin typeface="inherit"/>
                <a:cs typeface="Arial" pitchFamily="34" charset="0"/>
              </a:rPr>
              <a:t>Tax</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revenue</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trends</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in</a:t>
            </a:r>
            <a:r>
              <a:rPr kumimoji="0" lang="uk-UA" sz="1400" b="0" i="1" u="none" strike="noStrike" cap="none" normalizeH="0" baseline="0" dirty="0" smtClean="0">
                <a:ln>
                  <a:noFill/>
                </a:ln>
                <a:solidFill>
                  <a:srgbClr val="3E3E3E"/>
                </a:solidFill>
                <a:effectLst/>
                <a:latin typeface="inherit"/>
                <a:cs typeface="Arial" pitchFamily="34" charset="0"/>
              </a:rPr>
              <a:t> </a:t>
            </a:r>
            <a:r>
              <a:rPr kumimoji="0" lang="uk-UA" sz="1400" b="0" i="1" u="none" strike="noStrike" cap="none" normalizeH="0" baseline="0" dirty="0" err="1" smtClean="0">
                <a:ln>
                  <a:noFill/>
                </a:ln>
                <a:solidFill>
                  <a:srgbClr val="3E3E3E"/>
                </a:solidFill>
                <a:effectLst/>
                <a:latin typeface="inherit"/>
                <a:cs typeface="Arial" pitchFamily="34" charset="0"/>
              </a:rPr>
              <a:t>the</a:t>
            </a:r>
            <a:r>
              <a:rPr kumimoji="0" lang="uk-UA" sz="1400" b="0" i="1" u="none" strike="noStrike" cap="none" normalizeH="0" baseline="0" dirty="0" smtClean="0">
                <a:ln>
                  <a:noFill/>
                </a:ln>
                <a:solidFill>
                  <a:srgbClr val="3E3E3E"/>
                </a:solidFill>
                <a:effectLst/>
                <a:latin typeface="inherit"/>
                <a:cs typeface="Arial" pitchFamily="34" charset="0"/>
              </a:rPr>
              <a:t> OECD</a:t>
            </a:r>
            <a:r>
              <a:rPr kumimoji="0" lang="uk-UA" sz="1400" b="0" i="0" u="none" strike="noStrike" cap="none" normalizeH="0" baseline="0" dirty="0" smtClean="0">
                <a:ln>
                  <a:noFill/>
                </a:ln>
                <a:solidFill>
                  <a:srgbClr val="3E3E3E"/>
                </a:solidFill>
                <a:effectLst/>
                <a:latin typeface="inherit"/>
                <a:cs typeface="Arial" pitchFamily="34" charset="0"/>
              </a:rPr>
              <a:t>. Доступ 18.04.2018 за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inherit"/>
                <a:cs typeface="Arial" pitchFamily="34" charset="0"/>
              </a:rPr>
              <a:t> адресою: </a:t>
            </a:r>
            <a:r>
              <a:rPr kumimoji="0" lang="uk-UA" sz="1400" b="0" i="0" u="none" strike="noStrike" cap="none" normalizeH="0" baseline="0" dirty="0" smtClean="0">
                <a:ln>
                  <a:noFill/>
                </a:ln>
                <a:solidFill>
                  <a:srgbClr val="777777"/>
                </a:solidFill>
                <a:effectLst/>
                <a:latin typeface="inherit"/>
                <a:cs typeface="Arial" pitchFamily="34" charset="0"/>
                <a:hlinkClick r:id="rId15"/>
              </a:rPr>
              <a:t>[</a:t>
            </a:r>
            <a:r>
              <a:rPr kumimoji="0" lang="uk-UA" sz="1400" b="0" i="0" u="none" strike="noStrike" cap="none" normalizeH="0" baseline="0" dirty="0" err="1" smtClean="0">
                <a:ln>
                  <a:noFill/>
                </a:ln>
                <a:solidFill>
                  <a:srgbClr val="777777"/>
                </a:solidFill>
                <a:effectLst/>
                <a:latin typeface="inherit"/>
                <a:cs typeface="Arial" pitchFamily="34" charset="0"/>
                <a:hlinkClick r:id="rId15"/>
              </a:rPr>
              <a:t>link</a:t>
            </a:r>
            <a:r>
              <a:rPr kumimoji="0" lang="uk-UA" sz="1400" b="0" i="0" u="none" strike="noStrike" cap="none" normalizeH="0" baseline="0" dirty="0" smtClean="0">
                <a:ln>
                  <a:noFill/>
                </a:ln>
                <a:solidFill>
                  <a:srgbClr val="777777"/>
                </a:solidFill>
                <a:effectLst/>
                <a:latin typeface="inherit"/>
                <a:cs typeface="Arial" pitchFamily="34" charset="0"/>
                <a:hlinkClick r:id="rId15"/>
              </a:rPr>
              <a:t>]</a:t>
            </a:r>
            <a:r>
              <a:rPr kumimoji="0" lang="uk-UA" sz="1400" b="0" i="0" u="none" strike="noStrike" cap="none" normalizeH="0" baseline="0" dirty="0" err="1" smtClean="0">
                <a:ln>
                  <a:noFill/>
                </a:ln>
                <a:solidFill>
                  <a:srgbClr val="3E3E3E"/>
                </a:solidFill>
                <a:effectLst/>
                <a:latin typeface="inherit"/>
                <a:cs typeface="Arial" pitchFamily="34" charset="0"/>
              </a:rPr>
              <a:t>.</a:t>
            </a:r>
            <a:r>
              <a:rPr kumimoji="0" lang="uk-UA" sz="1400" b="0" i="0" u="none" strike="noStrike" cap="none" normalizeH="0" baseline="0" dirty="0" err="1" smtClean="0">
                <a:ln>
                  <a:noFill/>
                </a:ln>
                <a:solidFill>
                  <a:srgbClr val="777777"/>
                </a:solidFill>
                <a:effectLst/>
                <a:latin typeface="inherit"/>
                <a:cs typeface="Arial" pitchFamily="34" charset="0"/>
                <a:hlinkClick r:id="rId16"/>
              </a:rPr>
              <a:t>Official</a:t>
            </a:r>
            <a:r>
              <a:rPr kumimoji="0" lang="uk-UA" sz="1400" b="0" i="0" u="none" strike="noStrike" cap="none" normalizeH="0" baseline="0" dirty="0" smtClean="0">
                <a:ln>
                  <a:noFill/>
                </a:ln>
                <a:solidFill>
                  <a:srgbClr val="777777"/>
                </a:solidFill>
                <a:effectLst/>
                <a:latin typeface="inherit"/>
                <a:cs typeface="Arial" pitchFamily="34" charset="0"/>
                <a:hlinkClick r:id="rId16"/>
              </a:rPr>
              <a:t> </a:t>
            </a:r>
            <a:r>
              <a:rPr kumimoji="0" lang="uk-UA" sz="1400" b="0" i="0" u="none" strike="noStrike" cap="none" normalizeH="0" baseline="0" dirty="0" err="1" smtClean="0">
                <a:ln>
                  <a:noFill/>
                </a:ln>
                <a:solidFill>
                  <a:srgbClr val="777777"/>
                </a:solidFill>
                <a:effectLst/>
                <a:latin typeface="inherit"/>
                <a:cs typeface="Arial" pitchFamily="34" charset="0"/>
                <a:hlinkClick r:id="rId16"/>
              </a:rPr>
              <a:t>Eurostat</a:t>
            </a:r>
            <a:r>
              <a:rPr kumimoji="0" lang="uk-UA" sz="1400" b="0" i="0" u="none" strike="noStrike" cap="none" normalizeH="0" baseline="0" dirty="0" smtClean="0">
                <a:ln>
                  <a:noFill/>
                </a:ln>
                <a:solidFill>
                  <a:srgbClr val="777777"/>
                </a:solidFill>
                <a:effectLst/>
                <a:latin typeface="inherit"/>
                <a:cs typeface="Arial" pitchFamily="34" charset="0"/>
                <a:hlinkClick r:id="rId16"/>
              </a:rPr>
              <a:t> </a:t>
            </a:r>
            <a:r>
              <a:rPr kumimoji="0" lang="uk-UA" sz="1400" b="0" i="0" u="none" strike="noStrike" cap="none" normalizeH="0" baseline="0" dirty="0" err="1" smtClean="0">
                <a:ln>
                  <a:noFill/>
                </a:ln>
                <a:solidFill>
                  <a:srgbClr val="777777"/>
                </a:solidFill>
                <a:effectLst/>
                <a:latin typeface="inherit"/>
                <a:cs typeface="Arial" pitchFamily="34" charset="0"/>
                <a:hlinkClick r:id="rId16"/>
              </a:rPr>
              <a:t>website</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3E3E3E"/>
                </a:solidFill>
                <a:effectLst/>
                <a:latin typeface="Ubuntu"/>
                <a:cs typeface="Arial" pitchFamily="34" charset="0"/>
              </a:rPr>
              <a:t>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Картинки по запросу картинки податки"/>
          <p:cNvPicPr>
            <a:picLocks noChangeAspect="1" noChangeArrowheads="1"/>
          </p:cNvPicPr>
          <p:nvPr/>
        </p:nvPicPr>
        <p:blipFill>
          <a:blip r:embed="rId17" cstate="print"/>
          <a:srcRect/>
          <a:stretch>
            <a:fillRect/>
          </a:stretch>
        </p:blipFill>
        <p:spPr bwMode="auto">
          <a:xfrm>
            <a:off x="7239016" y="5429262"/>
            <a:ext cx="1904984" cy="14287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785794"/>
            <a:ext cx="8643998" cy="4708981"/>
          </a:xfrm>
          <a:prstGeom prst="rect">
            <a:avLst/>
          </a:prstGeom>
        </p:spPr>
        <p:txBody>
          <a:bodyPr wrap="square">
            <a:spAutoFit/>
          </a:bodyPr>
          <a:lstStyle/>
          <a:p>
            <a:pPr algn="just"/>
            <a:r>
              <a:rPr lang="uk-UA" sz="2000" dirty="0" smtClean="0">
                <a:latin typeface="Times New Roman" pitchFamily="18" charset="0"/>
                <a:cs typeface="Times New Roman" pitchFamily="18" charset="0"/>
              </a:rPr>
              <a:t>Виходячи із сутності податку як категорії, можна визначити 2 функції даного поняття:</a:t>
            </a:r>
          </a:p>
          <a:p>
            <a:pPr marL="342900" indent="-342900" algn="just">
              <a:buAutoNum type="arabicParenR"/>
            </a:pPr>
            <a:r>
              <a:rPr lang="uk-UA" sz="2000" dirty="0" smtClean="0">
                <a:latin typeface="Times New Roman" pitchFamily="18" charset="0"/>
                <a:cs typeface="Times New Roman" pitchFamily="18" charset="0"/>
              </a:rPr>
              <a:t>фіскальна – з допомогою податків формуються фінансові ресурси держави. Податки виступають основним джерелом доходів бюджетів різних рівнів. Об'єктивне існування податків як основного джерела доходів передбачає:</a:t>
            </a:r>
          </a:p>
          <a:p>
            <a:pPr lvl="1" algn="just"/>
            <a:r>
              <a:rPr lang="uk-UA" sz="2000" dirty="0" smtClean="0">
                <a:latin typeface="Times New Roman" pitchFamily="18" charset="0"/>
                <a:cs typeface="Times New Roman" pitchFamily="18" charset="0"/>
              </a:rPr>
              <a:t>а) надходження їх рівномірно в календарному розрізі (рівнонапруженість);</a:t>
            </a:r>
          </a:p>
          <a:p>
            <a:pPr lvl="1" algn="just"/>
            <a:r>
              <a:rPr lang="uk-UA" sz="2000" dirty="0" smtClean="0">
                <a:latin typeface="Times New Roman" pitchFamily="18" charset="0"/>
                <a:cs typeface="Times New Roman" pitchFamily="18" charset="0"/>
              </a:rPr>
              <a:t>б) стабільність надходження;</a:t>
            </a:r>
          </a:p>
          <a:p>
            <a:pPr lvl="1" algn="just"/>
            <a:r>
              <a:rPr lang="uk-UA" sz="2000" dirty="0" smtClean="0">
                <a:latin typeface="Times New Roman" pitchFamily="18" charset="0"/>
                <a:cs typeface="Times New Roman" pitchFamily="18" charset="0"/>
              </a:rPr>
              <a:t>в) податки повинні рівномірно надходити по всіх територіальних рівнях;</a:t>
            </a:r>
          </a:p>
          <a:p>
            <a:pPr algn="just"/>
            <a:r>
              <a:rPr lang="uk-UA" sz="2000" dirty="0" smtClean="0">
                <a:latin typeface="Times New Roman" pitchFamily="18" charset="0"/>
                <a:cs typeface="Times New Roman" pitchFamily="18" charset="0"/>
              </a:rPr>
              <a:t>2) розподільчо-регулююча. Сутність даної функції в тому, що процес стягнення податку обов'язково означає розподіл певного явища чи процесу між </a:t>
            </a:r>
            <a:r>
              <a:rPr lang="uk-UA" sz="2000" dirty="0" err="1" smtClean="0">
                <a:latin typeface="Times New Roman" pitchFamily="18" charset="0"/>
                <a:cs typeface="Times New Roman" pitchFamily="18" charset="0"/>
              </a:rPr>
              <a:t>податкоплатником</a:t>
            </a:r>
            <a:r>
              <a:rPr lang="uk-UA" sz="2000" dirty="0" smtClean="0">
                <a:latin typeface="Times New Roman" pitchFamily="18" charset="0"/>
                <a:cs typeface="Times New Roman" pitchFamily="18" charset="0"/>
              </a:rPr>
              <a:t> та державою. Причому стягнення податку призводить до скорочення реальних об'єктів оподаткування для конкретних платників податку.</a:t>
            </a:r>
            <a:endParaRPr lang="uk-UA" sz="2000" dirty="0">
              <a:latin typeface="Times New Roman" pitchFamily="18" charset="0"/>
              <a:cs typeface="Times New Roman" pitchFamily="18" charset="0"/>
            </a:endParaRPr>
          </a:p>
        </p:txBody>
      </p:sp>
      <p:pic>
        <p:nvPicPr>
          <p:cNvPr id="6146"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239016" y="5429262"/>
            <a:ext cx="1904984" cy="142873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1142976" y="571480"/>
            <a:ext cx="6857988" cy="3383275"/>
          </a:xfrm>
          <a:prstGeom prst="rect">
            <a:avLst/>
          </a:prstGeom>
          <a:noFill/>
        </p:spPr>
      </p:pic>
      <p:pic>
        <p:nvPicPr>
          <p:cNvPr id="4" name="Picture 6" descr="Картинки по запросу картинки дякую за увагу"/>
          <p:cNvPicPr>
            <a:picLocks noChangeAspect="1" noChangeArrowheads="1"/>
          </p:cNvPicPr>
          <p:nvPr/>
        </p:nvPicPr>
        <p:blipFill>
          <a:blip r:embed="rId3" cstate="print"/>
          <a:srcRect/>
          <a:stretch>
            <a:fillRect/>
          </a:stretch>
        </p:blipFill>
        <p:spPr bwMode="auto">
          <a:xfrm>
            <a:off x="3143240" y="4143380"/>
            <a:ext cx="3071834" cy="230628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0298" y="714356"/>
            <a:ext cx="3929089" cy="400110"/>
          </a:xfrm>
          <a:prstGeom prst="rect">
            <a:avLst/>
          </a:prstGeom>
        </p:spPr>
        <p:txBody>
          <a:bodyPr wrap="square">
            <a:spAutoFit/>
          </a:bodyPr>
          <a:lstStyle/>
          <a:p>
            <a:pPr algn="ctr"/>
            <a:r>
              <a:rPr lang="uk-UA" sz="2000" b="1" dirty="0" smtClean="0"/>
              <a:t>Елементи податків</a:t>
            </a:r>
            <a:endParaRPr lang="uk-UA" sz="2000" b="1" dirty="0"/>
          </a:p>
        </p:txBody>
      </p:sp>
      <p:sp>
        <p:nvSpPr>
          <p:cNvPr id="3" name="Прямоугольник 2"/>
          <p:cNvSpPr/>
          <p:nvPr/>
        </p:nvSpPr>
        <p:spPr>
          <a:xfrm>
            <a:off x="285720" y="1643050"/>
            <a:ext cx="8429684" cy="3170099"/>
          </a:xfrm>
          <a:prstGeom prst="rect">
            <a:avLst/>
          </a:prstGeom>
        </p:spPr>
        <p:txBody>
          <a:bodyPr wrap="square">
            <a:spAutoFit/>
          </a:bodyPr>
          <a:lstStyle/>
          <a:p>
            <a:pPr algn="just"/>
            <a:r>
              <a:rPr lang="uk-UA" sz="2000" dirty="0" smtClean="0"/>
              <a:t>Кожний податок має обов'язкові елементи. До них відносяться:</a:t>
            </a:r>
          </a:p>
          <a:p>
            <a:pPr algn="just">
              <a:buFont typeface="Wingdings" pitchFamily="2" charset="2"/>
              <a:buChar char="q"/>
            </a:pPr>
            <a:r>
              <a:rPr lang="uk-UA" sz="2000" b="1" dirty="0" smtClean="0"/>
              <a:t>суб'єкт податку або платник</a:t>
            </a:r>
            <a:r>
              <a:rPr lang="uk-UA" sz="2000" dirty="0" smtClean="0"/>
              <a:t> — особа, на яку законом покладено обов'язок сплачувати податок;</a:t>
            </a:r>
          </a:p>
          <a:p>
            <a:pPr algn="just">
              <a:buFont typeface="Wingdings" pitchFamily="2" charset="2"/>
              <a:buChar char="q"/>
            </a:pPr>
            <a:r>
              <a:rPr lang="uk-UA" sz="2000" b="1" dirty="0" smtClean="0"/>
              <a:t>об'єкт податку</a:t>
            </a:r>
            <a:r>
              <a:rPr lang="uk-UA" sz="2000" dirty="0" smtClean="0"/>
              <a:t> — дохід або майно, з якого нараховується податок (заробітна плата, прибуток, майно, цінні папери тощо);</a:t>
            </a:r>
          </a:p>
          <a:p>
            <a:pPr algn="just">
              <a:buFont typeface="Wingdings" pitchFamily="2" charset="2"/>
              <a:buChar char="q"/>
            </a:pPr>
            <a:r>
              <a:rPr lang="uk-UA" sz="2000" b="1" dirty="0" smtClean="0"/>
              <a:t>джерело податку</a:t>
            </a:r>
            <a:r>
              <a:rPr lang="uk-UA" sz="2000" dirty="0" smtClean="0"/>
              <a:t> — дохід, за рахунок якого сплачується податок;</a:t>
            </a:r>
          </a:p>
          <a:p>
            <a:pPr algn="just">
              <a:buFont typeface="Wingdings" pitchFamily="2" charset="2"/>
              <a:buChar char="q"/>
            </a:pPr>
            <a:r>
              <a:rPr lang="uk-UA" sz="2000" b="1" dirty="0" smtClean="0"/>
              <a:t>ставка податку</a:t>
            </a:r>
            <a:r>
              <a:rPr lang="uk-UA" sz="2000" dirty="0" smtClean="0"/>
              <a:t> — розмір податку, який припадає на одиницю оподаткування (грошова одиниця доходу, одиниця земельної площі тощо). У практиці оподаткування розрізняють тверді, пропорційні, прогресивні і регресивні ставки податків.</a:t>
            </a:r>
            <a:endParaRPr lang="uk-UA" sz="2000" dirty="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488" y="785794"/>
            <a:ext cx="2552273" cy="400110"/>
          </a:xfrm>
          <a:prstGeom prst="rect">
            <a:avLst/>
          </a:prstGeom>
        </p:spPr>
        <p:txBody>
          <a:bodyPr wrap="square">
            <a:spAutoFit/>
          </a:bodyPr>
          <a:lstStyle/>
          <a:p>
            <a:pPr algn="ctr"/>
            <a:r>
              <a:rPr lang="uk-UA" sz="2000" b="1" dirty="0" smtClean="0"/>
              <a:t>Види податків</a:t>
            </a:r>
            <a:endParaRPr lang="uk-UA" sz="2000" b="1" dirty="0"/>
          </a:p>
        </p:txBody>
      </p:sp>
      <p:sp>
        <p:nvSpPr>
          <p:cNvPr id="5" name="Прямоугольник 4"/>
          <p:cNvSpPr/>
          <p:nvPr/>
        </p:nvSpPr>
        <p:spPr>
          <a:xfrm>
            <a:off x="214282" y="1500174"/>
            <a:ext cx="8643998" cy="3477875"/>
          </a:xfrm>
          <a:prstGeom prst="rect">
            <a:avLst/>
          </a:prstGeom>
        </p:spPr>
        <p:txBody>
          <a:bodyPr wrap="square">
            <a:spAutoFit/>
          </a:bodyPr>
          <a:lstStyle/>
          <a:p>
            <a:pPr algn="ctr"/>
            <a:r>
              <a:rPr lang="uk-UA" sz="2000" dirty="0" smtClean="0"/>
              <a:t>За формою оподаткування всі податки поділяються на прямі і непрямі.</a:t>
            </a:r>
          </a:p>
          <a:p>
            <a:pPr algn="just"/>
            <a:endParaRPr lang="uk-UA" sz="2000" dirty="0" smtClean="0"/>
          </a:p>
          <a:p>
            <a:pPr algn="just"/>
            <a:r>
              <a:rPr lang="uk-UA" sz="2000" b="1" dirty="0" smtClean="0"/>
              <a:t>Прямі податки</a:t>
            </a:r>
            <a:r>
              <a:rPr lang="uk-UA" sz="2000" dirty="0" smtClean="0"/>
              <a:t> сплачуються суб'єктами податків безпосередньо й прямо пропорційно платоспроможності. Прямі поділяються на реальні та особисті. До реальних відносяться податки на землю, будинки, промислові, торгові, банківські установи та грошовий капітал. До особистих — податки на доходи фізичних та юридичних осіб (податковий, помайновий, із спадщини тощо).</a:t>
            </a:r>
          </a:p>
          <a:p>
            <a:pPr algn="just"/>
            <a:r>
              <a:rPr lang="uk-UA" sz="2000" dirty="0" smtClean="0"/>
              <a:t>На відміну від прямих, непрямі податки не зв'язані з розмірами доходів чи вартістю майна платника податків. Непрямі податки виступають у трьох видах: «акцизи», «фіскальні монопольні податки», «митні збори».</a:t>
            </a:r>
            <a:endParaRPr lang="uk-UA" sz="2000" dirty="0"/>
          </a:p>
        </p:txBody>
      </p:sp>
      <p:pic>
        <p:nvPicPr>
          <p:cNvPr id="6"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14356"/>
            <a:ext cx="8929718" cy="5632311"/>
          </a:xfrm>
          <a:prstGeom prst="rect">
            <a:avLst/>
          </a:prstGeom>
        </p:spPr>
        <p:txBody>
          <a:bodyPr wrap="square">
            <a:spAutoFit/>
          </a:bodyPr>
          <a:lstStyle/>
          <a:p>
            <a:r>
              <a:rPr lang="uk-UA" sz="2000" b="1" dirty="0" smtClean="0"/>
              <a:t>Акциз</a:t>
            </a:r>
            <a:r>
              <a:rPr lang="uk-UA" sz="2000" dirty="0" smtClean="0"/>
              <a:t> — різновид непрямого податку переважно на товари масового споживання (цигарки, алкогольні напої, сіль, цукор, сірники, автомобілі, холодильники, парфумерні вироби тощо), а також різні комунальні, транспортні, культурні та інші послуги, які мають широке розповсюдження (телефон, транспортні перевезення, </a:t>
            </a:r>
            <a:r>
              <a:rPr lang="uk-UA" sz="2000" dirty="0" err="1" smtClean="0"/>
              <a:t>авіа-</a:t>
            </a:r>
            <a:r>
              <a:rPr lang="uk-UA" sz="2000" dirty="0" smtClean="0"/>
              <a:t> і залізничні квитки, демонстрація фільмів). У більшості країн Заходу непрямі податки на товари і послуги внутрішнього ринку забезпечують близько 25 % всіх податкових надходжень у бюджет. Індивідуальні чи вибіркові акцизи стягуються за твердими ставками з одиниці товару. Фіскальні монопольні податки поповнюють казну за рахунок непрямого оподаткування товарів масового попиту, виробництво і реалізація яких монополізовані державою. Виник цей податок з «реалії», тобто привласнення державою виключного права на той чи інший вид діяльності. Наприклад, існує в державі </a:t>
            </a:r>
            <a:r>
              <a:rPr lang="uk-UA" sz="2000" dirty="0" smtClean="0">
                <a:hlinkClick r:id="rId2" tooltip="Алкогольна монополія"/>
              </a:rPr>
              <a:t>монополія</a:t>
            </a:r>
            <a:r>
              <a:rPr lang="uk-UA" sz="2000" dirty="0" smtClean="0"/>
              <a:t> на виробництво алкогольних виробів. Напередодні антиалкогольної компанії цей вид монопольної державної діяльності забезпечував надходження в бюджет більше третини його суми. Практично завжди </a:t>
            </a:r>
          </a:p>
          <a:p>
            <a:r>
              <a:rPr lang="uk-UA" sz="2000" dirty="0" smtClean="0"/>
              <a:t>об'єктом державної монополії було також виробництво </a:t>
            </a:r>
          </a:p>
          <a:p>
            <a:r>
              <a:rPr lang="uk-UA" sz="2000" dirty="0" smtClean="0"/>
              <a:t>і реалізація виробів з хутра і золота.</a:t>
            </a:r>
            <a:endParaRPr lang="uk-UA" sz="2000" dirty="0"/>
          </a:p>
        </p:txBody>
      </p:sp>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00892" y="5429262"/>
            <a:ext cx="1904984" cy="142873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357298"/>
            <a:ext cx="8358246" cy="1938992"/>
          </a:xfrm>
          <a:prstGeom prst="rect">
            <a:avLst/>
          </a:prstGeom>
        </p:spPr>
        <p:txBody>
          <a:bodyPr wrap="square">
            <a:spAutoFit/>
          </a:bodyPr>
          <a:lstStyle/>
          <a:p>
            <a:pPr algn="just"/>
            <a:r>
              <a:rPr lang="uk-UA" sz="2000" b="1" dirty="0" smtClean="0"/>
              <a:t>Митні збори</a:t>
            </a:r>
            <a:r>
              <a:rPr lang="uk-UA" sz="2000" dirty="0" smtClean="0"/>
              <a:t> — це непрямі податки на імпортні, експортні і транзитні товари, тобто такі, які перетинають кордони країни. Вони сплачуються всіма, хто здійснює зовнішньоекономічні операції. В залежності від цих цілей, які переслідує держава, митні збори поділяються на «фіскальні», «протекційні», «антидемпінгові» і «пільгові».</a:t>
            </a:r>
            <a:endParaRPr lang="uk-UA" sz="2000" dirty="0"/>
          </a:p>
        </p:txBody>
      </p:sp>
      <p:pic>
        <p:nvPicPr>
          <p:cNvPr id="4" name="Picture 2" descr="Картинки по запросу картинки податки"/>
          <p:cNvPicPr>
            <a:picLocks noChangeAspect="1" noChangeArrowheads="1"/>
          </p:cNvPicPr>
          <p:nvPr/>
        </p:nvPicPr>
        <p:blipFill>
          <a:blip r:embed="rId2" cstate="print"/>
          <a:srcRect/>
          <a:stretch>
            <a:fillRect/>
          </a:stretch>
        </p:blipFill>
        <p:spPr bwMode="auto">
          <a:xfrm>
            <a:off x="7072330" y="5000636"/>
            <a:ext cx="1904984" cy="14287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одаткова система та її складові"/>
          <p:cNvPicPr>
            <a:picLocks noChangeAspect="1" noChangeArrowheads="1"/>
          </p:cNvPicPr>
          <p:nvPr/>
        </p:nvPicPr>
        <p:blipFill>
          <a:blip r:embed="rId2" cstate="print"/>
          <a:srcRect/>
          <a:stretch>
            <a:fillRect/>
          </a:stretch>
        </p:blipFill>
        <p:spPr bwMode="auto">
          <a:xfrm>
            <a:off x="785786" y="857232"/>
            <a:ext cx="5857916" cy="5296593"/>
          </a:xfrm>
          <a:prstGeom prst="rect">
            <a:avLst/>
          </a:prstGeom>
          <a:noFill/>
        </p:spPr>
      </p:pic>
      <p:pic>
        <p:nvPicPr>
          <p:cNvPr id="3" name="Picture 2" descr="Картинки по запросу картинки податки"/>
          <p:cNvPicPr>
            <a:picLocks noChangeAspect="1" noChangeArrowheads="1"/>
          </p:cNvPicPr>
          <p:nvPr/>
        </p:nvPicPr>
        <p:blipFill>
          <a:blip r:embed="rId3" cstate="print"/>
          <a:srcRect/>
          <a:stretch>
            <a:fillRect/>
          </a:stretch>
        </p:blipFill>
        <p:spPr bwMode="auto">
          <a:xfrm>
            <a:off x="7072330" y="5000636"/>
            <a:ext cx="1904984" cy="142873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2432</Words>
  <Application>Microsoft Office PowerPoint</Application>
  <PresentationFormat>Экран (4:3)</PresentationFormat>
  <Paragraphs>121</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Поток</vt:lpstr>
      <vt:lpstr>Чи є податкова система в Україні ефективною?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Чи є податкова система в Україні ефективною?</dc:title>
  <dc:creator>Оля</dc:creator>
  <cp:lastModifiedBy>admin</cp:lastModifiedBy>
  <cp:revision>24</cp:revision>
  <dcterms:created xsi:type="dcterms:W3CDTF">2018-10-07T14:54:30Z</dcterms:created>
  <dcterms:modified xsi:type="dcterms:W3CDTF">2024-03-15T14:17:34Z</dcterms:modified>
</cp:coreProperties>
</file>