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9" r:id="rId4"/>
    <p:sldId id="270" r:id="rId5"/>
    <p:sldId id="273" r:id="rId6"/>
    <p:sldId id="272" r:id="rId7"/>
    <p:sldId id="271" r:id="rId8"/>
    <p:sldId id="274" r:id="rId9"/>
    <p:sldId id="275" r:id="rId10"/>
    <p:sldId id="276" r:id="rId11"/>
    <p:sldId id="279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94049"/>
    <a:srgbClr val="000000"/>
    <a:srgbClr val="990033"/>
    <a:srgbClr val="660033"/>
    <a:srgbClr val="FF3399"/>
    <a:srgbClr val="A8EEFE"/>
    <a:srgbClr val="96EAFE"/>
    <a:srgbClr val="96FCFE"/>
    <a:srgbClr val="96ED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4" autoAdjust="0"/>
    <p:restoredTop sz="93617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6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5334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144000" cy="304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52C820-D5B4-42B1-8E29-221ACB85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6B463-BA18-43C9-BE86-0A613C9A8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B156-14B8-4989-9174-F417E2CB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3D6F-7AAA-448E-9417-20B093E4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59FC-A3DF-4F1D-8C00-9CCA6208A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AB39D-0645-4F71-8943-2B387C578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028-63E2-4C38-9ACF-C0F8A51EA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8B67-0486-43DF-95E4-23757437D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974C-A660-4330-A2E2-D9BD53B4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2804-5045-40CC-B3A9-BCBB5801C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A451-61D9-40F6-A7B6-FBCB36089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fld id="{C02E2B1B-439D-4EF8-A0C0-142668181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08920"/>
            <a:ext cx="9144000" cy="18002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 і апарати </a:t>
            </a:r>
            <a:r>
              <a:rPr lang="uk-UA" sz="6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хімічних</a:t>
            </a:r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виробництв</a:t>
            </a:r>
            <a:endParaRPr lang="en-US" sz="6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9" name="Picture 11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90600"/>
            <a:ext cx="2819400" cy="18145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indent="342900" algn="just">
              <a:buNone/>
            </a:pPr>
            <a:endParaRPr lang="ru-RU" sz="2200" dirty="0" smtClean="0"/>
          </a:p>
          <a:p>
            <a:pPr indent="342900" algn="just">
              <a:buNone/>
            </a:pP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остання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вимога</a:t>
            </a:r>
            <a:r>
              <a:rPr lang="ru-RU" sz="2200" dirty="0" smtClean="0"/>
              <a:t> </a:t>
            </a:r>
            <a:r>
              <a:rPr lang="ru-RU" sz="2200" dirty="0" err="1" smtClean="0"/>
              <a:t>нездійсненна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перебіг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практично мало </a:t>
            </a:r>
            <a:r>
              <a:rPr lang="ru-RU" sz="2200" dirty="0" err="1" smtClean="0"/>
              <a:t>залежить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тих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критеріїв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подібності</a:t>
            </a:r>
            <a:r>
              <a:rPr lang="ru-RU" sz="2200" dirty="0" smtClean="0"/>
              <a:t>, то </a:t>
            </a:r>
            <a:r>
              <a:rPr lang="ru-RU" sz="2200" dirty="0" err="1" smtClean="0"/>
              <a:t>рівністю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в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оригіналі</a:t>
            </a:r>
            <a:r>
              <a:rPr lang="ru-RU" sz="2200" dirty="0" smtClean="0"/>
              <a:t> </a:t>
            </a:r>
            <a:r>
              <a:rPr lang="ru-RU" sz="2200" dirty="0" err="1" smtClean="0"/>
              <a:t>нехтують</a:t>
            </a:r>
            <a:r>
              <a:rPr lang="ru-RU" sz="2200" dirty="0" smtClean="0"/>
              <a:t>, </a:t>
            </a:r>
            <a:r>
              <a:rPr lang="ru-RU" sz="2200" dirty="0" err="1" smtClean="0"/>
              <a:t>проводячи</a:t>
            </a:r>
            <a:r>
              <a:rPr lang="ru-RU" sz="2200" dirty="0" smtClean="0"/>
              <a:t> </a:t>
            </a:r>
            <a:r>
              <a:rPr lang="ru-RU" sz="2200" dirty="0" err="1" smtClean="0"/>
              <a:t>наближене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25680" cy="5867400"/>
          </a:xfrm>
        </p:spPr>
        <p:txBody>
          <a:bodyPr/>
          <a:lstStyle/>
          <a:p>
            <a:pPr algn="ctr">
              <a:buNone/>
            </a:pPr>
            <a:r>
              <a:rPr lang="ru-RU" sz="2200" b="1" dirty="0" err="1" smtClean="0"/>
              <a:t>Питання</a:t>
            </a:r>
            <a:r>
              <a:rPr lang="ru-RU" sz="2200" b="1" dirty="0" smtClean="0"/>
              <a:t> до </a:t>
            </a:r>
            <a:r>
              <a:rPr lang="ru-RU" sz="2200" b="1" dirty="0" err="1" smtClean="0"/>
              <a:t>лекції</a:t>
            </a:r>
            <a:r>
              <a:rPr lang="ru-RU" sz="2200" b="1" dirty="0" smtClean="0"/>
              <a:t> 2</a:t>
            </a:r>
          </a:p>
          <a:p>
            <a:pPr algn="ctr">
              <a:buNone/>
            </a:pPr>
            <a:endParaRPr lang="ru-RU" sz="2200" b="1" dirty="0" smtClean="0"/>
          </a:p>
          <a:p>
            <a:pPr algn="just">
              <a:buNone/>
            </a:pPr>
            <a:r>
              <a:rPr lang="ru-RU" sz="2200" dirty="0" smtClean="0"/>
              <a:t> 2.1 </a:t>
            </a:r>
            <a:r>
              <a:rPr lang="ru-RU" sz="2200" dirty="0" err="1" smtClean="0"/>
              <a:t>Надайте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визначення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поняттям</a:t>
            </a:r>
            <a:r>
              <a:rPr lang="ru-RU" sz="2200" dirty="0" smtClean="0"/>
              <a:t> </a:t>
            </a:r>
            <a:r>
              <a:rPr lang="ru-RU" sz="2200" dirty="0" err="1" smtClean="0"/>
              <a:t>об’єкт-оригінал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модель. </a:t>
            </a:r>
          </a:p>
          <a:p>
            <a:pPr algn="just">
              <a:buNone/>
            </a:pPr>
            <a:r>
              <a:rPr lang="ru-RU" sz="2200" dirty="0" smtClean="0"/>
              <a:t>2.2 </a:t>
            </a:r>
            <a:r>
              <a:rPr lang="ru-RU" sz="2200" dirty="0" err="1" smtClean="0"/>
              <a:t>Опишіть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</a:t>
            </a:r>
          </a:p>
          <a:p>
            <a:pPr algn="just">
              <a:buNone/>
            </a:pPr>
            <a:r>
              <a:rPr lang="ru-RU" sz="2200" dirty="0" smtClean="0"/>
              <a:t>2.3 </a:t>
            </a:r>
            <a:r>
              <a:rPr lang="ru-RU" sz="2200" dirty="0" err="1" smtClean="0"/>
              <a:t>Вкажіть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переваги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недоліки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матмоделювання</a:t>
            </a:r>
            <a:r>
              <a:rPr lang="ru-RU" sz="2200" dirty="0" smtClean="0"/>
              <a:t> </a:t>
            </a:r>
          </a:p>
          <a:p>
            <a:pPr algn="just">
              <a:buNone/>
            </a:pPr>
            <a:r>
              <a:rPr lang="ru-RU" sz="2200" dirty="0" smtClean="0"/>
              <a:t>2.4 </a:t>
            </a:r>
            <a:r>
              <a:rPr lang="ru-RU" sz="2200" dirty="0" err="1" smtClean="0"/>
              <a:t>Назвіть</a:t>
            </a:r>
            <a:r>
              <a:rPr lang="ru-RU" sz="2200" dirty="0" smtClean="0"/>
              <a:t> правила </a:t>
            </a:r>
            <a:r>
              <a:rPr lang="ru-RU" sz="2200" dirty="0" err="1" smtClean="0"/>
              <a:t>моделювання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9144000" cy="1008112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en-US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94" name="Picture 38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1863" y="4509120"/>
            <a:ext cx="3402137" cy="21891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Тема 2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Моделювання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оптимізація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процесів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апаратів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Правила </a:t>
            </a:r>
            <a:r>
              <a:rPr lang="ru-RU" sz="3200" b="1" dirty="0" err="1" smtClean="0">
                <a:solidFill>
                  <a:srgbClr val="002060"/>
                </a:solidFill>
              </a:rPr>
              <a:t>моделювання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Моделювання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оптимізація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процесів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апаратів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endParaRPr lang="ru-RU" sz="800" dirty="0" smtClean="0"/>
          </a:p>
          <a:p>
            <a:pPr indent="342900" algn="just">
              <a:buNone/>
            </a:pPr>
            <a:r>
              <a:rPr lang="ru-RU" sz="2200" dirty="0" smtClean="0"/>
              <a:t>Для </a:t>
            </a:r>
            <a:r>
              <a:rPr lang="ru-RU" sz="2200" dirty="0" err="1" smtClean="0"/>
              <a:t>проектування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оптимізації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існуючих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необхідно</a:t>
            </a:r>
            <a:r>
              <a:rPr lang="ru-RU" sz="2200" dirty="0" smtClean="0"/>
              <a:t> знати поля </a:t>
            </a:r>
            <a:r>
              <a:rPr lang="ru-RU" sz="2200" dirty="0" err="1" smtClean="0"/>
              <a:t>швидкості</a:t>
            </a:r>
            <a:r>
              <a:rPr lang="ru-RU" sz="2200" dirty="0" smtClean="0"/>
              <a:t>, </a:t>
            </a:r>
            <a:r>
              <a:rPr lang="ru-RU" sz="2200" dirty="0" err="1" smtClean="0"/>
              <a:t>тиску</a:t>
            </a:r>
            <a:r>
              <a:rPr lang="ru-RU" sz="2200" dirty="0" smtClean="0"/>
              <a:t>, температур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концентрацій</a:t>
            </a:r>
            <a:r>
              <a:rPr lang="ru-RU" sz="2200" dirty="0" smtClean="0"/>
              <a:t> в них. </a:t>
            </a:r>
            <a:r>
              <a:rPr lang="ru-RU" sz="2200" dirty="0" err="1" smtClean="0"/>
              <a:t>Визначити</a:t>
            </a:r>
            <a:r>
              <a:rPr lang="ru-RU" sz="2200" dirty="0" smtClean="0"/>
              <a:t> </a:t>
            </a:r>
            <a:r>
              <a:rPr lang="ru-RU" sz="2200" dirty="0" err="1" smtClean="0"/>
              <a:t>ці</a:t>
            </a:r>
            <a:r>
              <a:rPr lang="ru-RU" sz="2200" dirty="0" smtClean="0"/>
              <a:t> поля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двома</a:t>
            </a:r>
            <a:r>
              <a:rPr lang="ru-RU" sz="2200" dirty="0" smtClean="0"/>
              <a:t> способами: </a:t>
            </a:r>
            <a:r>
              <a:rPr lang="ru-RU" sz="2200" dirty="0" err="1" smtClean="0"/>
              <a:t>експериментальним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теоретичним</a:t>
            </a:r>
            <a:r>
              <a:rPr lang="ru-RU" sz="2200" dirty="0" smtClean="0"/>
              <a:t>. </a:t>
            </a:r>
          </a:p>
          <a:p>
            <a:pPr indent="342900" algn="just">
              <a:buNone/>
            </a:pPr>
            <a:r>
              <a:rPr lang="ru-RU" sz="2200" dirty="0" err="1" smtClean="0"/>
              <a:t>Теоретичний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спосіб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полягає</a:t>
            </a:r>
            <a:r>
              <a:rPr lang="ru-RU" sz="2200" dirty="0" smtClean="0"/>
              <a:t> в </a:t>
            </a:r>
            <a:r>
              <a:rPr lang="ru-RU" sz="2200" dirty="0" err="1" smtClean="0"/>
              <a:t>рішенні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 </a:t>
            </a:r>
            <a:r>
              <a:rPr lang="ru-RU" sz="2200" dirty="0" err="1" smtClean="0"/>
              <a:t>дифрівнянь</a:t>
            </a:r>
            <a:r>
              <a:rPr lang="ru-RU" sz="2200" dirty="0" smtClean="0"/>
              <a:t>. </a:t>
            </a:r>
            <a:r>
              <a:rPr lang="ru-RU" sz="2200" dirty="0" err="1" smtClean="0"/>
              <a:t>Однак</a:t>
            </a:r>
            <a:r>
              <a:rPr lang="ru-RU" sz="2200" dirty="0" smtClean="0"/>
              <a:t>, </a:t>
            </a:r>
            <a:r>
              <a:rPr lang="ru-RU" sz="2200" dirty="0" err="1" smtClean="0"/>
              <a:t>теоретичний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підхід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переважно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використовується</a:t>
            </a:r>
            <a:r>
              <a:rPr lang="ru-RU" sz="2200" dirty="0" smtClean="0"/>
              <a:t> в чисто </a:t>
            </a:r>
            <a:r>
              <a:rPr lang="ru-RU" sz="2200" dirty="0" err="1" smtClean="0"/>
              <a:t>дослідницьких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цілях</a:t>
            </a:r>
            <a:r>
              <a:rPr lang="ru-RU" sz="2200" dirty="0" smtClean="0"/>
              <a:t>, а в </a:t>
            </a:r>
            <a:r>
              <a:rPr lang="ru-RU" sz="2200" dirty="0" err="1" smtClean="0"/>
              <a:t>інженерній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практиці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застосовується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рідко</a:t>
            </a:r>
            <a:r>
              <a:rPr lang="ru-RU" sz="2200" dirty="0" smtClean="0"/>
              <a:t>. </a:t>
            </a:r>
          </a:p>
          <a:p>
            <a:pPr indent="342900" algn="just">
              <a:buNone/>
            </a:pPr>
            <a:r>
              <a:rPr lang="ru-RU" sz="2200" dirty="0" err="1" smtClean="0"/>
              <a:t>Експериментальний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спосіб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полягає</a:t>
            </a:r>
            <a:r>
              <a:rPr lang="ru-RU" sz="2200" dirty="0" smtClean="0"/>
              <a:t> у </a:t>
            </a:r>
            <a:r>
              <a:rPr lang="ru-RU" sz="2200" dirty="0" err="1" smtClean="0"/>
              <a:t>вимірі</a:t>
            </a:r>
            <a:r>
              <a:rPr lang="ru-RU" sz="2200" dirty="0" smtClean="0"/>
              <a:t> </a:t>
            </a:r>
            <a:r>
              <a:rPr lang="ru-RU" sz="2200" dirty="0" err="1" smtClean="0"/>
              <a:t>усіх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ключових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параметрів</a:t>
            </a:r>
            <a:r>
              <a:rPr lang="ru-RU" sz="2200" dirty="0" smtClean="0"/>
              <a:t> </a:t>
            </a:r>
            <a:r>
              <a:rPr lang="ru-RU" sz="2200" dirty="0" err="1" smtClean="0"/>
              <a:t>у</a:t>
            </a:r>
            <a:r>
              <a:rPr lang="ru-RU" sz="2200" dirty="0" smtClean="0"/>
              <a:t> великому </a:t>
            </a:r>
            <a:r>
              <a:rPr lang="ru-RU" sz="2200" dirty="0" err="1" smtClean="0"/>
              <a:t>числі</a:t>
            </a:r>
            <a:r>
              <a:rPr lang="ru-RU" sz="2200" dirty="0" smtClean="0"/>
              <a:t> </a:t>
            </a:r>
            <a:r>
              <a:rPr lang="ru-RU" sz="2200" dirty="0" err="1" smtClean="0"/>
              <a:t>точок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проведенні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оптимізацій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8077200" cy="5839544"/>
          </a:xfrm>
        </p:spPr>
        <p:txBody>
          <a:bodyPr/>
          <a:lstStyle/>
          <a:p>
            <a:pPr indent="342900" algn="just">
              <a:lnSpc>
                <a:spcPct val="130000"/>
              </a:lnSpc>
              <a:buNone/>
            </a:pPr>
            <a:r>
              <a:rPr lang="ru-RU" sz="2200" dirty="0" smtClean="0"/>
              <a:t>У </a:t>
            </a:r>
            <a:r>
              <a:rPr lang="ru-RU" sz="2200" dirty="0" err="1" smtClean="0"/>
              <a:t>зв'язку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цим</a:t>
            </a:r>
            <a:r>
              <a:rPr lang="ru-RU" sz="2200" dirty="0" smtClean="0"/>
              <a:t> </a:t>
            </a:r>
            <a:r>
              <a:rPr lang="ru-RU" sz="2200" dirty="0" err="1" smtClean="0"/>
              <a:t>широке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отримав</a:t>
            </a:r>
            <a:r>
              <a:rPr lang="ru-RU" sz="2200" dirty="0" smtClean="0"/>
              <a:t> </a:t>
            </a:r>
            <a:r>
              <a:rPr lang="ru-RU" sz="2200" dirty="0" err="1" smtClean="0"/>
              <a:t>змішаний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підхід</a:t>
            </a:r>
            <a:r>
              <a:rPr lang="ru-RU" sz="2200" dirty="0" smtClean="0"/>
              <a:t> до </a:t>
            </a:r>
            <a:r>
              <a:rPr lang="ru-RU" sz="2200" dirty="0" err="1" smtClean="0"/>
              <a:t>проектування</a:t>
            </a:r>
            <a:r>
              <a:rPr lang="ru-RU" sz="2200" dirty="0" smtClean="0"/>
              <a:t>, названий </a:t>
            </a:r>
            <a:r>
              <a:rPr lang="ru-RU" sz="2200" dirty="0" err="1" smtClean="0"/>
              <a:t>моделюванням</a:t>
            </a:r>
            <a:r>
              <a:rPr lang="ru-RU" sz="2200" dirty="0" smtClean="0"/>
              <a:t>. </a:t>
            </a:r>
            <a:r>
              <a:rPr lang="ru-RU" sz="2200" b="1" dirty="0" err="1" smtClean="0"/>
              <a:t>Моделювання</a:t>
            </a:r>
            <a:r>
              <a:rPr lang="ru-RU" sz="2200" dirty="0" smtClean="0"/>
              <a:t> –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об'єкту-оригіналу</a:t>
            </a:r>
            <a:r>
              <a:rPr lang="ru-RU" sz="2200" dirty="0" smtClean="0"/>
              <a:t> за </a:t>
            </a:r>
            <a:r>
              <a:rPr lang="ru-RU" sz="2200" dirty="0" err="1" smtClean="0"/>
              <a:t>допомогою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заміщає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перенесення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отриманих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відомостей</a:t>
            </a:r>
            <a:r>
              <a:rPr lang="ru-RU" sz="2200" dirty="0" smtClean="0"/>
              <a:t> на </a:t>
            </a:r>
            <a:r>
              <a:rPr lang="ru-RU" sz="2200" dirty="0" err="1" smtClean="0"/>
              <a:t>об'єкторигінал</a:t>
            </a:r>
            <a:r>
              <a:rPr lang="ru-RU" sz="2200" dirty="0" smtClean="0"/>
              <a:t>. </a:t>
            </a:r>
          </a:p>
          <a:p>
            <a:pPr indent="342900" algn="just">
              <a:lnSpc>
                <a:spcPct val="130000"/>
              </a:lnSpc>
              <a:buNone/>
            </a:pPr>
            <a:r>
              <a:rPr lang="ru-RU" sz="2200" b="1" dirty="0" err="1" smtClean="0"/>
              <a:t>Об'єкт-оригінал</a:t>
            </a:r>
            <a:r>
              <a:rPr lang="ru-RU" sz="2200" b="1" dirty="0" smtClean="0"/>
              <a:t> </a:t>
            </a:r>
            <a:r>
              <a:rPr lang="ru-RU" sz="2200" dirty="0" smtClean="0"/>
              <a:t>– </a:t>
            </a:r>
            <a:r>
              <a:rPr lang="ru-RU" sz="2200" dirty="0" err="1" smtClean="0"/>
              <a:t>об'єкт</a:t>
            </a:r>
            <a:r>
              <a:rPr lang="ru-RU" sz="2200" dirty="0" smtClean="0"/>
              <a:t>, </a:t>
            </a:r>
            <a:r>
              <a:rPr lang="ru-RU" sz="2200" dirty="0" err="1" smtClean="0"/>
              <a:t>певні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властивості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якого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підлягають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вивченню</a:t>
            </a:r>
            <a:r>
              <a:rPr lang="ru-RU" sz="2200" dirty="0" smtClean="0"/>
              <a:t> методом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. </a:t>
            </a:r>
          </a:p>
          <a:p>
            <a:pPr indent="342900" algn="just">
              <a:lnSpc>
                <a:spcPct val="130000"/>
              </a:lnSpc>
              <a:buNone/>
            </a:pPr>
            <a:r>
              <a:rPr lang="ru-RU" sz="2200" b="1" dirty="0" smtClean="0"/>
              <a:t>Модель</a:t>
            </a:r>
            <a:r>
              <a:rPr lang="ru-RU" sz="2200" dirty="0" smtClean="0"/>
              <a:t> – </a:t>
            </a:r>
            <a:r>
              <a:rPr lang="ru-RU" sz="2200" dirty="0" err="1" smtClean="0"/>
              <a:t>об'єкт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максимально адекватно </a:t>
            </a:r>
            <a:r>
              <a:rPr lang="ru-RU" sz="2200" dirty="0" err="1" smtClean="0"/>
              <a:t>відображує</a:t>
            </a:r>
            <a:r>
              <a:rPr lang="ru-RU" sz="2200" dirty="0" smtClean="0"/>
              <a:t> </a:t>
            </a:r>
            <a:r>
              <a:rPr lang="ru-RU" sz="2200" dirty="0" err="1" smtClean="0"/>
              <a:t>випробувані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властивості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оригіналу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замінюючи</a:t>
            </a:r>
            <a:r>
              <a:rPr lang="ru-RU" sz="2200" dirty="0" smtClean="0"/>
              <a:t>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при </a:t>
            </a:r>
            <a:r>
              <a:rPr lang="ru-RU" sz="2200" dirty="0" err="1" smtClean="0"/>
              <a:t>дослідженні</a:t>
            </a:r>
            <a:r>
              <a:rPr lang="ru-RU" sz="2200" dirty="0" smtClean="0"/>
              <a:t>. Як </a:t>
            </a:r>
            <a:r>
              <a:rPr lang="ru-RU" sz="2200" dirty="0" err="1" smtClean="0"/>
              <a:t>об'єкти</a:t>
            </a:r>
            <a:r>
              <a:rPr lang="ru-RU" sz="2200" dirty="0" smtClean="0"/>
              <a:t>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використовуватися</a:t>
            </a:r>
            <a:r>
              <a:rPr lang="ru-RU" sz="2200" dirty="0" smtClean="0"/>
              <a:t> </a:t>
            </a:r>
            <a:r>
              <a:rPr lang="ru-RU" sz="2200" dirty="0" err="1" smtClean="0"/>
              <a:t>реальні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, </a:t>
            </a:r>
            <a:r>
              <a:rPr lang="ru-RU" sz="2200" dirty="0" err="1" smtClean="0"/>
              <a:t>явища</a:t>
            </a:r>
            <a:r>
              <a:rPr lang="ru-RU" sz="2200" dirty="0" smtClean="0"/>
              <a:t>, </a:t>
            </a:r>
            <a:r>
              <a:rPr lang="ru-RU" sz="2200" dirty="0" err="1" smtClean="0"/>
              <a:t>апарати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ідеальні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зразки</a:t>
            </a:r>
            <a:r>
              <a:rPr lang="ru-RU" sz="2200" dirty="0" smtClean="0"/>
              <a:t>, </a:t>
            </a:r>
            <a:r>
              <a:rPr lang="ru-RU" sz="2200" dirty="0" err="1" smtClean="0"/>
              <a:t>схеми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так </a:t>
            </a:r>
            <a:r>
              <a:rPr lang="ru-RU" sz="2200" dirty="0" err="1" smtClean="0"/>
              <a:t>далі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indent="342900" algn="just">
              <a:buNone/>
            </a:pPr>
            <a:endParaRPr lang="ru-RU" sz="2200" dirty="0" smtClean="0"/>
          </a:p>
          <a:p>
            <a:pPr indent="342900" algn="just">
              <a:buNone/>
            </a:pPr>
            <a:r>
              <a:rPr lang="ru-RU" sz="2200" dirty="0" smtClean="0"/>
              <a:t>У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важливо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вибрати</a:t>
            </a:r>
            <a:r>
              <a:rPr lang="ru-RU" sz="2200" dirty="0" smtClean="0"/>
              <a:t> модель, яка </a:t>
            </a:r>
            <a:r>
              <a:rPr lang="ru-RU" sz="2200" dirty="0" err="1" smtClean="0"/>
              <a:t>найповніше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передає</a:t>
            </a:r>
            <a:r>
              <a:rPr lang="ru-RU" sz="2200" dirty="0" smtClean="0"/>
              <a:t> </a:t>
            </a:r>
            <a:r>
              <a:rPr lang="ru-RU" sz="2200" dirty="0" err="1" smtClean="0"/>
              <a:t>властивості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досліджуваного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об'єкту</a:t>
            </a:r>
            <a:r>
              <a:rPr lang="ru-RU" sz="2200" dirty="0" smtClean="0"/>
              <a:t>, </a:t>
            </a:r>
            <a:r>
              <a:rPr lang="ru-RU" sz="2200" dirty="0" err="1" smtClean="0"/>
              <a:t>і</a:t>
            </a:r>
            <a:r>
              <a:rPr lang="ru-RU" sz="2200" dirty="0" smtClean="0"/>
              <a:t> в той же час не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занадто</a:t>
            </a:r>
            <a:r>
              <a:rPr lang="ru-RU" sz="2200" dirty="0" smtClean="0"/>
              <a:t> складною для </a:t>
            </a:r>
            <a:r>
              <a:rPr lang="ru-RU" sz="2200" dirty="0" err="1" smtClean="0"/>
              <a:t>проведення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досліджень</a:t>
            </a:r>
            <a:r>
              <a:rPr lang="ru-RU" sz="2200" dirty="0" smtClean="0"/>
              <a:t>. </a:t>
            </a:r>
          </a:p>
          <a:p>
            <a:pPr indent="342900" algn="just">
              <a:buNone/>
            </a:pPr>
            <a:r>
              <a:rPr lang="ru-RU" sz="2200" dirty="0" err="1" smtClean="0"/>
              <a:t>Найбільше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поширення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отримали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, а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зв'язане</a:t>
            </a:r>
            <a:r>
              <a:rPr lang="ru-RU" sz="2200" dirty="0" smtClean="0"/>
              <a:t> </a:t>
            </a:r>
            <a:r>
              <a:rPr lang="ru-RU" sz="2200" b="1" dirty="0" err="1" smtClean="0"/>
              <a:t>фізичне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математичне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моделювання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включає</a:t>
            </a:r>
            <a:r>
              <a:rPr lang="ru-RU" sz="2200" dirty="0" smtClean="0"/>
              <a:t> </a:t>
            </a:r>
            <a:r>
              <a:rPr lang="ru-RU" sz="2200" dirty="0" err="1" smtClean="0"/>
              <a:t>обидва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підходи</a:t>
            </a:r>
            <a:r>
              <a:rPr lang="ru-RU" sz="2200" dirty="0" smtClean="0"/>
              <a:t>. </a:t>
            </a:r>
          </a:p>
          <a:p>
            <a:pPr indent="342900" algn="just">
              <a:buNone/>
            </a:pPr>
            <a:r>
              <a:rPr lang="ru-RU" sz="2200" dirty="0" err="1" smtClean="0"/>
              <a:t>Математичне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використовує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досліджень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, </a:t>
            </a:r>
            <a:r>
              <a:rPr lang="ru-RU" sz="2200" dirty="0" err="1" smtClean="0"/>
              <a:t>фізичне</a:t>
            </a:r>
            <a:r>
              <a:rPr lang="ru-RU" sz="2200" dirty="0" smtClean="0"/>
              <a:t> – </a:t>
            </a:r>
            <a:r>
              <a:rPr lang="ru-RU" sz="2200" dirty="0" err="1" smtClean="0"/>
              <a:t>фізичні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. </a:t>
            </a:r>
          </a:p>
          <a:p>
            <a:pPr indent="342900" algn="just">
              <a:buNone/>
            </a:pPr>
            <a:r>
              <a:rPr lang="ru-RU" sz="2200" b="1" dirty="0" err="1" smtClean="0"/>
              <a:t>Зв'язане</a:t>
            </a:r>
            <a:r>
              <a:rPr lang="ru-RU" sz="2200" b="1" dirty="0" smtClean="0"/>
              <a:t> (</a:t>
            </a:r>
            <a:r>
              <a:rPr lang="ru-RU" sz="2200" b="1" dirty="0" err="1" smtClean="0"/>
              <a:t>сопряжене</a:t>
            </a:r>
            <a:r>
              <a:rPr lang="ru-RU" sz="2200" b="1" dirty="0" smtClean="0"/>
              <a:t>) </a:t>
            </a:r>
            <a:r>
              <a:rPr lang="ru-RU" sz="2200" b="1" dirty="0" err="1" smtClean="0"/>
              <a:t>моделювання</a:t>
            </a:r>
            <a:r>
              <a:rPr lang="ru-RU" sz="2200" b="1" dirty="0" smtClean="0"/>
              <a:t> </a:t>
            </a:r>
            <a:r>
              <a:rPr lang="ru-RU" sz="2200" dirty="0" err="1" smtClean="0"/>
              <a:t>грунтується</a:t>
            </a:r>
            <a:r>
              <a:rPr lang="ru-RU" sz="2200" dirty="0" smtClean="0"/>
              <a:t> на </a:t>
            </a:r>
            <a:r>
              <a:rPr lang="ru-RU" sz="2200" dirty="0" err="1" smtClean="0"/>
              <a:t>створенні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математичних</a:t>
            </a:r>
            <a:r>
              <a:rPr lang="ru-RU" sz="2200" dirty="0" smtClean="0"/>
              <a:t> моделей </a:t>
            </a:r>
            <a:r>
              <a:rPr lang="ru-RU" sz="2200" dirty="0" err="1" smtClean="0"/>
              <a:t>характерних</a:t>
            </a:r>
            <a:r>
              <a:rPr lang="ru-RU" sz="2200" dirty="0" smtClean="0"/>
              <a:t> зон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підставі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експериментального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на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фізичних</a:t>
            </a:r>
            <a:r>
              <a:rPr lang="ru-RU" sz="2200" dirty="0" smtClean="0"/>
              <a:t> моделях.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just">
              <a:buNone/>
            </a:pPr>
            <a:r>
              <a:rPr lang="ru-RU" sz="2200" b="1" i="1" dirty="0" err="1" smtClean="0"/>
              <a:t>Основні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етапи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зв'язаного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моделювання</a:t>
            </a:r>
            <a:r>
              <a:rPr lang="ru-RU" sz="2200" b="1" i="1" dirty="0" smtClean="0"/>
              <a:t>: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виділення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характерних</a:t>
            </a:r>
            <a:r>
              <a:rPr lang="ru-RU" sz="2200" dirty="0" smtClean="0"/>
              <a:t> зон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експериментальне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вивчення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окремих</a:t>
            </a:r>
            <a:r>
              <a:rPr lang="ru-RU" sz="2200" dirty="0" smtClean="0"/>
              <a:t> зон на </a:t>
            </a:r>
            <a:r>
              <a:rPr lang="ru-RU" sz="2200" dirty="0" err="1" smtClean="0"/>
              <a:t>фізичних</a:t>
            </a:r>
            <a:r>
              <a:rPr lang="ru-RU" sz="2200" dirty="0" smtClean="0"/>
              <a:t> моделях.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складання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математичних</a:t>
            </a:r>
            <a:r>
              <a:rPr lang="ru-RU" sz="2200" dirty="0" smtClean="0"/>
              <a:t> моделей зон,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ідентифікація</a:t>
            </a:r>
            <a:r>
              <a:rPr lang="ru-RU" sz="2200" dirty="0" smtClean="0"/>
              <a:t> за </a:t>
            </a:r>
            <a:r>
              <a:rPr lang="ru-RU" sz="2200" dirty="0" err="1" smtClean="0"/>
              <a:t>даними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експерименту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синтез </a:t>
            </a:r>
            <a:r>
              <a:rPr lang="ru-RU" sz="2200" dirty="0" err="1" smtClean="0"/>
              <a:t>математичної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 в </a:t>
            </a:r>
            <a:r>
              <a:rPr lang="ru-RU" sz="2200" dirty="0" err="1" smtClean="0"/>
              <a:t>цілому</a:t>
            </a:r>
            <a:r>
              <a:rPr lang="ru-RU" sz="2200" dirty="0" smtClean="0"/>
              <a:t>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ідентифікація</a:t>
            </a:r>
            <a:r>
              <a:rPr lang="ru-RU" sz="2200" dirty="0" smtClean="0"/>
              <a:t> на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задоволення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вичерпному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опису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перевірка</a:t>
            </a:r>
            <a:r>
              <a:rPr lang="ru-RU" sz="2200" dirty="0" smtClean="0"/>
              <a:t> </a:t>
            </a:r>
            <a:r>
              <a:rPr lang="ru-RU" sz="2200" dirty="0" err="1" smtClean="0"/>
              <a:t>адекватності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, у </a:t>
            </a:r>
            <a:r>
              <a:rPr lang="ru-RU" sz="2200" dirty="0" err="1" smtClean="0"/>
              <a:t>разі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необхідності</a:t>
            </a:r>
            <a:r>
              <a:rPr lang="ru-RU" sz="2200" dirty="0" smtClean="0"/>
              <a:t>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корекція</a:t>
            </a:r>
            <a:r>
              <a:rPr lang="ru-RU" sz="2200" dirty="0" smtClean="0"/>
              <a:t>. – </a:t>
            </a:r>
            <a:r>
              <a:rPr lang="ru-RU" sz="2200" dirty="0" err="1" smtClean="0"/>
              <a:t>використання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проектування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оптимізації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промислового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endParaRPr lang="ru-RU" sz="800" dirty="0" smtClean="0"/>
          </a:p>
          <a:p>
            <a:pPr algn="just">
              <a:buNone/>
            </a:pPr>
            <a:r>
              <a:rPr lang="ru-RU" sz="2200" dirty="0" err="1" smtClean="0"/>
              <a:t>Основна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перевага</a:t>
            </a:r>
            <a:r>
              <a:rPr lang="ru-RU" sz="2200" dirty="0" smtClean="0"/>
              <a:t> </a:t>
            </a:r>
            <a:r>
              <a:rPr lang="ru-RU" sz="2200" dirty="0" err="1" smtClean="0"/>
              <a:t>запропонованого</a:t>
            </a:r>
            <a:r>
              <a:rPr lang="ru-RU" sz="2200" dirty="0" smtClean="0"/>
              <a:t> методу: </a:t>
            </a:r>
            <a:r>
              <a:rPr lang="ru-RU" sz="2200" dirty="0" err="1" smtClean="0"/>
              <a:t>перехід</a:t>
            </a:r>
            <a:r>
              <a:rPr lang="ru-RU" sz="2200" dirty="0" smtClean="0"/>
              <a:t> до </a:t>
            </a:r>
            <a:r>
              <a:rPr lang="ru-RU" sz="2200" dirty="0" err="1" smtClean="0"/>
              <a:t>однорівневої</a:t>
            </a:r>
            <a:r>
              <a:rPr lang="ru-RU" sz="2200" dirty="0" smtClean="0"/>
              <a:t> </a:t>
            </a:r>
            <a:r>
              <a:rPr lang="ru-RU" sz="2200" dirty="0" err="1" smtClean="0"/>
              <a:t>схеми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проектування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промислових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апаратів</a:t>
            </a:r>
            <a:r>
              <a:rPr lang="ru-RU" sz="2200" dirty="0" smtClean="0"/>
              <a:t>: </a:t>
            </a:r>
            <a:r>
              <a:rPr lang="ru-RU" sz="2200" dirty="0" err="1" smtClean="0"/>
              <a:t>лабораторна</a:t>
            </a:r>
            <a:r>
              <a:rPr lang="ru-RU" sz="2200" dirty="0" smtClean="0"/>
              <a:t> модель – </a:t>
            </a:r>
            <a:r>
              <a:rPr lang="ru-RU" sz="2200" dirty="0" err="1" smtClean="0"/>
              <a:t>промисловий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548680"/>
            <a:ext cx="8100392" cy="6004520"/>
          </a:xfrm>
        </p:spPr>
        <p:txBody>
          <a:bodyPr/>
          <a:lstStyle/>
          <a:p>
            <a:pPr algn="just">
              <a:buNone/>
            </a:pPr>
            <a:r>
              <a:rPr lang="ru-RU" sz="2200" b="1" i="1" dirty="0" err="1" smtClean="0"/>
              <a:t>Етапи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математичного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моделювання</a:t>
            </a:r>
            <a:r>
              <a:rPr lang="ru-RU" sz="2200" dirty="0" smtClean="0"/>
              <a:t>:</a:t>
            </a:r>
          </a:p>
          <a:p>
            <a:pPr algn="just">
              <a:buNone/>
            </a:pPr>
            <a:r>
              <a:rPr lang="ru-RU" sz="2200" dirty="0" smtClean="0"/>
              <a:t> – </a:t>
            </a:r>
            <a:r>
              <a:rPr lang="ru-RU" sz="2200" dirty="0" err="1" smtClean="0"/>
              <a:t>складання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математичної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ідентифікація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перевірка</a:t>
            </a:r>
            <a:r>
              <a:rPr lang="ru-RU" sz="2200" dirty="0" smtClean="0"/>
              <a:t> </a:t>
            </a:r>
            <a:r>
              <a:rPr lang="ru-RU" sz="2200" dirty="0" err="1" smtClean="0"/>
              <a:t>адекватності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корекція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.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використання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опису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об'єкту-оригіналу</a:t>
            </a:r>
            <a:r>
              <a:rPr lang="ru-RU" sz="2200" dirty="0" smtClean="0"/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кінцевий</a:t>
            </a:r>
            <a:r>
              <a:rPr lang="ru-RU" sz="2200" dirty="0" smtClean="0"/>
              <a:t> </a:t>
            </a:r>
            <a:r>
              <a:rPr lang="ru-RU" sz="2200" dirty="0" err="1" smtClean="0"/>
              <a:t>етап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матмоделювання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включає</a:t>
            </a:r>
            <a:r>
              <a:rPr lang="ru-RU" sz="2200" dirty="0" smtClean="0"/>
              <a:t> </a:t>
            </a:r>
            <a:r>
              <a:rPr lang="ru-RU" sz="2200" dirty="0" err="1" smtClean="0"/>
              <a:t>оптимізацію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об'єкту</a:t>
            </a:r>
            <a:r>
              <a:rPr lang="ru-RU" sz="2200" dirty="0" smtClean="0"/>
              <a:t>. </a:t>
            </a:r>
            <a:r>
              <a:rPr lang="ru-RU" sz="2200" dirty="0" err="1" smtClean="0"/>
              <a:t>Критерієм</a:t>
            </a:r>
            <a:r>
              <a:rPr lang="ru-RU" sz="2200" dirty="0" smtClean="0"/>
              <a:t> </a:t>
            </a:r>
            <a:r>
              <a:rPr lang="ru-RU" sz="2200" dirty="0" err="1" smtClean="0"/>
              <a:t>оптимальності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зазвичай</a:t>
            </a:r>
            <a:r>
              <a:rPr lang="ru-RU" sz="2200" dirty="0" smtClean="0"/>
              <a:t> </a:t>
            </a:r>
            <a:r>
              <a:rPr lang="ru-RU" sz="2200" dirty="0" err="1" smtClean="0"/>
              <a:t>вибирають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витрати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виготовлення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функціонування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апарату</a:t>
            </a:r>
            <a:r>
              <a:rPr lang="ru-RU" sz="2200" dirty="0" smtClean="0"/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err="1" smtClean="0"/>
              <a:t>Перевагою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матмоделювання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являється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універсальність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підходу</a:t>
            </a:r>
            <a:r>
              <a:rPr lang="ru-RU" sz="2200" dirty="0" smtClean="0"/>
              <a:t>, </a:t>
            </a:r>
            <a:r>
              <a:rPr lang="ru-RU" sz="2200" dirty="0" err="1" smtClean="0"/>
              <a:t>можливість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об'єктів</a:t>
            </a:r>
            <a:r>
              <a:rPr lang="ru-RU" sz="2200" dirty="0" smtClean="0"/>
              <a:t> по </a:t>
            </a:r>
            <a:r>
              <a:rPr lang="ru-RU" sz="2200" dirty="0" err="1" smtClean="0"/>
              <a:t>частинах</a:t>
            </a:r>
            <a:r>
              <a:rPr lang="ru-RU" sz="2200" dirty="0" smtClean="0"/>
              <a:t>, а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простоті</a:t>
            </a:r>
            <a:r>
              <a:rPr lang="ru-RU" sz="2200" dirty="0" smtClean="0"/>
              <a:t> </a:t>
            </a:r>
            <a:r>
              <a:rPr lang="ru-RU" sz="2200" dirty="0" err="1" smtClean="0"/>
              <a:t>варіювання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параметрів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початкових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граничних</a:t>
            </a:r>
            <a:r>
              <a:rPr lang="ru-RU" sz="2200" dirty="0" smtClean="0"/>
              <a:t> умов.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До </a:t>
            </a:r>
            <a:r>
              <a:rPr lang="ru-RU" sz="2200" dirty="0" err="1" smtClean="0"/>
              <a:t>недоліків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віднести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великі</a:t>
            </a:r>
            <a:r>
              <a:rPr lang="ru-RU" sz="2200" dirty="0" smtClean="0"/>
              <a:t> </a:t>
            </a:r>
            <a:r>
              <a:rPr lang="ru-RU" sz="2200" dirty="0" err="1" smtClean="0"/>
              <a:t>витрати</a:t>
            </a:r>
            <a:r>
              <a:rPr lang="ru-RU" sz="2200" dirty="0" smtClean="0"/>
              <a:t> машинного часу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низьку</a:t>
            </a:r>
            <a:r>
              <a:rPr lang="ru-RU" sz="2200" dirty="0" smtClean="0"/>
              <a:t> </a:t>
            </a:r>
            <a:r>
              <a:rPr lang="ru-RU" sz="2200" dirty="0" err="1" smtClean="0"/>
              <a:t>точність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результатів</a:t>
            </a:r>
            <a:r>
              <a:rPr lang="ru-RU" sz="2200" dirty="0" smtClean="0"/>
              <a:t>, а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обов'язкову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експериментальних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досліджень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перевірки</a:t>
            </a:r>
            <a:r>
              <a:rPr lang="ru-RU" sz="2200" dirty="0" smtClean="0"/>
              <a:t> </a:t>
            </a:r>
            <a:r>
              <a:rPr lang="ru-RU" sz="2200" dirty="0" err="1" smtClean="0"/>
              <a:t>адекватності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25680" cy="5867400"/>
          </a:xfrm>
        </p:spPr>
        <p:txBody>
          <a:bodyPr/>
          <a:lstStyle/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r>
              <a:rPr lang="ru-RU" sz="2000" b="1" i="1" dirty="0" err="1" smtClean="0"/>
              <a:t>Фізичне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моделювання</a:t>
            </a:r>
            <a:endParaRPr lang="ru-RU" sz="2000" b="1" i="1" dirty="0" smtClean="0"/>
          </a:p>
          <a:p>
            <a:pPr algn="ctr">
              <a:buNone/>
            </a:pPr>
            <a:endParaRPr lang="ru-RU" sz="2000" b="1" i="1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ru-RU" sz="2200" dirty="0" err="1" smtClean="0"/>
              <a:t>Фізичне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 проводиться на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експериментального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матеріальних</a:t>
            </a:r>
            <a:r>
              <a:rPr lang="ru-RU" sz="2200" dirty="0" smtClean="0"/>
              <a:t> моделей </a:t>
            </a:r>
            <a:r>
              <a:rPr lang="ru-RU" sz="2200" dirty="0" err="1" smtClean="0"/>
              <a:t>об'єкту</a:t>
            </a:r>
            <a:r>
              <a:rPr lang="ru-RU" sz="2200" dirty="0" smtClean="0"/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При </a:t>
            </a:r>
            <a:r>
              <a:rPr lang="ru-RU" sz="2200" dirty="0" err="1" smtClean="0"/>
              <a:t>цьому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вирішуються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питання</a:t>
            </a:r>
            <a:r>
              <a:rPr lang="ru-RU" sz="2200" dirty="0" smtClean="0"/>
              <a:t>: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– яку модель </a:t>
            </a:r>
            <a:r>
              <a:rPr lang="ru-RU" sz="2200" dirty="0" err="1" smtClean="0"/>
              <a:t>слід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використати</a:t>
            </a:r>
            <a:r>
              <a:rPr lang="ru-RU" sz="2200" dirty="0" smtClean="0"/>
              <a:t>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характеристики </a:t>
            </a:r>
            <a:r>
              <a:rPr lang="ru-RU" sz="2200" dirty="0" err="1" smtClean="0"/>
              <a:t>слід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змінювати</a:t>
            </a:r>
            <a:r>
              <a:rPr lang="ru-RU" sz="2200" dirty="0" smtClean="0"/>
              <a:t>;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smtClean="0"/>
              <a:t>– як перенести </a:t>
            </a:r>
            <a:r>
              <a:rPr lang="ru-RU" sz="2200" dirty="0" err="1" smtClean="0"/>
              <a:t>результати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досліджень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на </a:t>
            </a:r>
            <a:r>
              <a:rPr lang="ru-RU" sz="2200" dirty="0" err="1" smtClean="0"/>
              <a:t>об'єкт</a:t>
            </a:r>
            <a:r>
              <a:rPr lang="ru-RU" sz="2200" dirty="0" smtClean="0"/>
              <a:t>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200" dirty="0" err="1" smtClean="0"/>
              <a:t>Ці</a:t>
            </a:r>
            <a:r>
              <a:rPr lang="ru-RU" sz="2200" dirty="0" smtClean="0"/>
              <a:t> </a:t>
            </a:r>
            <a:r>
              <a:rPr lang="ru-RU" sz="2200" dirty="0" err="1" smtClean="0"/>
              <a:t>питання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вирішуються</a:t>
            </a:r>
            <a:r>
              <a:rPr lang="ru-RU" sz="2200" dirty="0" smtClean="0"/>
              <a:t> за </a:t>
            </a:r>
            <a:r>
              <a:rPr lang="ru-RU" sz="2200" dirty="0" err="1" smtClean="0"/>
              <a:t>допомогою</a:t>
            </a:r>
            <a:r>
              <a:rPr lang="ru-RU" sz="2200" dirty="0" smtClean="0"/>
              <a:t> </a:t>
            </a:r>
            <a:r>
              <a:rPr lang="ru-RU" sz="2200" dirty="0" err="1" smtClean="0"/>
              <a:t>теорії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подоби</a:t>
            </a:r>
            <a:r>
              <a:rPr lang="ru-RU" sz="2000" dirty="0" smtClean="0"/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/>
              <a:t>Правила </a:t>
            </a:r>
            <a:r>
              <a:rPr lang="ru-RU" sz="2000" b="1" i="1" dirty="0" err="1" smtClean="0"/>
              <a:t>моделювання</a:t>
            </a:r>
            <a:r>
              <a:rPr lang="ru-RU" sz="2000" b="1" i="1" dirty="0" smtClean="0"/>
              <a:t> </a:t>
            </a:r>
          </a:p>
          <a:p>
            <a:pPr algn="just">
              <a:buNone/>
            </a:pPr>
            <a:r>
              <a:rPr lang="ru-RU" sz="2200" dirty="0" err="1" smtClean="0"/>
              <a:t>Згідно</a:t>
            </a:r>
            <a:r>
              <a:rPr lang="ru-RU" sz="2200" dirty="0" smtClean="0"/>
              <a:t> </a:t>
            </a:r>
            <a:r>
              <a:rPr lang="ru-RU" sz="2200" dirty="0" err="1" smtClean="0"/>
              <a:t>теорії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подібності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повинні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дотримуватися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наступні</a:t>
            </a:r>
            <a:r>
              <a:rPr lang="ru-RU" sz="2200" dirty="0" smtClean="0"/>
              <a:t> правила </a:t>
            </a:r>
            <a:r>
              <a:rPr lang="ru-RU" sz="2200" dirty="0" err="1" smtClean="0"/>
              <a:t>моделювання</a:t>
            </a:r>
            <a:r>
              <a:rPr lang="ru-RU" sz="2200" dirty="0" smtClean="0"/>
              <a:t>: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необхідно</a:t>
            </a:r>
            <a:r>
              <a:rPr lang="ru-RU" sz="2200" dirty="0" smtClean="0"/>
              <a:t>, </a:t>
            </a:r>
            <a:r>
              <a:rPr lang="ru-RU" sz="2200" dirty="0" err="1" smtClean="0"/>
              <a:t>щоб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процеси</a:t>
            </a:r>
            <a:r>
              <a:rPr lang="ru-RU" sz="2200" dirty="0" smtClean="0"/>
              <a:t> в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апараті</a:t>
            </a:r>
            <a:r>
              <a:rPr lang="ru-RU" sz="2200" dirty="0" smtClean="0"/>
              <a:t> натурального </a:t>
            </a:r>
            <a:r>
              <a:rPr lang="ru-RU" sz="2200" dirty="0" err="1" smtClean="0"/>
              <a:t>розміру</a:t>
            </a:r>
            <a:r>
              <a:rPr lang="ru-RU" sz="2200" dirty="0" smtClean="0"/>
              <a:t> (</a:t>
            </a:r>
            <a:r>
              <a:rPr lang="ru-RU" sz="2200" dirty="0" err="1" smtClean="0"/>
              <a:t>оригіналі</a:t>
            </a:r>
            <a:r>
              <a:rPr lang="ru-RU" sz="2200" dirty="0" smtClean="0"/>
              <a:t>) </a:t>
            </a:r>
            <a:r>
              <a:rPr lang="ru-RU" sz="2200" dirty="0" err="1" smtClean="0"/>
              <a:t>описувалися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однаковими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диференціальними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рівняннями</a:t>
            </a:r>
            <a:r>
              <a:rPr lang="ru-RU" sz="2200" dirty="0" smtClean="0"/>
              <a:t>; </a:t>
            </a:r>
          </a:p>
          <a:p>
            <a:pPr algn="just">
              <a:buNone/>
            </a:pPr>
            <a:r>
              <a:rPr lang="ru-RU" sz="2200" dirty="0" smtClean="0"/>
              <a:t>– модель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геометрично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подібна</a:t>
            </a:r>
            <a:r>
              <a:rPr lang="ru-RU" sz="2200" dirty="0" smtClean="0"/>
              <a:t> до </a:t>
            </a:r>
            <a:r>
              <a:rPr lang="ru-RU" sz="2200" dirty="0" err="1" smtClean="0"/>
              <a:t>оригіналу</a:t>
            </a:r>
            <a:r>
              <a:rPr lang="ru-RU" sz="2200" dirty="0" smtClean="0"/>
              <a:t>;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чисельні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значення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початкових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граничних</a:t>
            </a:r>
            <a:r>
              <a:rPr lang="ru-RU" sz="2200" dirty="0" smtClean="0"/>
              <a:t> умов,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виражені</a:t>
            </a:r>
            <a:r>
              <a:rPr lang="ru-RU" sz="2200" dirty="0" smtClean="0"/>
              <a:t> у </a:t>
            </a:r>
            <a:r>
              <a:rPr lang="ru-RU" sz="2200" dirty="0" err="1" smtClean="0"/>
              <a:t>безрозмірній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формі</a:t>
            </a:r>
            <a:r>
              <a:rPr lang="ru-RU" sz="2200" dirty="0" smtClean="0"/>
              <a:t>, для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оригіналу</a:t>
            </a:r>
            <a:r>
              <a:rPr lang="ru-RU" sz="2200" dirty="0" smtClean="0"/>
              <a:t> </a:t>
            </a:r>
            <a:r>
              <a:rPr lang="ru-RU" sz="2200" dirty="0" err="1" smtClean="0"/>
              <a:t>мають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рівні</a:t>
            </a:r>
            <a:r>
              <a:rPr lang="ru-RU" sz="2200" dirty="0" smtClean="0"/>
              <a:t>; </a:t>
            </a:r>
          </a:p>
          <a:p>
            <a:pPr algn="just">
              <a:buNone/>
            </a:pPr>
            <a:r>
              <a:rPr lang="ru-RU" sz="2200" dirty="0" smtClean="0"/>
              <a:t>– </a:t>
            </a:r>
            <a:r>
              <a:rPr lang="ru-RU" sz="2200" dirty="0" err="1" smtClean="0"/>
              <a:t>необхідно</a:t>
            </a:r>
            <a:r>
              <a:rPr lang="ru-RU" sz="2200" dirty="0" smtClean="0"/>
              <a:t>, </a:t>
            </a:r>
            <a:r>
              <a:rPr lang="ru-RU" sz="2200" dirty="0" err="1" smtClean="0"/>
              <a:t>щоб</a:t>
            </a:r>
            <a:r>
              <a:rPr lang="ru-RU" sz="2200" dirty="0" smtClean="0"/>
              <a:t> </a:t>
            </a:r>
            <a:r>
              <a:rPr lang="ru-RU" sz="2200" dirty="0" err="1" smtClean="0"/>
              <a:t>усі</a:t>
            </a:r>
            <a:r>
              <a:rPr lang="ru-RU" sz="2200" dirty="0" smtClean="0"/>
              <a:t> </a:t>
            </a:r>
            <a:r>
              <a:rPr lang="ru-RU" sz="2200" dirty="0" err="1" smtClean="0"/>
              <a:t>безрозмірні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комплекси</a:t>
            </a:r>
            <a:r>
              <a:rPr lang="ru-RU" sz="2200" dirty="0" smtClean="0"/>
              <a:t> </a:t>
            </a:r>
            <a:r>
              <a:rPr lang="ru-RU" sz="2200" dirty="0" err="1" smtClean="0"/>
              <a:t>фізичних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геометричних</a:t>
            </a:r>
            <a:r>
              <a:rPr lang="ru-RU" sz="2200" dirty="0" smtClean="0"/>
              <a:t> величин,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впливають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процес</a:t>
            </a:r>
            <a:r>
              <a:rPr lang="ru-RU" sz="2200" dirty="0" smtClean="0"/>
              <a:t> (</a:t>
            </a:r>
            <a:r>
              <a:rPr lang="ru-RU" sz="2200" dirty="0" err="1" smtClean="0"/>
              <a:t>критерії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подібності</a:t>
            </a:r>
            <a:r>
              <a:rPr lang="ru-RU" sz="2200" dirty="0" smtClean="0"/>
              <a:t>),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рівні</a:t>
            </a:r>
            <a:r>
              <a:rPr lang="ru-RU" sz="2200" dirty="0" smtClean="0"/>
              <a:t> в </a:t>
            </a:r>
            <a:r>
              <a:rPr lang="ru-RU" sz="2200" dirty="0" err="1" smtClean="0"/>
              <a:t>усіх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подібних</a:t>
            </a:r>
            <a:r>
              <a:rPr lang="ru-RU" sz="2200" dirty="0" smtClean="0"/>
              <a:t> точках </a:t>
            </a:r>
            <a:r>
              <a:rPr lang="ru-RU" sz="2200" dirty="0" err="1" smtClean="0"/>
              <a:t>моделі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оригіналу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chnology_of_gear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Eras Demi I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technology_of_gears</Template>
  <TotalTime>151</TotalTime>
  <Words>653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technology_of_gears</vt:lpstr>
      <vt:lpstr>Процеси і апарати хімічних виробництв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of Gears</dc:title>
  <dc:creator>Пользователь</dc:creator>
  <cp:lastModifiedBy>Пользователь</cp:lastModifiedBy>
  <cp:revision>35</cp:revision>
  <dcterms:created xsi:type="dcterms:W3CDTF">2022-10-07T20:35:39Z</dcterms:created>
  <dcterms:modified xsi:type="dcterms:W3CDTF">2022-10-26T13:09:17Z</dcterms:modified>
</cp:coreProperties>
</file>