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3" r:id="rId6"/>
    <p:sldId id="274" r:id="rId7"/>
    <p:sldId id="260" r:id="rId8"/>
    <p:sldId id="271" r:id="rId9"/>
    <p:sldId id="276" r:id="rId10"/>
    <p:sldId id="275" r:id="rId11"/>
    <p:sldId id="261" r:id="rId12"/>
    <p:sldId id="262" r:id="rId13"/>
    <p:sldId id="267" r:id="rId14"/>
    <p:sldId id="268" r:id="rId15"/>
    <p:sldId id="272" r:id="rId16"/>
    <p:sldId id="266" r:id="rId17"/>
    <p:sldId id="270" r:id="rId18"/>
    <p:sldId id="279" r:id="rId19"/>
    <p:sldId id="263" r:id="rId20"/>
    <p:sldId id="264" r:id="rId21"/>
    <p:sldId id="265" r:id="rId22"/>
    <p:sldId id="278" r:id="rId23"/>
    <p:sldId id="269" r:id="rId24"/>
    <p:sldId id="277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2" autoAdjust="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5CE52-7B8D-4ED3-B08F-E11967452818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ECBE3-B5A0-472C-A8A1-F8905542CD4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9992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C360B-BF4F-462F-BD70-3DEDAB949051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9EEEE-0D31-477A-98E3-055AEB8CE0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261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9EEEE-0D31-477A-98E3-055AEB8CE0A8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8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04.09.2020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573016"/>
            <a:ext cx="8305800" cy="2592288"/>
          </a:xfrm>
        </p:spPr>
        <p:txBody>
          <a:bodyPr/>
          <a:lstStyle/>
          <a:p>
            <a:r>
              <a:rPr lang="uk-UA" dirty="0" smtClean="0"/>
              <a:t>читає викладач філософії та логіки</a:t>
            </a:r>
            <a:endParaRPr lang="en-US" dirty="0" smtClean="0"/>
          </a:p>
          <a:p>
            <a:r>
              <a:rPr lang="uk-UA" dirty="0" smtClean="0"/>
              <a:t>професор </a:t>
            </a:r>
            <a:r>
              <a:rPr lang="uk-UA" dirty="0" smtClean="0"/>
              <a:t>кафедри </a:t>
            </a:r>
            <a:r>
              <a:rPr lang="uk-UA" dirty="0"/>
              <a:t>міжнародного права, міжнародних відносин та соціально-гуманітарних </a:t>
            </a:r>
            <a:r>
              <a:rPr lang="uk-UA" dirty="0" smtClean="0"/>
              <a:t>дисциплін</a:t>
            </a:r>
          </a:p>
          <a:p>
            <a:r>
              <a:rPr lang="uk-UA" dirty="0" smtClean="0"/>
              <a:t>доктор </a:t>
            </a:r>
            <a:r>
              <a:rPr lang="uk-UA" dirty="0" smtClean="0"/>
              <a:t>філос. наук, </a:t>
            </a:r>
          </a:p>
          <a:p>
            <a:r>
              <a:rPr lang="uk-UA" dirty="0" smtClean="0"/>
              <a:t>Лісовський Петро Миколайович</a:t>
            </a:r>
            <a:endParaRPr lang="uk-UA" dirty="0" smtClean="0"/>
          </a:p>
          <a:p>
            <a:r>
              <a:rPr lang="uk-UA" dirty="0"/>
              <a:t>е</a:t>
            </a:r>
            <a:r>
              <a:rPr lang="uk-UA" dirty="0" smtClean="0"/>
              <a:t>лектронна адреса: </a:t>
            </a:r>
            <a:r>
              <a:rPr lang="en-US" dirty="0" smtClean="0"/>
              <a:t>s</a:t>
            </a:r>
            <a:r>
              <a:rPr lang="ru-RU" dirty="0" smtClean="0"/>
              <a:t>у</a:t>
            </a:r>
            <a:r>
              <a:rPr lang="en-US" dirty="0" smtClean="0"/>
              <a:t>ngaipm@i.ua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908720"/>
            <a:ext cx="8305800" cy="2016224"/>
          </a:xfrm>
        </p:spPr>
        <p:txBody>
          <a:bodyPr/>
          <a:lstStyle/>
          <a:p>
            <a:r>
              <a:rPr lang="uk-UA" dirty="0" smtClean="0"/>
              <a:t>ФІЛОСОФІЯ</a:t>
            </a:r>
            <a:br>
              <a:rPr lang="uk-UA" dirty="0" smtClean="0"/>
            </a:br>
            <a:r>
              <a:rPr lang="uk-UA" dirty="0" smtClean="0"/>
              <a:t>курс лекцій для бакалаврів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97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У філософії Давида Юма: «відчуття не дають нам можливості сприйняти світ самий по собі (</a:t>
            </a:r>
            <a:r>
              <a:rPr lang="uk-UA" dirty="0"/>
              <a:t>світ </a:t>
            </a:r>
            <a:r>
              <a:rPr lang="uk-UA" dirty="0" smtClean="0"/>
              <a:t>об’єктів), а наша віра в нього не є результатом логічних побудов, а виключно продуктом уяви. Однак, навіть такий висновок, не є підставою для зречення </a:t>
            </a:r>
            <a:r>
              <a:rPr lang="en-US" dirty="0" smtClean="0"/>
              <a:t>[329] </a:t>
            </a:r>
            <a:r>
              <a:rPr lang="uk-UA" dirty="0" smtClean="0"/>
              <a:t>цієї віри. І незважаючи на те, що зовнішнього світу «немає» (тобто, ми не можемо довести його самостійного існування…), ми все-таки продовжуємо вірити в його існування, вірити у «явну ілюзію»… Тобто, віра в ідею (існування зовнішнього світу) породжує афект, яким є потяг до пізнання…: «віра абсолютно необхідна для збудження наших пристрастей»... Без віри в існування зовнішнього світу не можлива наука… якщо ми не віримо в існування зовнішнього світу, то на якій саме підставі ми відрізнятимемо вигадане від реального та істинне від хибного» </a:t>
            </a:r>
            <a:r>
              <a:rPr lang="ru-RU" dirty="0" smtClean="0"/>
              <a:t>[</a:t>
            </a:r>
            <a:r>
              <a:rPr lang="ru-RU" dirty="0"/>
              <a:t>Прокопов Д.Є. </a:t>
            </a:r>
            <a:r>
              <a:rPr lang="uk-UA" dirty="0" smtClean="0"/>
              <a:t>Інтерпретація хиби в європейській філософії </a:t>
            </a:r>
            <a:r>
              <a:rPr lang="ru-RU" dirty="0" smtClean="0"/>
              <a:t>XVII </a:t>
            </a:r>
            <a:r>
              <a:rPr lang="ru-RU" dirty="0"/>
              <a:t>– </a:t>
            </a:r>
            <a:r>
              <a:rPr lang="uk-UA" dirty="0" smtClean="0"/>
              <a:t>середини </a:t>
            </a:r>
            <a:r>
              <a:rPr lang="ru-RU" dirty="0" smtClean="0"/>
              <a:t>XVIII </a:t>
            </a:r>
            <a:r>
              <a:rPr lang="uk-UA" dirty="0" smtClean="0"/>
              <a:t>століть: Монографія</a:t>
            </a:r>
            <a:r>
              <a:rPr lang="ru-RU" dirty="0" smtClean="0"/>
              <a:t>. </a:t>
            </a:r>
            <a:r>
              <a:rPr lang="ru-RU" dirty="0"/>
              <a:t>– К.: Вид. ПАРАПАН, 2008. – 428 с. – С. </a:t>
            </a:r>
            <a:r>
              <a:rPr lang="en-US" dirty="0" smtClean="0"/>
              <a:t>330</a:t>
            </a:r>
            <a:r>
              <a:rPr lang="ru-RU" dirty="0" smtClean="0"/>
              <a:t>]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В</a:t>
            </a:r>
            <a:r>
              <a:rPr lang="uk-UA" dirty="0" smtClean="0"/>
              <a:t>іра можлива без знання, але не знання без віри у це знання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354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Філософія (букв. з давньогр. «любов до мудрості», сполучення, запропоноване Піфагором) – форма суспільної свідомості, яка дає теоретичне розв’язання питань світогляду. Предметом філософії є </a:t>
            </a:r>
            <a:r>
              <a:rPr lang="uk-UA" dirty="0" smtClean="0">
                <a:solidFill>
                  <a:srgbClr val="FFFF00"/>
                </a:solidFill>
              </a:rPr>
              <a:t>світ як цілісність </a:t>
            </a:r>
            <a:r>
              <a:rPr lang="uk-UA" dirty="0" smtClean="0"/>
              <a:t>(уявлення, яке ще й не містить внутрішніх протиріч: Ляйбніц), що відрізняє її від окремих наук («наука починається там, де починається вимірювання»). Від міфу філософія відрізняється насамперед </a:t>
            </a:r>
            <a:r>
              <a:rPr lang="uk-UA" dirty="0" smtClean="0">
                <a:solidFill>
                  <a:srgbClr val="92D050"/>
                </a:solidFill>
              </a:rPr>
              <a:t>критичним ставленням </a:t>
            </a:r>
            <a:r>
              <a:rPr lang="uk-UA" dirty="0" smtClean="0"/>
              <a:t>(Кант) до пізнання людини, світу та їх взаємозв’язку. А від релігії намаганням шукати відповіді у </a:t>
            </a:r>
            <a:r>
              <a:rPr lang="uk-UA" dirty="0" smtClean="0">
                <a:solidFill>
                  <a:srgbClr val="FFC000"/>
                </a:solidFill>
              </a:rPr>
              <a:t>поцейбічному</a:t>
            </a:r>
            <a:r>
              <a:rPr lang="uk-UA" dirty="0" smtClean="0"/>
              <a:t> світі (хоча релігійна філософія і може апелювати по потойбіччя) 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1.4. </a:t>
            </a:r>
            <a:r>
              <a:rPr lang="uk-UA" dirty="0" smtClean="0">
                <a:solidFill>
                  <a:srgbClr val="FF0000"/>
                </a:solidFill>
              </a:rPr>
              <a:t>Філософія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8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dirty="0"/>
              <a:t>Закономірності, які вивчає філософія, не можуть бути сформульовані остаточно, оскільки, на відміну від наукових, є не лише загальними, а всезагальними. Тому можна сказати, що філософія шукає не відповіді, а питання. У </a:t>
            </a:r>
            <a:r>
              <a:rPr lang="en-US" dirty="0"/>
              <a:t>XVII – XVIII </a:t>
            </a:r>
            <a:r>
              <a:rPr lang="uk-UA" dirty="0"/>
              <a:t>сторіччях, а зрештою у філософії марксизму, виникає концепція основного питання філософії </a:t>
            </a:r>
            <a:r>
              <a:rPr lang="uk-UA" dirty="0" smtClean="0">
                <a:solidFill>
                  <a:srgbClr val="FF0000"/>
                </a:solidFill>
              </a:rPr>
              <a:t>«що </a:t>
            </a:r>
            <a:r>
              <a:rPr lang="uk-UA" dirty="0">
                <a:solidFill>
                  <a:srgbClr val="FF0000"/>
                </a:solidFill>
              </a:rPr>
              <a:t>є первинним, буття чи свідомість</a:t>
            </a:r>
            <a:r>
              <a:rPr lang="uk-UA" dirty="0" smtClean="0">
                <a:solidFill>
                  <a:srgbClr val="FF0000"/>
                </a:solidFill>
              </a:rPr>
              <a:t>?»</a:t>
            </a:r>
            <a:r>
              <a:rPr lang="uk-UA" dirty="0" smtClean="0"/>
              <a:t> </a:t>
            </a:r>
            <a:r>
              <a:rPr lang="uk-UA" dirty="0"/>
              <a:t>із відповідним розподілом філософських вчень на матеріалістичні та ідеалістичні (у найгострішій формі він відбувається у радянському різновиді марксизму). Хоча своєрідні варіанти основного питання або загальної проблеми можна знайти в історії філософії і у інші епохи. Це давньогрецька проблема </a:t>
            </a:r>
            <a:r>
              <a:rPr lang="uk-UA" dirty="0">
                <a:solidFill>
                  <a:srgbClr val="FF0000"/>
                </a:solidFill>
              </a:rPr>
              <a:t>синонімічності істини, блага і краси</a:t>
            </a:r>
            <a:r>
              <a:rPr lang="uk-UA" dirty="0"/>
              <a:t>, яка знаходить свій яскравий вираз у філософії Платона (427 – 347 до н.е.). Або три питання, на які має дати відповідь будь-яка людина, яка вийшла на рівень повноліття власного розуму, за Кантом (1724 – 1804): </a:t>
            </a:r>
            <a:r>
              <a:rPr lang="uk-UA" dirty="0" smtClean="0">
                <a:solidFill>
                  <a:srgbClr val="FF0000"/>
                </a:solidFill>
              </a:rPr>
              <a:t>«що </a:t>
            </a:r>
            <a:r>
              <a:rPr lang="uk-UA" dirty="0">
                <a:solidFill>
                  <a:srgbClr val="FF0000"/>
                </a:solidFill>
              </a:rPr>
              <a:t>я можу знати</a:t>
            </a:r>
            <a:r>
              <a:rPr lang="uk-UA" dirty="0" smtClean="0">
                <a:solidFill>
                  <a:srgbClr val="FF0000"/>
                </a:solidFill>
              </a:rPr>
              <a:t>?»</a:t>
            </a:r>
            <a:r>
              <a:rPr lang="uk-UA" dirty="0" smtClean="0"/>
              <a:t>,</a:t>
            </a:r>
            <a:r>
              <a:rPr lang="uk-UA" dirty="0" smtClean="0">
                <a:solidFill>
                  <a:srgbClr val="FF0000"/>
                </a:solidFill>
              </a:rPr>
              <a:t> «що </a:t>
            </a:r>
            <a:r>
              <a:rPr lang="uk-UA" dirty="0">
                <a:solidFill>
                  <a:srgbClr val="FF0000"/>
                </a:solidFill>
              </a:rPr>
              <a:t>я маю робити</a:t>
            </a:r>
            <a:r>
              <a:rPr lang="uk-UA" dirty="0" smtClean="0">
                <a:solidFill>
                  <a:srgbClr val="FF0000"/>
                </a:solidFill>
              </a:rPr>
              <a:t>?» </a:t>
            </a:r>
            <a:r>
              <a:rPr lang="uk-UA" dirty="0"/>
              <a:t>та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«на </a:t>
            </a:r>
            <a:r>
              <a:rPr lang="uk-UA" dirty="0">
                <a:solidFill>
                  <a:srgbClr val="FF0000"/>
                </a:solidFill>
              </a:rPr>
              <a:t>що я можу сподіватися</a:t>
            </a:r>
            <a:r>
              <a:rPr lang="uk-UA" dirty="0" smtClean="0">
                <a:solidFill>
                  <a:srgbClr val="FF0000"/>
                </a:solidFill>
              </a:rPr>
              <a:t>?»</a:t>
            </a:r>
            <a:r>
              <a:rPr lang="uk-UA" dirty="0" smtClean="0"/>
              <a:t>, які зрештою поєднуються у </a:t>
            </a:r>
            <a:r>
              <a:rPr lang="uk-UA" dirty="0" smtClean="0">
                <a:solidFill>
                  <a:srgbClr val="FF0000"/>
                </a:solidFill>
              </a:rPr>
              <a:t>«що таке людина, і чим вона може сама стати?»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1.5. Основне питання філософії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60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«Если метафизика – наука, то почему она не может подобно другим наукам снискать себе всеобщее и постоянное одобрение? Если же она не наука, то как это получается, что она тем не менее постоянно величается под видом науки и вводит в заблуждение человеческий рассудок </a:t>
            </a:r>
            <a:r>
              <a:rPr lang="ru-RU" dirty="0" smtClean="0">
                <a:solidFill>
                  <a:srgbClr val="FF0000"/>
                </a:solidFill>
              </a:rPr>
              <a:t>никогда не угасающими, но и никогда не исполняемыми надеждами?</a:t>
            </a:r>
            <a:r>
              <a:rPr lang="ru-RU" dirty="0" smtClean="0"/>
              <a:t>» </a:t>
            </a:r>
            <a:r>
              <a:rPr lang="en-US" dirty="0" smtClean="0"/>
              <a:t>[</a:t>
            </a:r>
            <a:r>
              <a:rPr lang="ru-RU" dirty="0" smtClean="0"/>
              <a:t>Кант И. Пролегомены ко всякой будущей метафизике, могущей появиться как наука. 1783 // Основы метафизики нравственности. – М.: Изд-во «Мысль», 1999. – 1472 с. – (Классическая философская мысль). – С. 5 – 6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Иммануил Кант «Пролегомены…»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92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фізика Ейнштейна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фізика Ньютона</a:t>
            </a: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фізика Галілея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фізика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Аристотеля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>
                <a:solidFill>
                  <a:schemeClr val="bg1"/>
                </a:solidFill>
              </a:rPr>
              <a:t>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dirty="0" smtClean="0">
                <a:solidFill>
                  <a:schemeClr val="bg1"/>
                </a:solidFill>
              </a:rPr>
              <a:t>                 </a:t>
            </a: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chemeClr val="bg1"/>
                </a:solidFill>
              </a:rPr>
              <a:t>                                                        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4860032" y="332656"/>
            <a:ext cx="3906016" cy="61926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dirty="0" smtClean="0"/>
              <a:t>«... </a:t>
            </a:r>
            <a:r>
              <a:rPr lang="ru-RU" dirty="0"/>
              <a:t>Создание новой теории не похоже на разрушение старого амбара и возведение на его месте небоскрёба. Оно скорее похоже на восхождение на гору, которое открывает новые и широкие виды, показывающие неожиданные связи между нашей отправной точкой и её богатым окружением. Но точка, от которой мы отправлялись, ещё существует и может быть видна, хотя она кажется меньше и составляет крохотную часть открывшегося нашему взгляду обширного </a:t>
            </a:r>
            <a:r>
              <a:rPr lang="ru-RU" dirty="0" smtClean="0"/>
              <a:t>ландшафта» (Эйнштейн)</a:t>
            </a:r>
          </a:p>
          <a:p>
            <a:pPr algn="r"/>
            <a:r>
              <a:rPr lang="ru-RU" dirty="0" smtClean="0"/>
              <a:t>«Теории, справедливость которых установлена для той или иной предметной области, с появлением новых, более общих теорий не устраняются как нечто ложное, но сохраняют свое значение для прежней области как предельная форма и частный случай новой теории. Выводы новых теорий в той области, где была справедлива старая «классическая» теория, переходят в выводы классической теории…» (принцип соответствия Нильса Бора)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941168"/>
            <a:ext cx="4680519" cy="144016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Кумулятивний (накопичувальний) характер  пояснювальної сили наукових теорій в певній галузі. Всі ж кола філософських картин світу фактично співпадуть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мал. 1. Специфіка наукового знання</a:t>
            </a:r>
            <a:endParaRPr lang="uk-UA" dirty="0"/>
          </a:p>
        </p:txBody>
      </p:sp>
      <p:sp>
        <p:nvSpPr>
          <p:cNvPr id="9" name="Овал 8"/>
          <p:cNvSpPr/>
          <p:nvPr/>
        </p:nvSpPr>
        <p:spPr>
          <a:xfrm>
            <a:off x="611561" y="476673"/>
            <a:ext cx="4320479" cy="41764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043608" y="836712"/>
            <a:ext cx="3528392" cy="345638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503303" y="1268760"/>
            <a:ext cx="2636650" cy="2592288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907705" y="1700808"/>
            <a:ext cx="1772552" cy="1656184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87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29336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Заперечення метафізики (в даному випадку, як синоніму філософії) теж є різновидом метафізики. В чому пересвідчились у свій час представники позитивізму, що намагався звільнити науку від зайвого теоретизування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Фрідріх</a:t>
            </a:r>
            <a:r>
              <a:rPr lang="ru-RU" dirty="0" smtClean="0"/>
              <a:t> </a:t>
            </a:r>
            <a:r>
              <a:rPr lang="uk-UA" dirty="0" smtClean="0"/>
              <a:t>Енгельс: </a:t>
            </a:r>
            <a:r>
              <a:rPr lang="ru-RU" dirty="0" smtClean="0"/>
              <a:t>«Естествоиспытатели воображают, что они освобождаются от философии, когда игнорируют или бранят ее. Но так как они без мышления не могут двинуться ни на шаг, для мышления же необходимы логические категории, а эти категории они некритически заимствуют либо из обыденного общего сознания так называемых образованных людей, над которым господствуют остатки давно умерших философских систем, либо из крох прослушанных в обязательном порядке университетских курсов по философии (которые представляют собой не только отрывочные взгляды, но и мешанину из воззрений людей, принадлежащих к самым различным и по большей части к самым скверным школам), либо из некритического и несистематического чтения всякого рода философских произведений, – то в итоге они все-таки оказываются в подчинении </a:t>
            </a:r>
            <a:r>
              <a:rPr lang="ru-RU" smtClean="0"/>
              <a:t>у философии, </a:t>
            </a:r>
            <a:r>
              <a:rPr lang="ru-RU" dirty="0" smtClean="0"/>
              <a:t>но, к сожалению, по большей части самой скверной, и те, кто больше всех ругает философию, являются рабами как раз наихудших вульгаризированных остатков наихудших философских </a:t>
            </a:r>
            <a:r>
              <a:rPr lang="ru-RU" dirty="0"/>
              <a:t>учений» [Андреев И. Д. Диалектическая логика: Учеб. пособие. – М.: Высш. шк., 1985. – 367 с. – С. </a:t>
            </a:r>
            <a:r>
              <a:rPr lang="ru-RU" dirty="0" smtClean="0"/>
              <a:t>287]</a:t>
            </a:r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Схожа ситуація із релігійними підвалинами людської свідомості. «Коли людина каже, що не вірить у Бога, я запитую її, у якого бога вона не вірить. Як правило, людина починає детально описувати його. І, знаєте, в </a:t>
            </a:r>
            <a:r>
              <a:rPr lang="uk-UA" b="1" i="1" dirty="0" smtClean="0"/>
              <a:t>такого</a:t>
            </a:r>
            <a:r>
              <a:rPr lang="uk-UA" dirty="0" smtClean="0"/>
              <a:t> бога я теж не вірю» </a:t>
            </a:r>
            <a:r>
              <a:rPr lang="en-US" dirty="0" smtClean="0"/>
              <a:t>[</a:t>
            </a:r>
            <a:r>
              <a:rPr lang="uk-UA" dirty="0" smtClean="0"/>
              <a:t>з лекцій отця Романа  Лаби</a:t>
            </a:r>
            <a:r>
              <a:rPr lang="en-US" dirty="0" smtClean="0"/>
              <a:t>]</a:t>
            </a:r>
            <a:endParaRPr lang="uk-UA" dirty="0" smtClean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Безглуздо пиляти гілку, на якій сидиш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32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мал. </a:t>
            </a:r>
            <a:r>
              <a:rPr lang="uk-UA" dirty="0"/>
              <a:t>2</a:t>
            </a:r>
            <a:r>
              <a:rPr lang="uk-UA" dirty="0" smtClean="0"/>
              <a:t>. Специфіка філософського знання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12160" y="1600199"/>
            <a:ext cx="2736304" cy="4851395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dirty="0" smtClean="0"/>
              <a:t>Сократ: «Я знаю, що нічого не знаю»</a:t>
            </a:r>
            <a:endParaRPr lang="en-US" dirty="0" smtClean="0"/>
          </a:p>
          <a:p>
            <a:pPr algn="ctr"/>
            <a:r>
              <a:rPr lang="uk-UA" dirty="0" smtClean="0"/>
              <a:t>Микола Кузанський: «Вчення про вчене незнання»</a:t>
            </a:r>
          </a:p>
          <a:p>
            <a:pPr algn="ctr"/>
            <a:r>
              <a:rPr lang="uk-UA" dirty="0" smtClean="0"/>
              <a:t>Піфагор: прагнення до мудрості, але не наука про мудрість</a:t>
            </a:r>
          </a:p>
          <a:p>
            <a:pPr algn="ctr"/>
            <a:r>
              <a:rPr lang="uk-UA" dirty="0" smtClean="0"/>
              <a:t>Платон: філософія починається зі здивування</a:t>
            </a:r>
            <a:endParaRPr lang="en-US" dirty="0" smtClean="0"/>
          </a:p>
          <a:p>
            <a:pPr algn="ctr"/>
            <a:r>
              <a:rPr lang="uk-UA" sz="1500" dirty="0" smtClean="0">
                <a:solidFill>
                  <a:srgbClr val="FEFAC9"/>
                </a:solidFill>
              </a:rPr>
              <a:t>Григорій Ниський</a:t>
            </a:r>
            <a:r>
              <a:rPr lang="uk-UA" sz="1500" dirty="0">
                <a:solidFill>
                  <a:srgbClr val="FEFAC9"/>
                </a:solidFill>
              </a:rPr>
              <a:t>:</a:t>
            </a:r>
            <a:r>
              <a:rPr lang="uk-UA" sz="1500" dirty="0" smtClean="0">
                <a:solidFill>
                  <a:srgbClr val="FEFAC9"/>
                </a:solidFill>
              </a:rPr>
              <a:t> «П</a:t>
            </a:r>
            <a:r>
              <a:rPr lang="uk-UA" dirty="0" smtClean="0"/>
              <a:t>оняття створюють ідолів, лише подив може щось зрозуміти»</a:t>
            </a:r>
            <a:endParaRPr lang="uk-UA" dirty="0"/>
          </a:p>
        </p:txBody>
      </p:sp>
      <p:sp>
        <p:nvSpPr>
          <p:cNvPr id="5" name="Овал 4"/>
          <p:cNvSpPr/>
          <p:nvPr/>
        </p:nvSpPr>
        <p:spPr>
          <a:xfrm>
            <a:off x="323528" y="2954561"/>
            <a:ext cx="1944216" cy="187220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ЗНАННЯ</a:t>
            </a:r>
          </a:p>
          <a:p>
            <a:pPr algn="ctr"/>
            <a:r>
              <a:rPr lang="uk-UA" sz="2000" b="1" dirty="0" smtClean="0">
                <a:solidFill>
                  <a:schemeClr val="bg1"/>
                </a:solidFill>
              </a:rPr>
              <a:t>учня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11760" y="1800692"/>
            <a:ext cx="3456384" cy="3312368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ЗНАННЯ</a:t>
            </a:r>
            <a:endParaRPr lang="en-US" sz="3600" b="1" dirty="0" smtClean="0">
              <a:solidFill>
                <a:schemeClr val="bg1"/>
              </a:solidFill>
            </a:endParaRPr>
          </a:p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вчителя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197217" y="954401"/>
            <a:ext cx="1656184" cy="1368152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187624" y="938337"/>
            <a:ext cx="72008" cy="201622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3848" y="692696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dirty="0" smtClean="0">
                <a:solidFill>
                  <a:schemeClr val="bg1"/>
                </a:solidFill>
              </a:rPr>
              <a:t>НЕЗНАННЯ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3728" y="1339027"/>
            <a:ext cx="4356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ЗНАННЯ ПРО НЕЗНАННЯ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971600" y="5445224"/>
            <a:ext cx="4752528" cy="1006371"/>
          </a:xfrm>
          <a:prstGeom prst="ellips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bg1"/>
                </a:solidFill>
              </a:rPr>
              <a:t>«ідеї» розуму за І. Кантом: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- космологічні, - теологічні,</a:t>
            </a:r>
          </a:p>
          <a:p>
            <a:pPr algn="ctr"/>
            <a:r>
              <a:rPr lang="uk-UA" b="1" dirty="0" smtClean="0">
                <a:solidFill>
                  <a:schemeClr val="bg1"/>
                </a:solidFill>
              </a:rPr>
              <a:t>- психологічні</a:t>
            </a:r>
            <a:endParaRPr lang="uk-UA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Від матерії до духу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466728" cy="4572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dirty="0" smtClean="0"/>
              <a:t>Форми руху матерії в марксизмі (Фрідріх Енгельс та радянська традиція):</a:t>
            </a:r>
          </a:p>
          <a:p>
            <a:r>
              <a:rPr lang="uk-UA" dirty="0"/>
              <a:t>м</a:t>
            </a:r>
            <a:r>
              <a:rPr lang="uk-UA" dirty="0" smtClean="0"/>
              <a:t>еханічна</a:t>
            </a:r>
          </a:p>
          <a:p>
            <a:r>
              <a:rPr lang="uk-UA" dirty="0" smtClean="0"/>
              <a:t>фізична</a:t>
            </a:r>
          </a:p>
          <a:p>
            <a:r>
              <a:rPr lang="uk-UA" dirty="0"/>
              <a:t>х</a:t>
            </a:r>
            <a:r>
              <a:rPr lang="uk-UA" dirty="0" smtClean="0"/>
              <a:t>імічна</a:t>
            </a:r>
          </a:p>
          <a:p>
            <a:r>
              <a:rPr lang="uk-UA" dirty="0"/>
              <a:t>б</a:t>
            </a:r>
            <a:r>
              <a:rPr lang="uk-UA" dirty="0" smtClean="0"/>
              <a:t>іологічна</a:t>
            </a:r>
          </a:p>
          <a:p>
            <a:r>
              <a:rPr lang="uk-UA" dirty="0" smtClean="0"/>
              <a:t>соціальна (самосвідомість матерії)</a:t>
            </a:r>
          </a:p>
          <a:p>
            <a:pPr marL="0" indent="0" algn="just">
              <a:buNone/>
            </a:pPr>
            <a:r>
              <a:rPr lang="uk-UA" dirty="0" smtClean="0"/>
              <a:t>Кожна наступна чинить незворотний вплив на попередню, навіть припиняючи її дію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23928" y="1524000"/>
            <a:ext cx="4784208" cy="45720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dirty="0" smtClean="0"/>
              <a:t>Західна філософська антропологія (узагальнена схема, від традиції Аристотеля та Канта):</a:t>
            </a:r>
          </a:p>
          <a:p>
            <a:r>
              <a:rPr lang="uk-UA" dirty="0"/>
              <a:t>н</a:t>
            </a:r>
            <a:r>
              <a:rPr lang="uk-UA" dirty="0" smtClean="0"/>
              <a:t>ежива матерія</a:t>
            </a:r>
          </a:p>
          <a:p>
            <a:r>
              <a:rPr lang="uk-UA" dirty="0" smtClean="0"/>
              <a:t>рослина</a:t>
            </a:r>
          </a:p>
          <a:p>
            <a:r>
              <a:rPr lang="uk-UA" dirty="0"/>
              <a:t>т</a:t>
            </a:r>
            <a:r>
              <a:rPr lang="uk-UA" dirty="0" smtClean="0"/>
              <a:t>варина (центральна нервова система)</a:t>
            </a:r>
          </a:p>
          <a:p>
            <a:r>
              <a:rPr lang="uk-UA" dirty="0"/>
              <a:t>р</a:t>
            </a:r>
            <a:r>
              <a:rPr lang="uk-UA" dirty="0" smtClean="0"/>
              <a:t>озсудкова, мисляча тварина (складні логічні дії у вищих ссавців)</a:t>
            </a:r>
          </a:p>
          <a:p>
            <a:r>
              <a:rPr lang="uk-UA" dirty="0"/>
              <a:t>р</a:t>
            </a:r>
            <a:r>
              <a:rPr lang="uk-UA" dirty="0" smtClean="0"/>
              <a:t>озумна істота (здатність сказати «Я», помислити себе в першій особі, остаточно відокремившись від оточуючого «Воно»)</a:t>
            </a:r>
          </a:p>
          <a:p>
            <a:r>
              <a:rPr lang="uk-UA" dirty="0"/>
              <a:t>п</a:t>
            </a:r>
            <a:r>
              <a:rPr lang="uk-UA" dirty="0" smtClean="0"/>
              <a:t>овноліття розуму (самостійне, критичне мислення, за Іммануїлом Кантом). Філософське мислення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12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uk-UA" sz="2800" dirty="0">
                <a:latin typeface="Times New Roman"/>
                <a:ea typeface="Calibri"/>
                <a:cs typeface="Times New Roman"/>
              </a:rPr>
              <a:t>Ідеї західної філософської антропології багато в чому повторюють мотиви середньовічної філософії, зокрема щодо порівняння людини, тварини та рослини (та, 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безперечно, 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методологічні підходи Аристотеля і Г.В. </a:t>
            </a:r>
            <a:r>
              <a:rPr lang="uk-UA" sz="2800" dirty="0" err="1">
                <a:latin typeface="Times New Roman"/>
                <a:ea typeface="Calibri"/>
                <a:cs typeface="Times New Roman"/>
              </a:rPr>
              <a:t>Ляйбніца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): «У тілесному світі Фома вирізняє чотири рівня актуальності. Перший – рівень неорганічної природи, де форма є тільки зовнішньою визначеністю речі; другий – рослинний світ, де форма є кінцева причина речі, яка здатна із середини визначати останню; третій – світ тварин, де форма забезпечує не тільки організаційну доцільність, а й дійову спрямованість; четвертий – людина, де форма є субстанцією, </a:t>
            </a:r>
            <a:r>
              <a:rPr lang="uk-UA" sz="2800" dirty="0" err="1">
                <a:latin typeface="Times New Roman"/>
                <a:ea typeface="Calibri"/>
                <a:cs typeface="Times New Roman"/>
              </a:rPr>
              <a:t>субстанційним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 принципом відчуття, пізнання, воління тощо» 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[</a:t>
            </a:r>
            <a:r>
              <a:rPr lang="uk-UA" sz="2800" dirty="0" err="1" smtClean="0">
                <a:latin typeface="Times New Roman"/>
                <a:ea typeface="Calibri"/>
                <a:cs typeface="Times New Roman"/>
              </a:rPr>
              <a:t>Алєксандрова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 Олександра Василівна. Філософія Середніх віків та доби Відродження: Підручник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– К.: Вид. ПАРАПАН, 2002. – 172 с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. – С.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119]</a:t>
            </a:r>
            <a:endParaRPr lang="ru-RU" sz="4400" dirty="0">
              <a:latin typeface="Times New Roman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486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uk-UA" dirty="0" smtClean="0"/>
              <a:t>Філософські концепції за характером побудови тексту тяжіють до трьох основних типів:</a:t>
            </a:r>
          </a:p>
          <a:p>
            <a:pPr algn="just"/>
            <a:r>
              <a:rPr lang="uk-UA" dirty="0" smtClean="0"/>
              <a:t>наукового (Аристотель, </a:t>
            </a:r>
            <a:r>
              <a:rPr lang="uk-UA" dirty="0"/>
              <a:t>Т</a:t>
            </a:r>
            <a:r>
              <a:rPr lang="uk-UA" dirty="0" smtClean="0"/>
              <a:t>ома Аквінський, Гегель, ранній Вітгенштайн)</a:t>
            </a:r>
          </a:p>
          <a:p>
            <a:pPr algn="just"/>
            <a:r>
              <a:rPr lang="uk-UA" dirty="0" smtClean="0"/>
              <a:t>літературного (Платон, Августин Аврелій, Григорій Сковорода, Сартр, Камю)</a:t>
            </a:r>
          </a:p>
          <a:p>
            <a:pPr algn="just"/>
            <a:r>
              <a:rPr lang="uk-UA" dirty="0" smtClean="0"/>
              <a:t>містичного (Геракліт, Бонавентура, К’єркєгор, Ніцше)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1.6. Типи філософського тексту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25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8965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План:</a:t>
            </a:r>
          </a:p>
          <a:p>
            <a:pPr algn="just"/>
            <a:r>
              <a:rPr lang="uk-UA" dirty="0" smtClean="0"/>
              <a:t>визначення та типи світогляду</a:t>
            </a:r>
          </a:p>
          <a:p>
            <a:pPr algn="just"/>
            <a:r>
              <a:rPr lang="uk-UA" dirty="0" smtClean="0"/>
              <a:t>міфологічний світогляд</a:t>
            </a:r>
          </a:p>
          <a:p>
            <a:pPr algn="just"/>
            <a:r>
              <a:rPr lang="uk-UA" dirty="0"/>
              <a:t>р</a:t>
            </a:r>
            <a:r>
              <a:rPr lang="uk-UA" dirty="0" smtClean="0"/>
              <a:t>елігійний світогляд</a:t>
            </a:r>
          </a:p>
          <a:p>
            <a:pPr algn="just"/>
            <a:r>
              <a:rPr lang="uk-UA" dirty="0" smtClean="0"/>
              <a:t>філософія</a:t>
            </a:r>
          </a:p>
          <a:p>
            <a:pPr lvl="1" algn="just"/>
            <a:r>
              <a:rPr lang="uk-UA" dirty="0" smtClean="0"/>
              <a:t>філософія та міф</a:t>
            </a:r>
          </a:p>
          <a:p>
            <a:pPr lvl="1" algn="just"/>
            <a:r>
              <a:rPr lang="uk-UA" dirty="0" smtClean="0"/>
              <a:t>філософія та релігія</a:t>
            </a:r>
          </a:p>
          <a:p>
            <a:pPr lvl="1" algn="just"/>
            <a:r>
              <a:rPr lang="uk-UA" dirty="0" smtClean="0"/>
              <a:t>філософія та наука</a:t>
            </a:r>
          </a:p>
          <a:p>
            <a:pPr algn="just"/>
            <a:r>
              <a:rPr lang="uk-UA" dirty="0" smtClean="0"/>
              <a:t>основне питання філософії</a:t>
            </a:r>
          </a:p>
          <a:p>
            <a:pPr algn="just"/>
            <a:r>
              <a:rPr lang="uk-UA" dirty="0" smtClean="0"/>
              <a:t>типи філософського тексту</a:t>
            </a:r>
          </a:p>
          <a:p>
            <a:pPr algn="just"/>
            <a:r>
              <a:rPr lang="uk-UA" dirty="0" smtClean="0"/>
              <a:t>складові філософської концепції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Тема І. Філософія та світогляд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Класичні складові вчення будь-якого філософа:</a:t>
            </a:r>
          </a:p>
          <a:p>
            <a:pPr algn="just"/>
            <a:r>
              <a:rPr lang="uk-UA" dirty="0" smtClean="0"/>
              <a:t>онтологія – вчення про Буття</a:t>
            </a:r>
          </a:p>
          <a:p>
            <a:pPr algn="just"/>
            <a:r>
              <a:rPr lang="uk-UA" dirty="0" smtClean="0"/>
              <a:t>гносеологія – вчення про пізнання. Іноді розрізняють епістемологію, як вчення про знання, тобто результат; та гносеологію, як вчення про пізнання, тобто процес. Інший варіант розрізнення: про об’єктивний бік пізнання в цілому (епістемологія) та про суб’єктивний бік пізнання (гносеологія)</a:t>
            </a:r>
          </a:p>
          <a:p>
            <a:pPr algn="just"/>
            <a:r>
              <a:rPr lang="uk-UA" dirty="0" smtClean="0"/>
              <a:t>антропологія та соціальна філософія – вчення про людину й суспільство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1.7. Складові філософської концепції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60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Висновок: філософія, як форма пізнання, характеризується тим, що на вічні питання дає історично обумовлені відповіді. Незмінними залишаються тільки витоки, спонуки до філософських роздумів:</a:t>
            </a:r>
          </a:p>
          <a:p>
            <a:pPr algn="just"/>
            <a:r>
              <a:rPr lang="uk-UA" dirty="0" smtClean="0"/>
              <a:t>здивування </a:t>
            </a:r>
            <a:r>
              <a:rPr lang="uk-UA" dirty="0"/>
              <a:t>та пояснення</a:t>
            </a:r>
          </a:p>
          <a:p>
            <a:pPr algn="just"/>
            <a:r>
              <a:rPr lang="uk-UA" dirty="0" smtClean="0"/>
              <a:t>сумнів</a:t>
            </a:r>
            <a:endParaRPr lang="uk-UA" dirty="0"/>
          </a:p>
          <a:p>
            <a:pPr algn="just"/>
            <a:r>
              <a:rPr lang="uk-UA" dirty="0" smtClean="0"/>
              <a:t>питання </a:t>
            </a:r>
            <a:r>
              <a:rPr lang="uk-UA" dirty="0"/>
              <a:t>про сенс життя</a:t>
            </a:r>
          </a:p>
          <a:p>
            <a:pPr algn="just"/>
            <a:r>
              <a:rPr lang="uk-UA" dirty="0" smtClean="0"/>
              <a:t>питання </a:t>
            </a:r>
            <a:r>
              <a:rPr lang="uk-UA" dirty="0"/>
              <a:t>про страждання і смерть</a:t>
            </a:r>
          </a:p>
          <a:p>
            <a:pPr algn="just"/>
            <a:r>
              <a:rPr lang="uk-UA" dirty="0" smtClean="0"/>
              <a:t>конфлікт </a:t>
            </a:r>
            <a:r>
              <a:rPr lang="uk-UA" dirty="0"/>
              <a:t>природного (тваринного) та </a:t>
            </a:r>
            <a:r>
              <a:rPr lang="uk-UA" dirty="0" smtClean="0"/>
              <a:t>соціального (розумового</a:t>
            </a:r>
            <a:r>
              <a:rPr lang="uk-UA" dirty="0"/>
              <a:t>) в людині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ВИСНОВОК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26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uk-UA" dirty="0"/>
              <a:t>д</a:t>
            </a:r>
            <a:r>
              <a:rPr lang="uk-UA" dirty="0" smtClean="0"/>
              <a:t>ає поняття про вічні питання, до яких звертається протягом життя будь-яка людина</a:t>
            </a:r>
          </a:p>
          <a:p>
            <a:pPr algn="just"/>
            <a:r>
              <a:rPr lang="uk-UA" dirty="0" smtClean="0"/>
              <a:t>є єдиним шляхом рефлексії над іншими результатами та способами людської рефлексії (в першу чергу, наукової)</a:t>
            </a:r>
          </a:p>
          <a:p>
            <a:pPr algn="just"/>
            <a:r>
              <a:rPr lang="uk-UA" dirty="0"/>
              <a:t>є</a:t>
            </a:r>
            <a:r>
              <a:rPr lang="uk-UA" dirty="0" smtClean="0"/>
              <a:t> нескінченним залишком несистематизованої людської думки</a:t>
            </a:r>
          </a:p>
          <a:p>
            <a:pPr algn="just"/>
            <a:r>
              <a:rPr lang="uk-UA" dirty="0"/>
              <a:t>є</a:t>
            </a:r>
            <a:r>
              <a:rPr lang="uk-UA" dirty="0" smtClean="0"/>
              <a:t> результатом діяльності найрозумніших представників відповідних епох (особливо донаукових)</a:t>
            </a:r>
          </a:p>
          <a:p>
            <a:pPr algn="just"/>
            <a:r>
              <a:rPr lang="uk-UA" dirty="0"/>
              <a:t>є</a:t>
            </a:r>
            <a:r>
              <a:rPr lang="uk-UA" dirty="0" smtClean="0"/>
              <a:t> історією або мистецтвом думки, вона вчить мислити професійно</a:t>
            </a:r>
          </a:p>
          <a:p>
            <a:pPr algn="just"/>
            <a:r>
              <a:rPr lang="uk-UA" dirty="0"/>
              <a:t>в</a:t>
            </a:r>
            <a:r>
              <a:rPr lang="uk-UA" dirty="0" smtClean="0"/>
              <a:t>она є засобом облагороджування народу (Фойєрбах)</a:t>
            </a:r>
          </a:p>
          <a:p>
            <a:pPr algn="just"/>
            <a:r>
              <a:rPr lang="uk-UA" dirty="0"/>
              <a:t>в</a:t>
            </a:r>
            <a:r>
              <a:rPr lang="uk-UA" dirty="0" smtClean="0"/>
              <a:t>она є можливістю повторити у власному мисленні інтелектуальний поступ людства (як окрема істота повторює протягом життя еволюцію життя та свого виду, а кожна людина – історію свого народу та людства в цілому, через що ті, хто забувають історію, змушені її повторити). Не існую жодної “нової” думки, яку не можна було б знайти в історії філософії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Філософія: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6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1. До </a:t>
            </a:r>
            <a:r>
              <a:rPr lang="uk-UA" dirty="0" smtClean="0">
                <a:solidFill>
                  <a:srgbClr val="92D050"/>
                </a:solidFill>
              </a:rPr>
              <a:t>сучасного міфу</a:t>
            </a:r>
            <a:r>
              <a:rPr lang="uk-UA" dirty="0" smtClean="0"/>
              <a:t>: </a:t>
            </a:r>
            <a:r>
              <a:rPr lang="ru-RU" dirty="0" smtClean="0"/>
              <a:t>Исаев А. Антисуворов. Десять мифов Второй мировой. – М.: Эксмо, Яуза, 2006. – 416 с., ил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2. До </a:t>
            </a:r>
            <a:r>
              <a:rPr lang="uk-UA" dirty="0" smtClean="0">
                <a:solidFill>
                  <a:srgbClr val="FFC000"/>
                </a:solidFill>
              </a:rPr>
              <a:t>християнського підґрунтя сучасної моралі</a:t>
            </a:r>
            <a:r>
              <a:rPr lang="uk-UA" dirty="0" smtClean="0"/>
              <a:t>: Серве Пінкерс. Джерела християнської моралі: її метод, зміст та історія. Пер. з фр. – Київ: Дух і Літера, Інститут Релігійних наук св. Томи Аквінського, 2013. – 608 с. </a:t>
            </a:r>
          </a:p>
          <a:p>
            <a:pPr marL="0" indent="0" algn="just">
              <a:buNone/>
            </a:pPr>
            <a:r>
              <a:rPr lang="uk-UA" dirty="0" smtClean="0"/>
              <a:t>3. До ролі </a:t>
            </a:r>
            <a:r>
              <a:rPr lang="uk-UA" dirty="0" smtClean="0">
                <a:solidFill>
                  <a:srgbClr val="FF0000"/>
                </a:solidFill>
              </a:rPr>
              <a:t>філософа</a:t>
            </a:r>
            <a:r>
              <a:rPr lang="uk-UA" dirty="0" smtClean="0"/>
              <a:t> у науковому колективі: </a:t>
            </a:r>
            <a:r>
              <a:rPr lang="ru-RU" dirty="0"/>
              <a:t>Полещук Ал. Ошибка инженера Алексеева / Ал. Полещук // Мир приключений. Альманах. Книга шестая. – М.: Государственное издательство детской литературы министерства просвещения РСФСР, 1961. – 328с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4. До методології </a:t>
            </a:r>
            <a:r>
              <a:rPr lang="uk-UA" dirty="0" smtClean="0">
                <a:solidFill>
                  <a:srgbClr val="FFFF00"/>
                </a:solidFill>
              </a:rPr>
              <a:t>науки</a:t>
            </a:r>
            <a:r>
              <a:rPr lang="uk-UA" dirty="0" smtClean="0"/>
              <a:t>: </a:t>
            </a:r>
            <a:r>
              <a:rPr lang="ru-RU" dirty="0"/>
              <a:t>Кун Т. Структура научных революций / Т. Кун. – М.: ООО «Издательство АСТ», 2003. – 605 [3] с.</a:t>
            </a:r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Рекомендована література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6009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Ортега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-и-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Гассет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«Что такое философия»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Мамардашвили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«Как я понимаю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философию»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Стёпин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«Теоретическое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знание»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Поппер «Нищета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историцизма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Поппер «Открытое общество и его враги»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Гусєв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«</a:t>
            </a:r>
            <a:r>
              <a:rPr lang="ru-RU" sz="2800" dirty="0" err="1">
                <a:latin typeface="Times New Roman"/>
                <a:ea typeface="Calibri"/>
                <a:cs typeface="Times New Roman"/>
              </a:rPr>
              <a:t>Вступ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до 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метафізики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Кант «Пролегомены…»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Платон «Протагор»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Платон «</a:t>
            </a:r>
            <a:r>
              <a:rPr lang="ru-RU" sz="2800" dirty="0" err="1" smtClean="0">
                <a:latin typeface="Times New Roman"/>
                <a:ea typeface="Calibri"/>
                <a:cs typeface="Times New Roman"/>
              </a:rPr>
              <a:t>Парменид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sz="2800" dirty="0" err="1">
                <a:latin typeface="Times New Roman"/>
                <a:ea typeface="Calibri"/>
                <a:cs typeface="Times New Roman"/>
              </a:rPr>
              <a:t>Горак</a:t>
            </a:r>
            <a:r>
              <a:rPr lang="uk-UA" sz="2800" dirty="0">
                <a:latin typeface="Times New Roman"/>
                <a:ea typeface="Calibri"/>
                <a:cs typeface="Times New Roman"/>
              </a:rPr>
              <a:t> «</a:t>
            </a:r>
            <a:r>
              <a:rPr lang="uk-UA" sz="2800" dirty="0" smtClean="0">
                <a:latin typeface="Times New Roman"/>
                <a:ea typeface="Calibri"/>
                <a:cs typeface="Times New Roman"/>
              </a:rPr>
              <a:t>Філософія»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Кьеркегор «Страх и трепет»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Франк «Непостижимое»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Шелер «Положение человека в Космосе»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Плеснер «Ступени органического и человек. Введение в философскую антропологию»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err="1">
                <a:latin typeface="Times New Roman"/>
                <a:ea typeface="Calibri"/>
                <a:cs typeface="Times New Roman"/>
              </a:rPr>
              <a:t>Гелен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 «О систематике антропологии»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latin typeface="Times New Roman"/>
                <a:ea typeface="Calibri"/>
                <a:cs typeface="Times New Roman"/>
              </a:rPr>
              <a:t>Тейяр де Шарден «Феномен человека»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Додаткова література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6027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u="sng" dirty="0" smtClean="0"/>
              <a:t>Світогляд</a:t>
            </a:r>
            <a:r>
              <a:rPr lang="uk-UA" dirty="0" smtClean="0"/>
              <a:t> – форма суспільної самосвідомості людини. Це система принципів, знань, ідеалів, переконань, ціннісних орієнтацій, надій та вірувань, котрі визначають </a:t>
            </a:r>
            <a:r>
              <a:rPr lang="uk-UA" dirty="0"/>
              <a:t>діяльність особистості. За способом свого існування світогляд може </a:t>
            </a:r>
            <a:r>
              <a:rPr lang="uk-UA" dirty="0" smtClean="0"/>
              <a:t>бути груповим або індивідуальним. За </a:t>
            </a:r>
            <a:r>
              <a:rPr lang="uk-UA" dirty="0"/>
              <a:t>ступенем та чіткістю </a:t>
            </a:r>
            <a:r>
              <a:rPr lang="uk-UA" dirty="0" smtClean="0"/>
              <a:t>самосвідомості – життєво-практичним чи теоретичним. Але </a:t>
            </a:r>
            <a:r>
              <a:rPr lang="uk-UA" dirty="0"/>
              <a:t>навіть теоретичний різновид своєю основою, ядром, має переконання, ідеали та інші особисті уявлення і почуття, які визначають програму життєдіяльності кожного конкретного носія відповідного </a:t>
            </a:r>
            <a:r>
              <a:rPr lang="uk-UA" dirty="0" smtClean="0"/>
              <a:t>світогляду. Найбільш</a:t>
            </a:r>
            <a:r>
              <a:rPr lang="ru-RU" dirty="0" smtClean="0"/>
              <a:t> </a:t>
            </a:r>
            <a:r>
              <a:rPr lang="ru-RU" dirty="0"/>
              <a:t>теоретично </a:t>
            </a:r>
            <a:r>
              <a:rPr lang="uk-UA" dirty="0" smtClean="0"/>
              <a:t>вивченими історичними типами світогляду є міф, релігія, наука, </a:t>
            </a:r>
            <a:r>
              <a:rPr lang="uk-UA" u="sng" dirty="0" smtClean="0"/>
              <a:t>філософія</a:t>
            </a:r>
            <a:endParaRPr lang="uk-UA" u="sng" dirty="0"/>
          </a:p>
          <a:p>
            <a:pPr marL="0" indent="0" algn="just">
              <a:buNone/>
            </a:pPr>
            <a:endParaRPr lang="uk-UA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1.1. Визначення та типи світогляду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15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 smtClean="0"/>
              <a:t>Основними рисами міфологічного типу світогляду є одухотворення природи; що забезпечує відчуття родової єдності природи і людини; а отже дозволяє </a:t>
            </a:r>
            <a:r>
              <a:rPr lang="uk-UA" dirty="0" smtClean="0">
                <a:solidFill>
                  <a:srgbClr val="FFFF00"/>
                </a:solidFill>
              </a:rPr>
              <a:t>безпосередньо впливати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smtClean="0"/>
              <a:t>на природні процеси шляхом особливих сакральних дій (магії). В основі цього типу світогляду лежить </a:t>
            </a:r>
            <a:r>
              <a:rPr lang="uk-UA" dirty="0" smtClean="0">
                <a:solidFill>
                  <a:srgbClr val="FF0000"/>
                </a:solidFill>
              </a:rPr>
              <a:t>некритичне ставлення </a:t>
            </a:r>
            <a:r>
              <a:rPr lang="uk-UA" dirty="0" smtClean="0"/>
              <a:t>людини до навколишньої дійсності та змісту міфологічних уявлень. Сучасним міфом можна вважати інформацію політичного, ідеологічного, історичного характеру, що сприймається частиною суспільства </a:t>
            </a:r>
            <a:r>
              <a:rPr lang="uk-UA" dirty="0" smtClean="0">
                <a:solidFill>
                  <a:srgbClr val="FFC000"/>
                </a:solidFill>
              </a:rPr>
              <a:t>на віру</a:t>
            </a:r>
            <a:endParaRPr lang="uk-UA" dirty="0">
              <a:solidFill>
                <a:srgbClr val="FFC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1.2. </a:t>
            </a:r>
            <a:r>
              <a:rPr lang="uk-UA" dirty="0" smtClean="0">
                <a:solidFill>
                  <a:srgbClr val="92D050"/>
                </a:solidFill>
              </a:rPr>
              <a:t>Міфологічний світогляд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8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Реальна подія </a:t>
            </a:r>
            <a:r>
              <a:rPr lang="uk-UA" dirty="0" smtClean="0">
                <a:latin typeface="Times New Roman"/>
                <a:cs typeface="Times New Roman"/>
              </a:rPr>
              <a:t>→ трактування сучасників, офіційні постанови → історичний міф → наукове, релігійне, філософське, суспільно-практичне переосмислення → підсумкова «правда», «ікона» (залишкове знання про подію + її значення в подальшому історичному контексті)</a:t>
            </a:r>
          </a:p>
          <a:p>
            <a:pPr marL="0" indent="0" algn="just">
              <a:buNone/>
            </a:pPr>
            <a:endParaRPr lang="uk-UA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dirty="0" smtClean="0"/>
              <a:t>«Есть вообще икона вещей, их высший, богоподобный нетленный образ. И праведно зрящее око видит икону там, где плотское зрение видит лишь убогую материальную оболочку» </a:t>
            </a:r>
            <a:r>
              <a:rPr lang="en-US" dirty="0" smtClean="0"/>
              <a:t>[275]</a:t>
            </a:r>
            <a:r>
              <a:rPr lang="ru-RU" dirty="0" smtClean="0"/>
              <a:t>. «В чем же икона, в чем специфическая ценность…?» </a:t>
            </a:r>
            <a:r>
              <a:rPr lang="en-US" dirty="0" smtClean="0"/>
              <a:t>[276]</a:t>
            </a:r>
            <a:r>
              <a:rPr lang="ru-RU" dirty="0" smtClean="0"/>
              <a:t>. «… один светский философ сказал…: «Удивительная вещь! Церковь всегда была права, и все еретики были не правы!» </a:t>
            </a:r>
            <a:r>
              <a:rPr lang="en-US" dirty="0" smtClean="0"/>
              <a:t>[</a:t>
            </a:r>
            <a:r>
              <a:rPr lang="ru-RU" dirty="0"/>
              <a:t>Карташев А.В. Вселенские Соборы. – Минск: ООО «Харвест», 2008. – 640 с</a:t>
            </a:r>
            <a:r>
              <a:rPr lang="ru-RU" dirty="0" smtClean="0"/>
              <a:t>. – С. 276</a:t>
            </a:r>
            <a:r>
              <a:rPr lang="en-US" dirty="0" smtClean="0"/>
              <a:t>]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Від міфу до правди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96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Наукове пояснення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/>
              <a:t>а</a:t>
            </a:r>
            <a:r>
              <a:rPr lang="uk-UA" dirty="0" smtClean="0"/>
              <a:t>налогія із </a:t>
            </a:r>
            <a:r>
              <a:rPr lang="uk-UA" u="sng" dirty="0" smtClean="0"/>
              <a:t>зором</a:t>
            </a:r>
            <a:r>
              <a:rPr lang="uk-UA" dirty="0" smtClean="0"/>
              <a:t>: для того, аби </a:t>
            </a:r>
            <a:r>
              <a:rPr lang="uk-UA" dirty="0"/>
              <a:t>дати </a:t>
            </a:r>
            <a:r>
              <a:rPr lang="uk-UA" dirty="0" smtClean="0"/>
              <a:t>об’єктивну оцінку, </a:t>
            </a:r>
            <a:r>
              <a:rPr lang="uk-UA" dirty="0"/>
              <a:t>слід </a:t>
            </a:r>
            <a:r>
              <a:rPr lang="uk-UA" u="sng" dirty="0"/>
              <a:t>віддалитись</a:t>
            </a:r>
            <a:r>
              <a:rPr lang="uk-UA" dirty="0"/>
              <a:t> від </a:t>
            </a:r>
            <a:r>
              <a:rPr lang="uk-UA" dirty="0" smtClean="0"/>
              <a:t>об’єкта, подивитись на подію ретро-спективно, зі сторони; на таке спроможний мисли-тель з потужною уявою та здатністю до абстрактного мислення</a:t>
            </a: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аналогії з </a:t>
            </a:r>
            <a:r>
              <a:rPr lang="uk-UA" u="sng" dirty="0" smtClean="0"/>
              <a:t>іншими чуттями</a:t>
            </a:r>
            <a:r>
              <a:rPr lang="uk-UA" dirty="0" smtClean="0"/>
              <a:t>: треба максимально </a:t>
            </a:r>
            <a:r>
              <a:rPr lang="uk-UA" u="sng" dirty="0" smtClean="0"/>
              <a:t>набли-зитись</a:t>
            </a:r>
            <a:r>
              <a:rPr lang="uk-UA" dirty="0" smtClean="0"/>
              <a:t>, заглибитись, вжи-тись </a:t>
            </a:r>
            <a:r>
              <a:rPr lang="uk-UA" dirty="0"/>
              <a:t>в </a:t>
            </a:r>
            <a:r>
              <a:rPr lang="uk-UA" dirty="0" smtClean="0"/>
              <a:t>об’єкт; </a:t>
            </a:r>
            <a:r>
              <a:rPr lang="uk-UA" dirty="0"/>
              <a:t>почути </a:t>
            </a:r>
            <a:r>
              <a:rPr lang="uk-UA" dirty="0" smtClean="0"/>
              <a:t>голос Божий в галасі плинних побутових подій (відчути смак істини, запах, доторкнутись до неї); розпізнати Знаки Часу; на це здатна людина духовна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/>
              <a:t>Віднайти правду чи ікону певної події сучасник не здатен</a:t>
            </a:r>
            <a:endParaRPr lang="uk-UA" dirty="0"/>
          </a:p>
        </p:txBody>
      </p:sp>
      <p:sp>
        <p:nvSpPr>
          <p:cNvPr id="9" name="Текст 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ctr"/>
            <a:r>
              <a:rPr lang="uk-UA" dirty="0" smtClean="0"/>
              <a:t>Релігійне пояснення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dirty="0" smtClean="0"/>
              <a:t>Релігійний світогляд спрямований на розмежування духовного та матеріального світу із наданням переваги духовному. Основним завданням життя людини стає </a:t>
            </a:r>
            <a:r>
              <a:rPr lang="uk-UA" dirty="0" smtClean="0">
                <a:solidFill>
                  <a:srgbClr val="92D050"/>
                </a:solidFill>
              </a:rPr>
              <a:t>пошук єдності, але не з природою, а з Богом</a:t>
            </a:r>
            <a:r>
              <a:rPr lang="uk-UA" dirty="0" smtClean="0"/>
              <a:t>. Теоретичний виклад релігійних положень завжди пов’язаний із проблемою протиставлення раціональних і містичних способів викладу та обґрунтування. Філософію Середніх віків часто характеризують принципом, приписаним Томі Аквінському, про те, що </a:t>
            </a:r>
            <a:r>
              <a:rPr lang="uk-UA" dirty="0" smtClean="0">
                <a:solidFill>
                  <a:srgbClr val="FF0000"/>
                </a:solidFill>
              </a:rPr>
              <a:t>філософія є </a:t>
            </a:r>
            <a:r>
              <a:rPr lang="uk-UA" dirty="0">
                <a:solidFill>
                  <a:srgbClr val="FF0000"/>
                </a:solidFill>
              </a:rPr>
              <a:t>служницею </a:t>
            </a:r>
            <a:r>
              <a:rPr lang="uk-UA" dirty="0" smtClean="0">
                <a:solidFill>
                  <a:srgbClr val="FF0000"/>
                </a:solidFill>
              </a:rPr>
              <a:t>богослов’я</a:t>
            </a:r>
            <a:r>
              <a:rPr lang="uk-UA" dirty="0" smtClean="0"/>
              <a:t>. Тоді як у Новий час Фрідріх Ніцше влучно відмітив, що </a:t>
            </a:r>
            <a:r>
              <a:rPr lang="uk-UA" dirty="0" smtClean="0">
                <a:solidFill>
                  <a:srgbClr val="FFFF00"/>
                </a:solidFill>
              </a:rPr>
              <a:t>наука і релігія мешкають на різних планетах</a:t>
            </a:r>
            <a:r>
              <a:rPr lang="uk-UA" dirty="0" smtClean="0"/>
              <a:t>. Хоча наука теж передбачає віру в саму ж науку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1.3. </a:t>
            </a:r>
            <a:r>
              <a:rPr lang="uk-UA" dirty="0" smtClean="0">
                <a:solidFill>
                  <a:srgbClr val="FFC000"/>
                </a:solidFill>
              </a:rPr>
              <a:t>Релігійний світогляд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05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 smtClean="0"/>
              <a:t>Методологічною особливістю релігійного світогляду є екстраполяція на нескінченність, що яскраво проявилась у філософії Миколи Кузанського. Та присутня вона і в марксистській традиції. Ф. Енгельс: </a:t>
            </a:r>
            <a:r>
              <a:rPr lang="ru-RU" dirty="0" smtClean="0"/>
              <a:t>«… Всякое действительное, исчерпывающее познание, заключается лишь в том, что мы в мыслях поднимаем единичное из единичности в особенность, а из этой последней во всеобщность; заключается в том, что мы находим и констатируем бесконечное в конечном, вечное – в преходящем. Но форма всеобщности есть форма внутренней завершенности и тем самым бесконечности; она есть соединение многих конечных вещей в </a:t>
            </a:r>
            <a:r>
              <a:rPr lang="ru-RU" dirty="0"/>
              <a:t>бесконечное» [Андреев И. Д. Диалектическая логика: Учеб. пособие. – М.: Высш. шк., 1985. – 367 с. – С. </a:t>
            </a:r>
            <a:r>
              <a:rPr lang="ru-RU" dirty="0" smtClean="0"/>
              <a:t>233</a:t>
            </a:r>
            <a:r>
              <a:rPr lang="ru-RU" dirty="0"/>
              <a:t>]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Екстраполяція на нескінченність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196752"/>
            <a:ext cx="8496944" cy="5616624"/>
          </a:xfrm>
        </p:spPr>
        <p:txBody>
          <a:bodyPr>
            <a:normAutofit fontScale="62500" lnSpcReduction="20000"/>
          </a:bodyPr>
          <a:lstStyle/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«</a:t>
            </a:r>
            <a:r>
              <a:rPr lang="ru-RU" dirty="0"/>
              <a:t>Поскольку максимум просто, больше которого абсолютно ничего не может быть, как бесконечная истина превышает всякую способность нашего понимания, мы постигаем его через его непостижимость. Не принадлежа по природе к вещам, допускающим превышение и превышаемое, он выше всего, что мы способны себе представить: все воспринимаемое чувством, рассудком или разумом вещи так отличаются от него и друг от друга, что между ними никогда нет точного равенства, и тем самым максимальное равенство, ни для чего не иное и ни от чего не отличное, превосходит всякое понимание.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Абсолютный максимум пребывает в полной актуальности, будучи всем, чем он может быть, и по той же причине, по какой он не может быть больше, он не может быть и меньше: ведь он есть всё то, что может существовать. Но то, меньше чего не может быть ничего, есть минимум. Значит, раз максимум таков, как сказано, он очевидным образом совпадает с минимумом.</a:t>
            </a:r>
          </a:p>
          <a:p>
            <a:pPr marL="0" indent="36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Все это для тебя прояснится, если представишь максимум и минимум в количественном определении. Максимальное количество максимально велико, минимальное количество максимально мало; освободи теперь максимум и минимум от количества, вынеся мысленно за скобки «велико» и «мало», и ясно увидишь совпадение максимума и минимума: максимум превосходит все и минимум тоже превосходит все; абсолютное количество не более максимально. чем минимальное, потому что максимум его есть через совпадение вместе и минимум» [Николай Кузанский. Об ученом незнании. // Сочинения в 2-х т. Т. 1. – М.: Мысль, 1979. – 488 с., 1 л. портр. – (</a:t>
            </a:r>
            <a:r>
              <a:rPr lang="ru-RU" dirty="0" smtClean="0"/>
              <a:t>Филос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/>
              <a:t>наследие). – В надзаг.: АН СССР, Ин-т философии. – С. 47 – </a:t>
            </a:r>
            <a:r>
              <a:rPr lang="ru-RU" dirty="0" smtClean="0"/>
              <a:t>184</a:t>
            </a:r>
            <a:r>
              <a:rPr lang="en-US" dirty="0" smtClean="0"/>
              <a:t>. – C.</a:t>
            </a:r>
            <a:r>
              <a:rPr lang="ru-RU" dirty="0" smtClean="0"/>
              <a:t> </a:t>
            </a:r>
            <a:r>
              <a:rPr lang="ru-RU" dirty="0"/>
              <a:t>54]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«Об учёном незнании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14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529</TotalTime>
  <Words>3012</Words>
  <Application>Microsoft Office PowerPoint</Application>
  <PresentationFormat>Экран (4:3)</PresentationFormat>
  <Paragraphs>148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Times New Roman</vt:lpstr>
      <vt:lpstr>Wingdings 2</vt:lpstr>
      <vt:lpstr>Бумажная</vt:lpstr>
      <vt:lpstr>ФІЛОСОФІЯ курс лекцій для бакалаврів</vt:lpstr>
      <vt:lpstr>Тема І. Філософія та світогляд</vt:lpstr>
      <vt:lpstr>1.1. Визначення та типи світогляду</vt:lpstr>
      <vt:lpstr>1.2. Міфологічний світогляд</vt:lpstr>
      <vt:lpstr>Від міфу до правди</vt:lpstr>
      <vt:lpstr>Віднайти правду чи ікону певної події сучасник не здатен</vt:lpstr>
      <vt:lpstr>1.3. Релігійний світогляд</vt:lpstr>
      <vt:lpstr>Екстраполяція на нескінченність</vt:lpstr>
      <vt:lpstr>«Об учёном незнании»</vt:lpstr>
      <vt:lpstr>Віра можлива без знання, але не знання без віри у це знання</vt:lpstr>
      <vt:lpstr>1.4. Філософія</vt:lpstr>
      <vt:lpstr>1.5. Основне питання філософії</vt:lpstr>
      <vt:lpstr>Иммануил Кант «Пролегомены…»</vt:lpstr>
      <vt:lpstr>Кумулятивний (накопичувальний) характер  пояснювальної сили наукових теорій в певній галузі. Всі ж кола філософських картин світу фактично співпадуть  мал. 1. Специфіка наукового знання</vt:lpstr>
      <vt:lpstr>Безглуздо пиляти гілку, на якій сидиш</vt:lpstr>
      <vt:lpstr>мал. 2. Специфіка філософського знання</vt:lpstr>
      <vt:lpstr>Від матерії до духу</vt:lpstr>
      <vt:lpstr>Презентация PowerPoint</vt:lpstr>
      <vt:lpstr>1.6. Типи філософського тексту</vt:lpstr>
      <vt:lpstr>1.7. Складові філософської концепції</vt:lpstr>
      <vt:lpstr>ВИСНОВОК</vt:lpstr>
      <vt:lpstr>Філософія:</vt:lpstr>
      <vt:lpstr>Рекомендована література</vt:lpstr>
      <vt:lpstr>Додаткова література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курс лекцій для бакалаврів</dc:title>
  <dc:creator>Администратор</dc:creator>
  <cp:lastModifiedBy>LadyDream</cp:lastModifiedBy>
  <cp:revision>147</cp:revision>
  <dcterms:created xsi:type="dcterms:W3CDTF">2015-02-28T22:56:03Z</dcterms:created>
  <dcterms:modified xsi:type="dcterms:W3CDTF">2020-09-04T18:34:37Z</dcterms:modified>
</cp:coreProperties>
</file>