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7" r:id="rId3"/>
    <p:sldId id="264" r:id="rId4"/>
    <p:sldId id="269" r:id="rId5"/>
    <p:sldId id="275" r:id="rId6"/>
    <p:sldId id="284" r:id="rId7"/>
    <p:sldId id="265" r:id="rId8"/>
    <p:sldId id="270" r:id="rId9"/>
    <p:sldId id="283" r:id="rId10"/>
    <p:sldId id="266" r:id="rId11"/>
    <p:sldId id="302" r:id="rId12"/>
    <p:sldId id="271" r:id="rId13"/>
    <p:sldId id="286" r:id="rId14"/>
    <p:sldId id="288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140-B500-4F48-9B25-39724FD6D964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87EC-B47F-46CA-B677-557325F0C51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140-B500-4F48-9B25-39724FD6D964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87EC-B47F-46CA-B677-557325F0C51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140-B500-4F48-9B25-39724FD6D964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87EC-B47F-46CA-B677-557325F0C51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140-B500-4F48-9B25-39724FD6D964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87EC-B47F-46CA-B677-557325F0C51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140-B500-4F48-9B25-39724FD6D964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87EC-B47F-46CA-B677-557325F0C51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140-B500-4F48-9B25-39724FD6D964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87EC-B47F-46CA-B677-557325F0C51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140-B500-4F48-9B25-39724FD6D964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87EC-B47F-46CA-B677-557325F0C51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140-B500-4F48-9B25-39724FD6D964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87EC-B47F-46CA-B677-557325F0C51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140-B500-4F48-9B25-39724FD6D964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87EC-B47F-46CA-B677-557325F0C51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140-B500-4F48-9B25-39724FD6D964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87EC-B47F-46CA-B677-557325F0C51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6140-B500-4F48-9B25-39724FD6D964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87EC-B47F-46CA-B677-557325F0C51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86140-B500-4F48-9B25-39724FD6D964}" type="datetimeFigureOut">
              <a:rPr lang="uk-UA" smtClean="0"/>
              <a:t>04.04.2024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587EC-B47F-46CA-B677-557325F0C51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638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16388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0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2" name="AutoShape 8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4" name="AutoShape 10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428597" y="285728"/>
            <a:ext cx="8358246" cy="283154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6600" b="1" i="1" dirty="0" smtClean="0">
                <a:solidFill>
                  <a:srgbClr val="FF0000"/>
                </a:solidFill>
              </a:rPr>
              <a:t>Трипільська кераміка</a:t>
            </a:r>
            <a:endParaRPr lang="uk-UA" sz="6600" b="1" i="1" dirty="0">
              <a:solidFill>
                <a:srgbClr val="FF0000"/>
              </a:solidFill>
            </a:endParaRPr>
          </a:p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посідає </a:t>
            </a:r>
            <a:r>
              <a:rPr lang="uk-UA" sz="2800" b="1" i="1" dirty="0" smtClean="0">
                <a:solidFill>
                  <a:schemeClr val="bg1"/>
                </a:solidFill>
              </a:rPr>
              <a:t>у мистецтві </a:t>
            </a:r>
            <a:r>
              <a:rPr lang="uk-UA" sz="2800" b="1" i="1" dirty="0" smtClean="0">
                <a:solidFill>
                  <a:schemeClr val="bg1"/>
                </a:solidFill>
              </a:rPr>
              <a:t>дуже </a:t>
            </a:r>
            <a:r>
              <a:rPr lang="uk-UA" sz="2800" b="1" i="1" dirty="0" smtClean="0">
                <a:solidFill>
                  <a:schemeClr val="bg1"/>
                </a:solidFill>
              </a:rPr>
              <a:t>важливе місце. Найвищого рівня розвитку досягла </a:t>
            </a:r>
            <a:r>
              <a:rPr lang="uk-UA" sz="2800" b="1" i="1" dirty="0" smtClean="0">
                <a:solidFill>
                  <a:schemeClr val="bg1"/>
                </a:solidFill>
              </a:rPr>
              <a:t>у декоруванні керамічних виробів, що </a:t>
            </a:r>
            <a:r>
              <a:rPr lang="uk-UA" sz="2800" b="1" i="1" dirty="0" smtClean="0">
                <a:solidFill>
                  <a:schemeClr val="bg1"/>
                </a:solidFill>
              </a:rPr>
              <a:t>використовувалась в господарстві та магічних ритуалах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10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4128" y="3117272"/>
            <a:ext cx="5807184" cy="3264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246" cy="6858000"/>
          </a:xfrm>
          <a:prstGeom prst="rect">
            <a:avLst/>
          </a:prstGeom>
          <a:noFill/>
        </p:spPr>
      </p:pic>
      <p:pic>
        <p:nvPicPr>
          <p:cNvPr id="23554" name="Picture 2" descr="Результат пошуку зображень за запитом &quot;трипільські керамічні фігурк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9144000" cy="24803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2928934"/>
            <a:ext cx="8715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Дуже цікаві </a:t>
            </a:r>
          </a:p>
          <a:p>
            <a:pPr algn="ctr"/>
            <a:r>
              <a:rPr lang="uk-UA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невеликі скульптурні вироби </a:t>
            </a:r>
          </a:p>
          <a:p>
            <a:pPr algn="ctr"/>
            <a:r>
              <a:rPr lang="uk-UA" sz="3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трипільської культури. </a:t>
            </a:r>
          </a:p>
          <a:p>
            <a:pPr algn="ctr"/>
            <a:r>
              <a:rPr lang="uk-UA" sz="3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Найчастіше це фігурки жінок, </a:t>
            </a:r>
          </a:p>
          <a:p>
            <a:pPr algn="ctr"/>
            <a:r>
              <a:rPr lang="uk-UA" sz="3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а також свійських тварин </a:t>
            </a:r>
          </a:p>
          <a:p>
            <a:pPr algn="ctr"/>
            <a:r>
              <a:rPr lang="uk-UA" sz="32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(бика,свині, кози, собаки)</a:t>
            </a:r>
            <a:endParaRPr lang="uk-UA" sz="32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246" cy="6858000"/>
          </a:xfrm>
          <a:prstGeom prst="rect">
            <a:avLst/>
          </a:prstGeom>
          <a:noFill/>
        </p:spPr>
      </p:pic>
      <p:pic>
        <p:nvPicPr>
          <p:cNvPr id="61442" name="Picture 2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14290"/>
            <a:ext cx="5500694" cy="36909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4071942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Твори трипільської пластики значно відрізняються від справжніх людей і тварин, проте давні скульптори й не прагнули їх реального зображення. </a:t>
            </a:r>
          </a:p>
          <a:p>
            <a:pPr algn="ctr"/>
            <a:r>
              <a:rPr lang="uk-UA" sz="3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Вони створювали певні знаки, символи</a:t>
            </a:r>
            <a:endParaRPr lang="uk-UA" sz="32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638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16388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0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2" name="AutoShape 8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4" name="AutoShape 10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8434" name="Picture 2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 t="3326" r="5584" b="6873"/>
          <a:stretch>
            <a:fillRect/>
          </a:stretch>
        </p:blipFill>
        <p:spPr bwMode="auto">
          <a:xfrm>
            <a:off x="0" y="2714620"/>
            <a:ext cx="5072098" cy="3857652"/>
          </a:xfrm>
          <a:prstGeom prst="rect">
            <a:avLst/>
          </a:prstGeom>
          <a:noFill/>
        </p:spPr>
      </p:pic>
      <p:pic>
        <p:nvPicPr>
          <p:cNvPr id="18438" name="Picture 6" descr="Результат пошуку зображень за запитом &quot;трипільські керамічні жіночі фігурки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571876"/>
            <a:ext cx="1349687" cy="2357454"/>
          </a:xfrm>
          <a:prstGeom prst="rect">
            <a:avLst/>
          </a:prstGeom>
          <a:noFill/>
        </p:spPr>
      </p:pic>
      <p:pic>
        <p:nvPicPr>
          <p:cNvPr id="18440" name="Picture 8" descr="Результат пошуку зображень за запитом &quot;трипільські керамічні жіночі фігурки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714620"/>
            <a:ext cx="3915222" cy="3848105"/>
          </a:xfrm>
          <a:prstGeom prst="rect">
            <a:avLst/>
          </a:prstGeom>
          <a:noFill/>
        </p:spPr>
      </p:pic>
      <p:pic>
        <p:nvPicPr>
          <p:cNvPr id="13" name="Picture 4" descr="Пов’язане зображенн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4786322"/>
            <a:ext cx="1021563" cy="15716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5720" y="357166"/>
            <a:ext cx="8572560" cy="206210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Жіночі статуетки, що символізують прадавню Велику берегиню, покровительку роду та землеробства, використовували в ритуалах землеробської магії</a:t>
            </a:r>
            <a:endParaRPr lang="uk-UA" sz="32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5058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 l="11458"/>
          <a:stretch>
            <a:fillRect/>
          </a:stretch>
        </p:blipFill>
        <p:spPr bwMode="auto">
          <a:xfrm>
            <a:off x="0" y="0"/>
            <a:ext cx="9137222" cy="6858000"/>
          </a:xfrm>
          <a:prstGeom prst="rect">
            <a:avLst/>
          </a:prstGeom>
          <a:noFill/>
        </p:spPr>
      </p:pic>
      <p:pic>
        <p:nvPicPr>
          <p:cNvPr id="45060" name="Picture 4" descr="Результат пошуку зображень за запитом &quot;трипільські керамічні жіночі фігурк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928802"/>
            <a:ext cx="2905132" cy="36604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285728"/>
            <a:ext cx="678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bg1"/>
                </a:solidFill>
              </a:rPr>
              <a:t>Всередину їх вкладали зерна пшениці: давні люди вірили, що це впливало на родючість землі</a:t>
            </a:r>
            <a:endParaRPr lang="uk-UA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7106" name="Picture 2" descr="Результат пошуку зображень за запитом &quot;трипільські керамічні жіночі фігурк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952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24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5" y="214290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Кераміка</a:t>
            </a:r>
            <a:r>
              <a:rPr lang="ru-RU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трипільців</a:t>
            </a:r>
            <a:r>
              <a:rPr lang="ru-RU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є</a:t>
            </a:r>
            <a:r>
              <a:rPr lang="ru-RU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однією</a:t>
            </a:r>
            <a:r>
              <a:rPr lang="ru-RU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</a:t>
            </a:r>
            <a:r>
              <a:rPr lang="ru-RU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найкращих</a:t>
            </a:r>
            <a:r>
              <a:rPr lang="ru-RU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ru-RU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у </a:t>
            </a:r>
            <a:r>
              <a:rPr lang="ru-RU" sz="32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світі</a:t>
            </a:r>
            <a:r>
              <a:rPr lang="ru-RU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а </a:t>
            </a:r>
            <a:r>
              <a:rPr lang="ru-RU" sz="32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керамічні</a:t>
            </a:r>
            <a:r>
              <a:rPr lang="ru-RU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вироби</a:t>
            </a:r>
            <a:r>
              <a:rPr lang="ru-RU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– просто </a:t>
            </a:r>
            <a:r>
              <a:rPr lang="ru-RU" sz="32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витвір</a:t>
            </a:r>
            <a:r>
              <a:rPr lang="ru-RU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мистецтва</a:t>
            </a:r>
            <a:r>
              <a:rPr lang="ru-RU" sz="3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для того часу</a:t>
            </a:r>
            <a:endParaRPr lang="uk-UA" sz="3200" b="1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 descr="06022403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1857364"/>
            <a:ext cx="233797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Результат пошуку зображень за запитом &quot;кераміка трипілля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928802"/>
            <a:ext cx="2381250" cy="1714500"/>
          </a:xfrm>
          <a:prstGeom prst="rect">
            <a:avLst/>
          </a:prstGeom>
          <a:noFill/>
        </p:spPr>
      </p:pic>
      <p:pic>
        <p:nvPicPr>
          <p:cNvPr id="25604" name="Picture 4" descr="Результат пошуку зображень за запитом &quot;кераміка трипілля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928802"/>
            <a:ext cx="2289459" cy="1714512"/>
          </a:xfrm>
          <a:prstGeom prst="rect">
            <a:avLst/>
          </a:prstGeom>
          <a:noFill/>
        </p:spPr>
      </p:pic>
      <p:pic>
        <p:nvPicPr>
          <p:cNvPr id="7" name="Picture 8" descr="Результат пошуку зображень за запитом &quot;фон трипільська культура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3857628"/>
            <a:ext cx="4920231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638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16388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0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2" name="AutoShape 8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4" name="AutoShape 10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428596" y="285728"/>
            <a:ext cx="8429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Її асортимент, форми та розміри надзвичайно різноманітні. Вироби прикрашалися гарним, яскравим орнаментом, </a:t>
            </a:r>
          </a:p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властивим лише цій культурі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11" name="Picture 4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214554"/>
            <a:ext cx="6357982" cy="4380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Picture 2" descr="Результат пошуку зображень за запитом &quot;трипольская культура орнамент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225411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3010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67837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246" cy="6858000"/>
          </a:xfrm>
          <a:prstGeom prst="rect">
            <a:avLst/>
          </a:prstGeom>
          <a:noFill/>
        </p:spPr>
      </p:pic>
      <p:pic>
        <p:nvPicPr>
          <p:cNvPr id="3" name="Picture 32" descr="Результат пошуку зображень за запитом &quot;трипольская культура орнамент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214290"/>
            <a:ext cx="3894883" cy="2428892"/>
          </a:xfrm>
          <a:prstGeom prst="rect">
            <a:avLst/>
          </a:prstGeom>
          <a:noFill/>
        </p:spPr>
      </p:pic>
      <p:pic>
        <p:nvPicPr>
          <p:cNvPr id="4" name="Picture 26" descr="Пов’язане зображення"/>
          <p:cNvPicPr>
            <a:picLocks noChangeAspect="1" noChangeArrowheads="1"/>
          </p:cNvPicPr>
          <p:nvPr/>
        </p:nvPicPr>
        <p:blipFill>
          <a:blip r:embed="rId4" cstate="print"/>
          <a:srcRect l="4272" t="5008" b="1506"/>
          <a:stretch>
            <a:fillRect/>
          </a:stretch>
        </p:blipFill>
        <p:spPr bwMode="auto">
          <a:xfrm>
            <a:off x="5715008" y="214290"/>
            <a:ext cx="3201979" cy="4000528"/>
          </a:xfrm>
          <a:prstGeom prst="rect">
            <a:avLst/>
          </a:prstGeom>
          <a:noFill/>
        </p:spPr>
      </p:pic>
      <p:pic>
        <p:nvPicPr>
          <p:cNvPr id="5" name="Picture 18" descr="Пов’язане зображення"/>
          <p:cNvPicPr>
            <a:picLocks noChangeAspect="1" noChangeArrowheads="1"/>
          </p:cNvPicPr>
          <p:nvPr/>
        </p:nvPicPr>
        <p:blipFill>
          <a:blip r:embed="rId5"/>
          <a:srcRect b="8383"/>
          <a:stretch>
            <a:fillRect/>
          </a:stretch>
        </p:blipFill>
        <p:spPr bwMode="auto">
          <a:xfrm>
            <a:off x="214282" y="3286124"/>
            <a:ext cx="2357454" cy="3357586"/>
          </a:xfrm>
          <a:prstGeom prst="rect">
            <a:avLst/>
          </a:prstGeom>
          <a:noFill/>
        </p:spPr>
      </p:pic>
      <p:pic>
        <p:nvPicPr>
          <p:cNvPr id="6" name="Picture 8" descr="Результат пошуку зображень за запитом &quot;трипольская культура орнамент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5429264"/>
            <a:ext cx="3524250" cy="1219201"/>
          </a:xfrm>
          <a:prstGeom prst="rect">
            <a:avLst/>
          </a:prstGeom>
          <a:noFill/>
        </p:spPr>
      </p:pic>
      <p:pic>
        <p:nvPicPr>
          <p:cNvPr id="7" name="Picture 6" descr="Результат пошуку зображень за запитом &quot;трипольская культура орнамент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643446"/>
            <a:ext cx="2000250" cy="2057401"/>
          </a:xfrm>
          <a:prstGeom prst="rect">
            <a:avLst/>
          </a:prstGeom>
          <a:noFill/>
        </p:spPr>
      </p:pic>
      <p:pic>
        <p:nvPicPr>
          <p:cNvPr id="8" name="Picture 14" descr="Пов’язане зображення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2500306"/>
            <a:ext cx="2214578" cy="1938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638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16388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0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2" name="AutoShape 8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4" name="AutoShape 10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" name="Picture 8" descr="Результат пошуку зображень за запитом &quot;трипольская культура орнамент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260011" cy="28575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3357562"/>
            <a:ext cx="8572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bg1"/>
                </a:solidFill>
              </a:rPr>
              <a:t>Найпоширенішими елементами орнаментів були спіралі, смуги, кола, інколи – зображення людей і тварин, що символізували природні явища, стихії, божества, від яких залежало життя людей. Усі вони мали конкретне значення й були зрозумілі людям</a:t>
            </a:r>
            <a:endParaRPr lang="uk-UA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638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16388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0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2" name="AutoShape 8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4" name="AutoShape 10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2770" name="Picture 2" descr="Результат пошуку зображень за запитом &quot;кераміка трипілля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85728"/>
            <a:ext cx="3500462" cy="4242984"/>
          </a:xfrm>
          <a:prstGeom prst="rect">
            <a:avLst/>
          </a:prstGeom>
          <a:noFill/>
        </p:spPr>
      </p:pic>
      <p:pic>
        <p:nvPicPr>
          <p:cNvPr id="32772" name="Picture 4" descr="Пов’язане зображен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786190"/>
            <a:ext cx="3286125" cy="2876551"/>
          </a:xfrm>
          <a:prstGeom prst="rect">
            <a:avLst/>
          </a:prstGeom>
          <a:noFill/>
        </p:spPr>
      </p:pic>
      <p:pic>
        <p:nvPicPr>
          <p:cNvPr id="32774" name="Picture 6" descr="Пов’язане зображенн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786322"/>
            <a:ext cx="2428892" cy="1858103"/>
          </a:xfrm>
          <a:prstGeom prst="rect">
            <a:avLst/>
          </a:prstGeom>
          <a:noFill/>
        </p:spPr>
      </p:pic>
      <p:pic>
        <p:nvPicPr>
          <p:cNvPr id="32776" name="Picture 8" descr="Пов’язане зображенн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3781602"/>
            <a:ext cx="2357454" cy="286210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000496" y="357166"/>
            <a:ext cx="49292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Пам'ятки трипільської кераміки виконані з тонким художнім смаком. Малюнки гармонійно поєднуються з формою посудини</a:t>
            </a:r>
            <a:endParaRPr lang="uk-UA" sz="32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206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1111</dc:creator>
  <cp:lastModifiedBy>AdmiNN</cp:lastModifiedBy>
  <cp:revision>50</cp:revision>
  <dcterms:created xsi:type="dcterms:W3CDTF">2018-01-04T15:20:59Z</dcterms:created>
  <dcterms:modified xsi:type="dcterms:W3CDTF">2024-04-04T17:55:05Z</dcterms:modified>
</cp:coreProperties>
</file>