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7" Type="http://schemas.microsoft.com/office/2020/02/relationships/classificationlabels" Target="docMetadata/LabelInfo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1" r:id="rId6"/>
    <p:sldId id="287" r:id="rId7"/>
    <p:sldId id="259" r:id="rId8"/>
    <p:sldId id="262" r:id="rId9"/>
    <p:sldId id="288" r:id="rId10"/>
    <p:sldId id="304" r:id="rId11"/>
    <p:sldId id="306" r:id="rId12"/>
    <p:sldId id="289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8" autoAdjust="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F3D20-E671-46AE-ACAF-D8ED9467F9AA}" type="datetime1">
              <a:rPr lang="ru-RU" smtClean="0"/>
              <a:t>17.03.2024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FE255-C6C9-41E0-986C-07D6EF7ADCEF}" type="datetime1">
              <a:rPr lang="ru-RU" smtClean="0"/>
              <a:pPr/>
              <a:t>17.03.2024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4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5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6F4A46A-06E0-4B10-B874-2B434C3E2E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4000" noProof="0">
                <a:solidFill>
                  <a:schemeClr val="bg1"/>
                </a:solidFill>
              </a:rPr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1800" noProof="0">
                <a:solidFill>
                  <a:schemeClr val="bg1"/>
                </a:solidFill>
              </a:rPr>
              <a:t>Вставьте подзаголовок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239FAB6-0B6C-402C-A107-EFFF82281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6">
            <a:extLst>
              <a:ext uri="{FF2B5EF4-FFF2-40B4-BE49-F238E27FC236}">
                <a16:creationId xmlns:a16="http://schemas.microsoft.com/office/drawing/2014/main" xmlns="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14" name="Дата 5">
            <a:extLst>
              <a:ext uri="{FF2B5EF4-FFF2-40B4-BE49-F238E27FC236}">
                <a16:creationId xmlns:a16="http://schemas.microsoft.com/office/drawing/2014/main" xmlns="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вересня 2022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xmlns="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ru-RU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ru-RU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ru-RU" sz="4000" noProof="0"/>
              <a:t>Образец заголовка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0AFB647-646C-4130-9EF5-C19C686B1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C0A0972-FD9A-4E9D-A0A3-BD0AF8C7B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xmlns="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xmlns="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FFFF70A-3EED-4002-B2F8-FB8301C80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7">
            <a:extLst>
              <a:ext uri="{FF2B5EF4-FFF2-40B4-BE49-F238E27FC236}">
                <a16:creationId xmlns:a16="http://schemas.microsoft.com/office/drawing/2014/main" xmlns="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21" name="Рисунок 17">
            <a:extLst>
              <a:ext uri="{FF2B5EF4-FFF2-40B4-BE49-F238E27FC236}">
                <a16:creationId xmlns:a16="http://schemas.microsoft.com/office/drawing/2014/main" xmlns="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14" name="Нижний колонтитул 7">
            <a:extLst>
              <a:ext uri="{FF2B5EF4-FFF2-40B4-BE49-F238E27FC236}">
                <a16:creationId xmlns:a16="http://schemas.microsoft.com/office/drawing/2014/main" xmlns="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xmlns="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xmlns="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0">
            <a:extLst>
              <a:ext uri="{FF2B5EF4-FFF2-40B4-BE49-F238E27FC236}">
                <a16:creationId xmlns:a16="http://schemas.microsoft.com/office/drawing/2014/main" xmlns="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Подзаголовок 11">
            <a:extLst>
              <a:ext uri="{FF2B5EF4-FFF2-40B4-BE49-F238E27FC236}">
                <a16:creationId xmlns:a16="http://schemas.microsoft.com/office/drawing/2014/main" xmlns="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0" name="Рисунок 28">
            <a:extLst>
              <a:ext uri="{FF2B5EF4-FFF2-40B4-BE49-F238E27FC236}">
                <a16:creationId xmlns:a16="http://schemas.microsoft.com/office/drawing/2014/main" xmlns="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1E8A8BA-B48F-4CEA-A820-8955D55D0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94FBB1-EC2B-4CAB-AE4E-A7A156244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7EFB8CD-537B-4E5E-8F93-82EED2C84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9" name="Нижний колонтитул 9">
            <a:extLst>
              <a:ext uri="{FF2B5EF4-FFF2-40B4-BE49-F238E27FC236}">
                <a16:creationId xmlns:a16="http://schemas.microsoft.com/office/drawing/2014/main" xmlns="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20" name="Дата 8">
            <a:extLst>
              <a:ext uri="{FF2B5EF4-FFF2-40B4-BE49-F238E27FC236}">
                <a16:creationId xmlns:a16="http://schemas.microsoft.com/office/drawing/2014/main" xmlns="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21" name="Номер слайда 10">
            <a:extLst>
              <a:ext uri="{FF2B5EF4-FFF2-40B4-BE49-F238E27FC236}">
                <a16:creationId xmlns:a16="http://schemas.microsoft.com/office/drawing/2014/main" xmlns="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FB4C3E1-495D-437D-A1DB-87F3028BB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8" name="Нижний колонтитул 9">
            <a:extLst>
              <a:ext uri="{FF2B5EF4-FFF2-40B4-BE49-F238E27FC236}">
                <a16:creationId xmlns:a16="http://schemas.microsoft.com/office/drawing/2014/main" xmlns="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xmlns="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Вставьте текст здесь</a:t>
            </a:r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sz="1800" noProof="0">
                <a:solidFill>
                  <a:schemeClr val="bg1"/>
                </a:solidFill>
              </a:rPr>
              <a:t>Вставьте подзаголовок</a:t>
            </a: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xmlns="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BDF219B-DD0E-4D26-8B59-3FE43A252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03BC10E-3DDD-4EC5-BD6D-D8D180BF3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11" name="Дата 8">
            <a:extLst>
              <a:ext uri="{FF2B5EF4-FFF2-40B4-BE49-F238E27FC236}">
                <a16:creationId xmlns:a16="http://schemas.microsoft.com/office/drawing/2014/main" xmlns="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12" name="Номер слайда 10">
            <a:extLst>
              <a:ext uri="{FF2B5EF4-FFF2-40B4-BE49-F238E27FC236}">
                <a16:creationId xmlns:a16="http://schemas.microsoft.com/office/drawing/2014/main" xmlns="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66F075D-9008-4BD3-A772-7AF7AD667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ru-RU" noProof="0"/>
              <a:t>Вставьте текст здесь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17" name="Объект 10">
            <a:extLst>
              <a:ext uri="{FF2B5EF4-FFF2-40B4-BE49-F238E27FC236}">
                <a16:creationId xmlns:a16="http://schemas.microsoft.com/office/drawing/2014/main" xmlns="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ru-RU" noProof="0"/>
              <a:t>Вставьте текст здесь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91B92C0-6B36-412A-9A49-16AB59FF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7">
            <a:extLst>
              <a:ext uri="{FF2B5EF4-FFF2-40B4-BE49-F238E27FC236}">
                <a16:creationId xmlns:a16="http://schemas.microsoft.com/office/drawing/2014/main" xmlns="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14" name="Дата 6">
            <a:extLst>
              <a:ext uri="{FF2B5EF4-FFF2-40B4-BE49-F238E27FC236}">
                <a16:creationId xmlns:a16="http://schemas.microsoft.com/office/drawing/2014/main" xmlns="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15" name="Номер слайда 8">
            <a:extLst>
              <a:ext uri="{FF2B5EF4-FFF2-40B4-BE49-F238E27FC236}">
                <a16:creationId xmlns:a16="http://schemas.microsoft.com/office/drawing/2014/main" xmlns="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CC332FB-CD3F-4398-958A-CBE45129A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xmlns="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ru-RU" noProof="0"/>
              <a:t>Вставьте текст здесь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15" name="Объект 10">
            <a:extLst>
              <a:ext uri="{FF2B5EF4-FFF2-40B4-BE49-F238E27FC236}">
                <a16:creationId xmlns:a16="http://schemas.microsoft.com/office/drawing/2014/main" xmlns="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ru-RU" noProof="0"/>
              <a:t>Вставьте текст здесь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16" name="Объект 10">
            <a:extLst>
              <a:ext uri="{FF2B5EF4-FFF2-40B4-BE49-F238E27FC236}">
                <a16:creationId xmlns:a16="http://schemas.microsoft.com/office/drawing/2014/main" xmlns="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ru-RU" noProof="0"/>
              <a:t>Вставьте текст здесь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346E7C8-F905-4B13-8FD6-185A04184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12" name="Дата 6">
            <a:extLst>
              <a:ext uri="{FF2B5EF4-FFF2-40B4-BE49-F238E27FC236}">
                <a16:creationId xmlns:a16="http://schemas.microsoft.com/office/drawing/2014/main" xmlns="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13" name="Номер слайда 8">
            <a:extLst>
              <a:ext uri="{FF2B5EF4-FFF2-40B4-BE49-F238E27FC236}">
                <a16:creationId xmlns:a16="http://schemas.microsoft.com/office/drawing/2014/main" xmlns="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23 вересня 2022</a:t>
            </a:r>
            <a:endParaRPr lang="ru-RU" noProof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Деревина як конструкційний матеріал природного походження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fld id="{C3DB2ADC-AF19-4574-8C10-79B5B04FCA2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57" r:id="rId19"/>
    <p:sldLayoutId id="2147483658" r:id="rId20"/>
    <p:sldLayoutId id="2147483659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240" y="1602656"/>
            <a:ext cx="4429898" cy="2354580"/>
          </a:xfrm>
        </p:spPr>
        <p:txBody>
          <a:bodyPr rtlCol="0">
            <a:normAutofit/>
          </a:bodyPr>
          <a:lstStyle/>
          <a:p>
            <a:pPr rtl="0"/>
            <a:r>
              <a:rPr lang="uk-UA" sz="2800" dirty="0"/>
              <a:t>Д</a:t>
            </a:r>
            <a:r>
              <a:rPr lang="ru-RU" sz="2800" dirty="0" err="1"/>
              <a:t>еревина</a:t>
            </a:r>
            <a:r>
              <a:rPr lang="ru-RU" sz="2800" dirty="0"/>
              <a:t> як </a:t>
            </a:r>
            <a:r>
              <a:rPr lang="ru-RU" sz="2800" dirty="0" err="1"/>
              <a:t>конструкційний</a:t>
            </a:r>
            <a:r>
              <a:rPr lang="ru-RU" sz="2800" dirty="0"/>
              <a:t> </a:t>
            </a:r>
            <a:r>
              <a:rPr lang="ru-RU" sz="2800" dirty="0" err="1"/>
              <a:t>матеріал</a:t>
            </a:r>
            <a:r>
              <a:rPr lang="ru-RU" sz="2800" dirty="0"/>
              <a:t> природного </a:t>
            </a:r>
            <a:r>
              <a:rPr lang="ru-RU" sz="2800" dirty="0" err="1"/>
              <a:t>походження</a:t>
            </a:r>
            <a:endParaRPr lang="ru-RU" sz="2800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2677345" cy="691829"/>
          </a:xfrm>
        </p:spPr>
        <p:txBody>
          <a:bodyPr rtlCol="0">
            <a:noAutofit/>
          </a:bodyPr>
          <a:lstStyle/>
          <a:p>
            <a:pPr rtl="0"/>
            <a:r>
              <a:rPr lang="uk-UA" sz="2400" dirty="0" smtClean="0">
                <a:solidFill>
                  <a:srgbClr val="FF0000"/>
                </a:solidFill>
              </a:rPr>
              <a:t>Підготувала </a:t>
            </a:r>
            <a:endParaRPr lang="uk-UA" sz="2400" dirty="0">
              <a:solidFill>
                <a:srgbClr val="FF0000"/>
              </a:solidFill>
            </a:endParaRPr>
          </a:p>
          <a:p>
            <a:pPr rtl="0"/>
            <a:r>
              <a:rPr lang="uk-UA" sz="2400" dirty="0" err="1" smtClean="0">
                <a:solidFill>
                  <a:srgbClr val="FF0000"/>
                </a:solidFill>
              </a:rPr>
              <a:t>к.п.н</a:t>
            </a:r>
            <a:r>
              <a:rPr lang="uk-UA" sz="2400" dirty="0" smtClean="0">
                <a:solidFill>
                  <a:srgbClr val="FF0000"/>
                </a:solidFill>
              </a:rPr>
              <a:t>. Ольга </a:t>
            </a:r>
            <a:r>
              <a:rPr lang="uk-UA" sz="2400" dirty="0" err="1" smtClean="0">
                <a:solidFill>
                  <a:srgbClr val="FF0000"/>
                </a:solidFill>
              </a:rPr>
              <a:t>Гервас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Цветы на дереве ">
            <a:extLst>
              <a:ext uri="{FF2B5EF4-FFF2-40B4-BE49-F238E27FC236}">
                <a16:creationId xmlns:a16="http://schemas.microsoft.com/office/drawing/2014/main" xmlns="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Прямоугольник 1"/>
          <p:cNvSpPr/>
          <p:nvPr/>
        </p:nvSpPr>
        <p:spPr>
          <a:xfrm>
            <a:off x="2565494" y="171495"/>
            <a:ext cx="9369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ДИЗАЙНЕРСЬКЕ ПРОЄКТУВАННЯ</a:t>
            </a:r>
            <a:endParaRPr lang="ru-RU" sz="3600" dirty="0">
              <a:solidFill>
                <a:srgbClr val="FF000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>
                <a:solidFill>
                  <a:srgbClr val="FF0000"/>
                </a:solidFill>
              </a:rPr>
              <a:t>З</a:t>
            </a:r>
            <a:r>
              <a:rPr lang="ru-RU" dirty="0" err="1">
                <a:solidFill>
                  <a:srgbClr val="FF0000"/>
                </a:solidFill>
              </a:rPr>
              <a:t>міст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b="1" dirty="0">
                <a:solidFill>
                  <a:srgbClr val="002060"/>
                </a:solidFill>
              </a:rPr>
              <a:t>1. Породи </a:t>
            </a:r>
            <a:r>
              <a:rPr lang="ru-RU" sz="2800" b="1" dirty="0" err="1">
                <a:solidFill>
                  <a:srgbClr val="002060"/>
                </a:solidFill>
              </a:rPr>
              <a:t>деревини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2. </a:t>
            </a:r>
            <a:r>
              <a:rPr lang="ru-RU" sz="2800" b="1" dirty="0" err="1">
                <a:solidFill>
                  <a:srgbClr val="002060"/>
                </a:solidFill>
              </a:rPr>
              <a:t>Пиломатеріали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3. </a:t>
            </a:r>
            <a:r>
              <a:rPr lang="ru-RU" sz="2800" b="1" dirty="0" err="1">
                <a:solidFill>
                  <a:srgbClr val="002060"/>
                </a:solidFill>
              </a:rPr>
              <a:t>Деревні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листові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матеріали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uk-UA" dirty="0">
                <a:ln>
                  <a:solidFill>
                    <a:schemeClr val="bg1"/>
                  </a:solidFill>
                </a:ln>
              </a:rPr>
              <a:t>Д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еревина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як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конструкційний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матеріал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природного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походження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783B1F06-4CB0-449A-A15D-1B0E201D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23 вересня 2022</a:t>
            </a:r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0AF5A0-43BB-4336-8627-9123B9144D80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881870"/>
            <a:ext cx="4152900" cy="1652590"/>
          </a:xfrm>
        </p:spPr>
        <p:txBody>
          <a:bodyPr rtlCol="0">
            <a:normAutofit/>
          </a:bodyPr>
          <a:lstStyle/>
          <a:p>
            <a:pPr rtl="0"/>
            <a:r>
              <a:rPr lang="uk-UA" sz="4000" dirty="0">
                <a:solidFill>
                  <a:srgbClr val="FF0000"/>
                </a:solidFill>
              </a:rPr>
              <a:t>деревина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255" y="918078"/>
            <a:ext cx="6257926" cy="1773893"/>
          </a:xfrm>
        </p:spPr>
        <p:txBody>
          <a:bodyPr rtlCol="0"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Деревина є особливим матеріалом, а як конструкційний матеріал, вона найбільш пристосована до біосистеми людини, до задоволення її культурних, естетичних та екологічних потреб. Вона також є </a:t>
            </a:r>
            <a:r>
              <a:rPr lang="uk-UA" b="1" dirty="0" err="1" smtClean="0">
                <a:solidFill>
                  <a:srgbClr val="002060"/>
                </a:solidFill>
              </a:rPr>
              <a:t>прийнят</a:t>
            </a:r>
            <a:r>
              <a:rPr lang="uk-UA" b="1" dirty="0" smtClean="0">
                <a:solidFill>
                  <a:srgbClr val="002060"/>
                </a:solidFill>
              </a:rPr>
              <a:t> і приємним для людини матеріалом, оскільки має схожу природу з тканинами тіла.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CB79762-C319-44EB-B00A-7C0C3348DF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6918" b="169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Деревина як конструкційний матеріал природного походження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23 вересня 2022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53D7EE4-1EDB-42FD-B6B7-A82C9F31F0F4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2888712"/>
          </a:xfrm>
        </p:spPr>
        <p:txBody>
          <a:bodyPr rtlCol="0"/>
          <a:lstStyle/>
          <a:p>
            <a:pPr rtl="0"/>
            <a:r>
              <a:rPr lang="uk-UA" dirty="0">
                <a:solidFill>
                  <a:srgbClr val="FF0000"/>
                </a:solidFill>
              </a:rPr>
              <a:t>П</a:t>
            </a:r>
            <a:r>
              <a:rPr lang="ru-RU" dirty="0" err="1">
                <a:solidFill>
                  <a:srgbClr val="FF0000"/>
                </a:solidFill>
              </a:rPr>
              <a:t>ороди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деревени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035" y="3855617"/>
            <a:ext cx="4857857" cy="1169773"/>
          </a:xfrm>
        </p:spPr>
        <p:txBody>
          <a:bodyPr rtlCol="0">
            <a:normAutofit/>
          </a:bodyPr>
          <a:lstStyle/>
          <a:p>
            <a:pPr rtl="0"/>
            <a:r>
              <a:rPr lang="uk-UA" sz="2000" b="1" dirty="0">
                <a:solidFill>
                  <a:srgbClr val="002060"/>
                </a:solidFill>
              </a:rPr>
              <a:t>Породи деревини є двох видів:</a:t>
            </a:r>
          </a:p>
          <a:p>
            <a:pPr marL="342900" indent="-342900" rtl="0">
              <a:lnSpc>
                <a:spcPct val="100000"/>
              </a:lnSpc>
              <a:buFont typeface="+mj-lt"/>
              <a:buAutoNum type="arabicPeriod"/>
            </a:pPr>
            <a:r>
              <a:rPr lang="uk-UA" sz="2000" b="1" dirty="0">
                <a:solidFill>
                  <a:srgbClr val="002060"/>
                </a:solidFill>
              </a:rPr>
              <a:t>Листяні породи деревини;</a:t>
            </a:r>
          </a:p>
          <a:p>
            <a:pPr marL="342900" indent="-342900" rtl="0">
              <a:lnSpc>
                <a:spcPct val="100000"/>
              </a:lnSpc>
              <a:buFont typeface="+mj-lt"/>
              <a:buAutoNum type="arabicPeriod"/>
            </a:pPr>
            <a:r>
              <a:rPr lang="uk-UA" sz="2000" b="1" dirty="0">
                <a:solidFill>
                  <a:srgbClr val="002060"/>
                </a:solidFill>
              </a:rPr>
              <a:t>Хвойні породи деревини.</a:t>
            </a:r>
          </a:p>
          <a:p>
            <a:pPr marL="342900" indent="-342900" rtl="0">
              <a:lnSpc>
                <a:spcPct val="100000"/>
              </a:lnSpc>
              <a:buFont typeface="+mj-lt"/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57018DC-5BFA-42F7-884E-E07F6383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95" y="889000"/>
            <a:ext cx="10798176" cy="1051914"/>
          </a:xfrm>
        </p:spPr>
        <p:txBody>
          <a:bodyPr rtlCol="0">
            <a:normAutofit/>
          </a:bodyPr>
          <a:lstStyle/>
          <a:p>
            <a:pPr rtl="0"/>
            <a:r>
              <a:rPr lang="uk-UA" sz="4000" dirty="0">
                <a:solidFill>
                  <a:srgbClr val="FF0000"/>
                </a:solidFill>
              </a:rPr>
              <a:t>Л</a:t>
            </a:r>
            <a:r>
              <a:rPr lang="ru-RU" sz="4000" dirty="0" err="1">
                <a:solidFill>
                  <a:srgbClr val="FF0000"/>
                </a:solidFill>
              </a:rPr>
              <a:t>истяні</a:t>
            </a:r>
            <a:r>
              <a:rPr lang="ru-RU" sz="4000" dirty="0">
                <a:solidFill>
                  <a:srgbClr val="FF0000"/>
                </a:solidFill>
              </a:rPr>
              <a:t> породи </a:t>
            </a:r>
            <a:r>
              <a:rPr lang="ru-RU" sz="4000" dirty="0" err="1">
                <a:solidFill>
                  <a:srgbClr val="FF0000"/>
                </a:solidFill>
              </a:rPr>
              <a:t>деревини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83FEE5BC-EED2-4EF4-B7FA-AE6EC78B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Деревина як конструкційний матеріал природного походження</a:t>
            </a:r>
            <a:endParaRPr lang="ru-RU" dirty="0"/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xmlns="" id="{45AFAF69-5D6F-4166-B2FC-05200C96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23 вересня 2022</a:t>
            </a:r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4A74F2F-064F-43B3-B9B7-41B22C77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940913"/>
            <a:ext cx="2084945" cy="20028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B776C3-3F72-41D6-82BB-6DDCA9CA1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81" y="3943775"/>
            <a:ext cx="1853704" cy="22765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032361-A650-41C5-A941-63565F71E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153" y="1940914"/>
            <a:ext cx="1497847" cy="20024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8B13323-7320-47AB-96E6-46EC707BD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13" y="3943774"/>
            <a:ext cx="1455114" cy="22765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7524E8-AFDB-4C71-A404-9940D5D91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528" y="1940913"/>
            <a:ext cx="1334980" cy="20024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C09565-3379-42E0-8CBA-46CD82F3F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4508" y="3957087"/>
            <a:ext cx="2608993" cy="19583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xmlns="" id="{05C5923C-F734-4B0F-8BF7-4937ABB1DADD}"/>
              </a:ext>
            </a:extLst>
          </p:cNvPr>
          <p:cNvSpPr/>
          <p:nvPr/>
        </p:nvSpPr>
        <p:spPr>
          <a:xfrm>
            <a:off x="2814960" y="2593069"/>
            <a:ext cx="1384146" cy="698157"/>
          </a:xfrm>
          <a:prstGeom prst="lef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Береза</a:t>
            </a:r>
            <a:endParaRPr lang="ru-RU" dirty="0"/>
          </a:p>
        </p:txBody>
      </p:sp>
      <p:sp>
        <p:nvSpPr>
          <p:cNvPr id="18" name="Стрелка: влево 17">
            <a:extLst>
              <a:ext uri="{FF2B5EF4-FFF2-40B4-BE49-F238E27FC236}">
                <a16:creationId xmlns:a16="http://schemas.microsoft.com/office/drawing/2014/main" xmlns="" id="{43678817-B892-45D0-A44E-D2970F7CE1E3}"/>
              </a:ext>
            </a:extLst>
          </p:cNvPr>
          <p:cNvSpPr/>
          <p:nvPr/>
        </p:nvSpPr>
        <p:spPr>
          <a:xfrm>
            <a:off x="8924119" y="2599921"/>
            <a:ext cx="1384146" cy="698157"/>
          </a:xfrm>
          <a:prstGeom prst="lef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Липа</a:t>
            </a:r>
            <a:endParaRPr lang="ru-RU" dirty="0"/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xmlns="" id="{B1246D52-7008-4453-9F17-2ED32825122F}"/>
              </a:ext>
            </a:extLst>
          </p:cNvPr>
          <p:cNvSpPr/>
          <p:nvPr/>
        </p:nvSpPr>
        <p:spPr>
          <a:xfrm>
            <a:off x="6119603" y="2593068"/>
            <a:ext cx="1384146" cy="698157"/>
          </a:xfrm>
          <a:prstGeom prst="lef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Дуб</a:t>
            </a:r>
            <a:endParaRPr lang="ru-RU" dirty="0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D1CE508E-0C48-4A87-AEFD-445170DB5440}"/>
              </a:ext>
            </a:extLst>
          </p:cNvPr>
          <p:cNvSpPr/>
          <p:nvPr/>
        </p:nvSpPr>
        <p:spPr>
          <a:xfrm>
            <a:off x="1379232" y="4732985"/>
            <a:ext cx="1334980" cy="69815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Вільха</a:t>
            </a:r>
            <a:endParaRPr lang="ru-RU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4B576994-D486-482A-86C8-4B8803E85939}"/>
              </a:ext>
            </a:extLst>
          </p:cNvPr>
          <p:cNvSpPr/>
          <p:nvPr/>
        </p:nvSpPr>
        <p:spPr>
          <a:xfrm>
            <a:off x="4737875" y="4732985"/>
            <a:ext cx="1334980" cy="69815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Клен</a:t>
            </a:r>
            <a:endParaRPr lang="ru-RU" dirty="0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A103B79F-214F-440A-BF28-476CDAC7C2B2}"/>
              </a:ext>
            </a:extLst>
          </p:cNvPr>
          <p:cNvSpPr/>
          <p:nvPr/>
        </p:nvSpPr>
        <p:spPr>
          <a:xfrm>
            <a:off x="7573713" y="4738381"/>
            <a:ext cx="1334980" cy="69815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Ясен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4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57018DC-5BFA-42F7-884E-E07F6383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4000" dirty="0">
                <a:solidFill>
                  <a:srgbClr val="FF0000"/>
                </a:solidFill>
              </a:rPr>
              <a:t>Хвойні породи деревини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B810DB1-69B0-4EC7-A223-9BD545DEB2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15384" y="1940914"/>
            <a:ext cx="2101958" cy="28055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2F5BF4A0-99A8-4CC6-A7EA-4D267598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Деревина як конструкційний матеріал природного походження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C9AD1602-B35F-4F17-AB81-5190F762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23 вересня 2022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6465E707-883C-4773-BB50-7A780F2A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0E0574-A73B-4D01-AF17-8406AC966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401" y="4280169"/>
            <a:ext cx="2347880" cy="17609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21B482-DF02-4FB8-9248-B7D09F97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587" y="2615334"/>
            <a:ext cx="2592594" cy="34578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564B57-6E9A-416D-954B-FF8D5EB7A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361" y="2028694"/>
            <a:ext cx="2288130" cy="30508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xmlns="" id="{7B591CD0-8D88-465C-9156-23CEE2054AF0}"/>
              </a:ext>
            </a:extLst>
          </p:cNvPr>
          <p:cNvSpPr/>
          <p:nvPr/>
        </p:nvSpPr>
        <p:spPr>
          <a:xfrm>
            <a:off x="2798975" y="3051130"/>
            <a:ext cx="1320671" cy="585147"/>
          </a:xfrm>
          <a:prstGeom prst="lef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Модрина</a:t>
            </a:r>
            <a:endParaRPr lang="ru-RU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D964BF2E-CB6B-48EF-98CA-AF8FBC287E51}"/>
              </a:ext>
            </a:extLst>
          </p:cNvPr>
          <p:cNvSpPr/>
          <p:nvPr/>
        </p:nvSpPr>
        <p:spPr>
          <a:xfrm>
            <a:off x="4119646" y="4020500"/>
            <a:ext cx="1173941" cy="64754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Ялинка</a:t>
            </a:r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7030A2C7-1301-49C1-A451-5955FCA47ECA}"/>
              </a:ext>
            </a:extLst>
          </p:cNvPr>
          <p:cNvSpPr/>
          <p:nvPr/>
        </p:nvSpPr>
        <p:spPr>
          <a:xfrm>
            <a:off x="8014545" y="3155178"/>
            <a:ext cx="1173941" cy="64754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Сосна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73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70CC73-79B3-4247-9519-0F1675E8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Структура порід деревини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296665C-9AA9-4F7D-917F-60BDC271D3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65662" y="2974975"/>
            <a:ext cx="2857500" cy="213360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2CD0BC7-0FAF-49D4-982D-5C8AAF27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Деревина як конструкційний матеріал природного походження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5F709A-F6CA-412D-BE20-FEB3AC30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6418" y="6244432"/>
            <a:ext cx="2592594" cy="365125"/>
          </a:xfrm>
        </p:spPr>
        <p:txBody>
          <a:bodyPr/>
          <a:lstStyle/>
          <a:p>
            <a:pPr rtl="0"/>
            <a:r>
              <a:rPr lang="ru-RU" noProof="0"/>
              <a:t>23 вересня 2022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F2344-2B30-4AE0-91CA-78F7CD17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02B1C6-32A3-4728-9A9B-F589F362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18" y="3673691"/>
            <a:ext cx="2299666" cy="17170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53DB5D-938D-40FE-9B2F-BA5C4EDE7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892" y="3673691"/>
            <a:ext cx="2299666" cy="17170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89B2E69-A13A-4C94-8F22-584F351ED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318" y="1936682"/>
            <a:ext cx="1835933" cy="1370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2D4FA0-0B3C-4CBD-9A60-FAAE17BC6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825" y="1943200"/>
            <a:ext cx="1835931" cy="13708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BA109E-F084-49AD-BCD4-1041B5C9B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56" y="1943201"/>
            <a:ext cx="1835932" cy="13708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82F17B9-EB76-4D68-B081-E14D0595D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8310" y="1943201"/>
            <a:ext cx="1835931" cy="13708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EF4AB2-C3ED-44F4-9E2A-E02BCABB2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9892" y="1943201"/>
            <a:ext cx="1835932" cy="137082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F25A619-02D5-4ECB-852A-EF816265942B}"/>
              </a:ext>
            </a:extLst>
          </p:cNvPr>
          <p:cNvGrpSpPr/>
          <p:nvPr/>
        </p:nvGrpSpPr>
        <p:grpSpPr>
          <a:xfrm>
            <a:off x="6152657" y="1939347"/>
            <a:ext cx="1839594" cy="1368165"/>
            <a:chOff x="9735233" y="2923798"/>
            <a:chExt cx="2299665" cy="17247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011E8770-CCFD-4796-B097-8EA0B682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35233" y="2923798"/>
              <a:ext cx="2299665" cy="172474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1C4DA0-F5EE-4856-8D59-040C99FD6F61}"/>
                </a:ext>
              </a:extLst>
            </p:cNvPr>
            <p:cNvSpPr txBox="1"/>
            <p:nvPr/>
          </p:nvSpPr>
          <p:spPr>
            <a:xfrm>
              <a:off x="10598801" y="4251144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/>
                <a:t>клен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788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192EA-6F1A-4402-85B9-367A4302D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2842991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0000"/>
                </a:solidFill>
              </a:rPr>
              <a:t>пиломітеріали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6EF86C-E95E-4190-8C74-7F39CFCD5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43" y="4526051"/>
            <a:ext cx="4857857" cy="100565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Пиломатеріа́ли</a:t>
            </a:r>
            <a:r>
              <a:rPr lang="ru-RU" b="1" dirty="0">
                <a:solidFill>
                  <a:srgbClr val="002060"/>
                </a:solidFill>
              </a:rPr>
              <a:t> - </a:t>
            </a:r>
            <a:r>
              <a:rPr lang="ru-RU" b="1" dirty="0" err="1">
                <a:solidFill>
                  <a:srgbClr val="002060"/>
                </a:solidFill>
              </a:rPr>
              <a:t>пиляна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деревна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продукція</a:t>
            </a:r>
            <a:r>
              <a:rPr lang="ru-RU" b="1" baseline="30000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певних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розмірів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якості</a:t>
            </a:r>
            <a:r>
              <a:rPr lang="ru-RU" b="1" dirty="0">
                <a:solidFill>
                  <a:srgbClr val="002060"/>
                </a:solidFill>
              </a:rPr>
              <a:t>, яка </a:t>
            </a: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щонайменше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плоскопаралельні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пласті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отримана</a:t>
            </a:r>
            <a:r>
              <a:rPr lang="ru-RU" b="1" dirty="0">
                <a:solidFill>
                  <a:srgbClr val="002060"/>
                </a:solidFill>
              </a:rPr>
              <a:t> шляхом </a:t>
            </a:r>
            <a:r>
              <a:rPr lang="ru-RU" b="1" dirty="0" err="1">
                <a:solidFill>
                  <a:srgbClr val="002060"/>
                </a:solidFill>
              </a:rPr>
              <a:t>розпилювання</a:t>
            </a:r>
            <a:r>
              <a:rPr lang="ru-RU" b="1" dirty="0">
                <a:solidFill>
                  <a:srgbClr val="002060"/>
                </a:solidFill>
              </a:rPr>
              <a:t> колод.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833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 69">
            <a:extLst>
              <a:ext uri="{FF2B5EF4-FFF2-40B4-BE49-F238E27FC236}">
                <a16:creationId xmlns:a16="http://schemas.microsoft.com/office/drawing/2014/main" xmlns="" id="{1272E09B-CE1D-409C-82FE-09F0399E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85" y="1141802"/>
            <a:ext cx="7281944" cy="9094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/>
            </a:r>
            <a:br>
              <a:rPr lang="ru-RU" dirty="0"/>
            </a:br>
            <a:r>
              <a:rPr lang="ru-RU" sz="4900" dirty="0" err="1">
                <a:solidFill>
                  <a:srgbClr val="FF0000"/>
                </a:solidFill>
              </a:rPr>
              <a:t>виготовлення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err="1">
                <a:solidFill>
                  <a:srgbClr val="FF0000"/>
                </a:solidFill>
              </a:rPr>
              <a:t>пиломатеріалів</a:t>
            </a:r>
            <a:r>
              <a:rPr lang="ru-RU" dirty="0"/>
              <a:t>:</a:t>
            </a:r>
          </a:p>
        </p:txBody>
      </p:sp>
      <p:sp>
        <p:nvSpPr>
          <p:cNvPr id="20" name="Подзаголовок 19">
            <a:extLst>
              <a:ext uri="{FF2B5EF4-FFF2-40B4-BE49-F238E27FC236}">
                <a16:creationId xmlns:a16="http://schemas.microsoft.com/office/drawing/2014/main" xmlns="" id="{62585D30-EF48-420E-A2D2-902C30D2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503" y="4408305"/>
            <a:ext cx="4751826" cy="90942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uk-UA" dirty="0"/>
              <a:t>Д</a:t>
            </a:r>
            <a:r>
              <a:rPr lang="ru-RU" dirty="0"/>
              <a:t>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деревинихматеріолів</a:t>
            </a:r>
            <a:r>
              <a:rPr lang="ru-RU" dirty="0"/>
              <a:t> </a:t>
            </a:r>
            <a:r>
              <a:rPr lang="ru-RU" dirty="0" err="1"/>
              <a:t>ділову</a:t>
            </a:r>
            <a:r>
              <a:rPr lang="ru-RU" dirty="0"/>
              <a:t> деревину </a:t>
            </a:r>
            <a:r>
              <a:rPr lang="ru-RU" dirty="0" err="1"/>
              <a:t>розрізають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на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машнах</a:t>
            </a:r>
            <a:r>
              <a:rPr lang="ru-RU" dirty="0"/>
              <a:t>- пилорамах. 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0582B53E-E7E3-488F-97E4-937DDD30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Деревина як конструкційний матеріал природного походження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676F6055-15A8-4B4C-8A80-8D21A91E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23 вересня 2022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1E895843-157C-4992-8BC1-1CB6E443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AE2B76-F97F-4BE2-8670-72276A5F21A5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08405E-FB92-495E-B913-1F31A000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1" y="2974265"/>
            <a:ext cx="2640365" cy="21915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71CDA5A-6C62-4671-8578-90F828A0A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073" y="2074621"/>
            <a:ext cx="2417265" cy="17720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DEF83F0-E6C3-47B1-8AB3-17E1A8CB8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659" y="4113939"/>
            <a:ext cx="2409679" cy="1772041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433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71af3243-3dd4-4a8d-8c0d-dd76da1f02a5"/>
    <ds:schemaRef ds:uri="230e9df3-be65-4c73-a93b-d1236ebd677e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195</Words>
  <Application>Microsoft Office PowerPoint</Application>
  <PresentationFormat>Произвольный</PresentationFormat>
  <Paragraphs>56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Деревина як конструкційний матеріал природного походження</vt:lpstr>
      <vt:lpstr>Зміст</vt:lpstr>
      <vt:lpstr>деревина</vt:lpstr>
      <vt:lpstr>Породи деревени</vt:lpstr>
      <vt:lpstr>Листяні породи деревини</vt:lpstr>
      <vt:lpstr>Хвойні породи деревини</vt:lpstr>
      <vt:lpstr>Структура порід деревини</vt:lpstr>
      <vt:lpstr>пиломітеріали</vt:lpstr>
      <vt:lpstr> виготовлення пиломатеріалів: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2022-09-23T15:54:54Z</dcterms:created>
  <dcterms:modified xsi:type="dcterms:W3CDTF">2024-03-17T21:05:53Z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