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6" r:id="rId5"/>
    <p:sldId id="258" r:id="rId6"/>
    <p:sldId id="259" r:id="rId7"/>
    <p:sldId id="260" r:id="rId8"/>
    <p:sldId id="261" r:id="rId9"/>
    <p:sldId id="262" r:id="rId10"/>
    <p:sldId id="264" r:id="rId11"/>
    <p:sldId id="271" r:id="rId12"/>
    <p:sldId id="265" r:id="rId13"/>
    <p:sldId id="267" r:id="rId14"/>
    <p:sldId id="268" r:id="rId15"/>
    <p:sldId id="269" r:id="rId16"/>
    <p:sldId id="270" r:id="rId1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8" y="-7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11" name="Номер слайда 10"/>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5" name="Нижний колонтитул 4"/>
          <p:cNvSpPr>
            <a:spLocks noGrp="1"/>
          </p:cNvSpPr>
          <p:nvPr>
            <p:ph type="ftr" sz="quarter" idx="11"/>
          </p:nvPr>
        </p:nvSpPr>
        <p:spPr/>
        <p:txBody>
          <a:bodyPr/>
          <a:lstStyle>
            <a:extLst/>
          </a:lstStyle>
          <a:p>
            <a:endParaRPr lang="uk-UA"/>
          </a:p>
        </p:txBody>
      </p:sp>
      <p:sp>
        <p:nvSpPr>
          <p:cNvPr id="6" name="Номер слайда 5"/>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8" name="Нижний колонтитул 7"/>
          <p:cNvSpPr>
            <a:spLocks noGrp="1"/>
          </p:cNvSpPr>
          <p:nvPr>
            <p:ph type="ftr" sz="quarter" idx="11"/>
          </p:nvPr>
        </p:nvSpPr>
        <p:spPr/>
        <p:txBody>
          <a:bodyPr/>
          <a:lstStyle>
            <a:extLst/>
          </a:lstStyle>
          <a:p>
            <a:endParaRPr lang="uk-UA"/>
          </a:p>
        </p:txBody>
      </p:sp>
      <p:sp>
        <p:nvSpPr>
          <p:cNvPr id="9" name="Номер слайда 8"/>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4" name="Нижний колонтитул 3"/>
          <p:cNvSpPr>
            <a:spLocks noGrp="1"/>
          </p:cNvSpPr>
          <p:nvPr>
            <p:ph type="ftr" sz="quarter" idx="11"/>
          </p:nvPr>
        </p:nvSpPr>
        <p:spPr/>
        <p:txBody>
          <a:bodyPr/>
          <a:lstStyle>
            <a:extLst/>
          </a:lstStyle>
          <a:p>
            <a:endParaRPr lang="uk-UA"/>
          </a:p>
        </p:txBody>
      </p:sp>
      <p:sp>
        <p:nvSpPr>
          <p:cNvPr id="5" name="Номер слайда 4"/>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3" name="Нижний колонтитул 2"/>
          <p:cNvSpPr>
            <a:spLocks noGrp="1"/>
          </p:cNvSpPr>
          <p:nvPr>
            <p:ph type="ftr" sz="quarter" idx="11"/>
          </p:nvPr>
        </p:nvSpPr>
        <p:spPr/>
        <p:txBody>
          <a:bodyPr/>
          <a:lstStyle>
            <a:extLst/>
          </a:lstStyle>
          <a:p>
            <a:endParaRPr lang="uk-UA"/>
          </a:p>
        </p:txBody>
      </p:sp>
      <p:sp>
        <p:nvSpPr>
          <p:cNvPr id="4" name="Номер слайда 3"/>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E6C84A23-E9E5-40DE-B4F4-7AE5456A6FA2}"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A069D47-4B4D-400A-B95B-A37CC0A19FEF}" type="datetimeFigureOut">
              <a:rPr lang="uk-UA" smtClean="0"/>
              <a:t>30.04.2024</a:t>
            </a:fld>
            <a:endParaRPr lang="uk-UA"/>
          </a:p>
        </p:txBody>
      </p:sp>
      <p:sp>
        <p:nvSpPr>
          <p:cNvPr id="6" name="Нижний колонтитул 5"/>
          <p:cNvSpPr>
            <a:spLocks noGrp="1"/>
          </p:cNvSpPr>
          <p:nvPr>
            <p:ph type="ftr" sz="quarter" idx="11"/>
          </p:nvPr>
        </p:nvSpPr>
        <p:spPr/>
        <p:txBody>
          <a:bodyPr/>
          <a:lstStyle>
            <a:extLst/>
          </a:lstStyle>
          <a:p>
            <a:endParaRPr lang="uk-UA"/>
          </a:p>
        </p:txBody>
      </p:sp>
      <p:sp>
        <p:nvSpPr>
          <p:cNvPr id="7" name="Номер слайда 6"/>
          <p:cNvSpPr>
            <a:spLocks noGrp="1"/>
          </p:cNvSpPr>
          <p:nvPr>
            <p:ph type="sldNum" sz="quarter" idx="12"/>
          </p:nvPr>
        </p:nvSpPr>
        <p:spPr/>
        <p:txBody>
          <a:bodyPr/>
          <a:lstStyle>
            <a:extLst/>
          </a:lstStyle>
          <a:p>
            <a:fld id="{E6C84A23-E9E5-40DE-B4F4-7AE5456A6FA2}" type="slidenum">
              <a:rPr lang="uk-UA" smtClean="0"/>
              <a:t>‹#›</a:t>
            </a:fld>
            <a:endParaRPr lang="uk-UA"/>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A069D47-4B4D-400A-B95B-A37CC0A19FEF}" type="datetimeFigureOut">
              <a:rPr lang="uk-UA" smtClean="0"/>
              <a:t>30.04.2024</a:t>
            </a:fld>
            <a:endParaRPr lang="uk-UA"/>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uk-UA"/>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6C84A23-E9E5-40DE-B4F4-7AE5456A6FA2}"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Психологія приватного життя</a:t>
            </a:r>
            <a:endParaRPr lang="uk-UA" dirty="0"/>
          </a:p>
        </p:txBody>
      </p:sp>
      <p:sp>
        <p:nvSpPr>
          <p:cNvPr id="3" name="Подзаголовок 2"/>
          <p:cNvSpPr>
            <a:spLocks noGrp="1"/>
          </p:cNvSpPr>
          <p:nvPr>
            <p:ph type="subTitle" idx="1"/>
          </p:nvPr>
        </p:nvSpPr>
        <p:spPr/>
        <p:txBody>
          <a:bodyPr/>
          <a:lstStyle/>
          <a:p>
            <a:r>
              <a:rPr lang="uk-UA" dirty="0" err="1" smtClean="0"/>
              <a:t>Ст.викл.Вронська</a:t>
            </a:r>
            <a:r>
              <a:rPr lang="uk-UA" dirty="0" smtClean="0"/>
              <a:t> В.М.</a:t>
            </a:r>
            <a:endParaRPr lang="uk-UA" dirty="0"/>
          </a:p>
        </p:txBody>
      </p:sp>
    </p:spTree>
    <p:extLst>
      <p:ext uri="{BB962C8B-B14F-4D97-AF65-F5344CB8AC3E}">
        <p14:creationId xmlns:p14="http://schemas.microsoft.com/office/powerpoint/2010/main" val="2266517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764704"/>
            <a:ext cx="7920880" cy="4524315"/>
          </a:xfrm>
          <a:prstGeom prst="rect">
            <a:avLst/>
          </a:prstGeom>
        </p:spPr>
        <p:txBody>
          <a:bodyPr wrap="square">
            <a:spAutoFit/>
          </a:bodyPr>
          <a:lstStyle/>
          <a:p>
            <a:r>
              <a:rPr lang="uk-UA" dirty="0" smtClean="0"/>
              <a:t>Поширення інформації</a:t>
            </a:r>
          </a:p>
          <a:p>
            <a:r>
              <a:rPr lang="uk-UA" dirty="0" smtClean="0"/>
              <a:t>Поширення інформації — це атака на </a:t>
            </a:r>
            <a:r>
              <a:rPr lang="uk-UA" dirty="0" err="1" smtClean="0"/>
              <a:t>приватність</a:t>
            </a:r>
            <a:r>
              <a:rPr lang="uk-UA" dirty="0" smtClean="0"/>
              <a:t>, яка полягає у тому, що інформація, надана </a:t>
            </a:r>
            <a:r>
              <a:rPr lang="uk-UA" dirty="0" smtClean="0"/>
              <a:t>суб'єкту </a:t>
            </a:r>
            <a:endParaRPr lang="uk-UA" dirty="0"/>
          </a:p>
          <a:p>
            <a:r>
              <a:rPr lang="uk-UA" dirty="0" smtClean="0"/>
              <a:t>конфіденційно</a:t>
            </a:r>
            <a:r>
              <a:rPr lang="uk-UA" dirty="0" smtClean="0"/>
              <a:t>, поширюється, або їй загрожує поширення у спосіб, який загрожує </a:t>
            </a:r>
            <a:r>
              <a:rPr lang="uk-UA" dirty="0" err="1" smtClean="0"/>
              <a:t>приватності</a:t>
            </a:r>
            <a:r>
              <a:rPr lang="uk-UA" dirty="0" smtClean="0"/>
              <a:t> суб'єкта</a:t>
            </a:r>
            <a:r>
              <a:rPr lang="uk-UA" dirty="0" smtClean="0"/>
              <a:t>.[9</a:t>
            </a:r>
            <a:r>
              <a:rPr lang="uk-UA" dirty="0" smtClean="0"/>
              <a:t>]</a:t>
            </a:r>
          </a:p>
          <a:p>
            <a:endParaRPr lang="uk-UA" dirty="0" smtClean="0"/>
          </a:p>
          <a:p>
            <a:r>
              <a:rPr lang="uk-UA" dirty="0" smtClean="0"/>
              <a:t>Приклади:</a:t>
            </a:r>
          </a:p>
          <a:p>
            <a:endParaRPr lang="uk-UA" dirty="0" smtClean="0"/>
          </a:p>
          <a:p>
            <a:endParaRPr lang="uk-UA" dirty="0" smtClean="0"/>
          </a:p>
          <a:p>
            <a:r>
              <a:rPr lang="uk-UA" dirty="0" smtClean="0"/>
              <a:t>порушення </a:t>
            </a:r>
            <a:r>
              <a:rPr lang="uk-UA" dirty="0" smtClean="0"/>
              <a:t>конфіденційності у випадку, коли особа чи організація обіцяє зберегти приватну інформацію у таємниці в порушує обіцянку.[19]</a:t>
            </a:r>
          </a:p>
          <a:p>
            <a:r>
              <a:rPr lang="uk-UA" dirty="0" smtClean="0"/>
              <a:t>розкриття — це дії, спрямовані на те, щоб зробити інформацію більш доступною способом, який шкодить суб'єкту незалежно від того, як інформація була зібрана, чи наміру робити її доступною.[19</a:t>
            </a:r>
            <a:r>
              <a:rPr lang="uk-UA" dirty="0" smtClean="0"/>
              <a:t>]</a:t>
            </a:r>
            <a:endParaRPr lang="uk-UA" dirty="0" smtClean="0"/>
          </a:p>
        </p:txBody>
      </p:sp>
    </p:spTree>
    <p:extLst>
      <p:ext uri="{BB962C8B-B14F-4D97-AF65-F5344CB8AC3E}">
        <p14:creationId xmlns:p14="http://schemas.microsoft.com/office/powerpoint/2010/main" val="1422880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474345"/>
            <a:ext cx="4572000" cy="5909310"/>
          </a:xfrm>
          <a:prstGeom prst="rect">
            <a:avLst/>
          </a:prstGeom>
        </p:spPr>
        <p:txBody>
          <a:bodyPr>
            <a:spAutoFit/>
          </a:bodyPr>
          <a:lstStyle/>
          <a:p>
            <a:r>
              <a:rPr lang="uk-UA" dirty="0"/>
              <a:t>розголошення — це спеціальний тип розкриття, при якому інформація, що розголошується є емоційною для суб'єкта або на її поширення накладається табу, наприклад виявлений у особистому житті досвід, нагота, чи, можливо, особисті функції організму</a:t>
            </a:r>
            <a:r>
              <a:rPr lang="uk-UA" dirty="0" smtClean="0"/>
              <a:t>.[9</a:t>
            </a:r>
            <a:r>
              <a:rPr lang="uk-UA" dirty="0"/>
              <a:t>]</a:t>
            </a:r>
          </a:p>
          <a:p>
            <a:r>
              <a:rPr lang="uk-UA" dirty="0"/>
              <a:t>шантаж — це загроза поширення інформації, з метою когось примушувати до чогось </a:t>
            </a:r>
            <a:r>
              <a:rPr lang="uk-UA" dirty="0" smtClean="0"/>
              <a:t>[9</a:t>
            </a:r>
            <a:r>
              <a:rPr lang="uk-UA" dirty="0"/>
              <a:t>].</a:t>
            </a:r>
          </a:p>
          <a:p>
            <a:r>
              <a:rPr lang="uk-UA" dirty="0"/>
              <a:t>привласнення особистості — це атака на чиюсь особистість, яка включає в себе використання чиєїсь репутації або подібності для просування інтересів, які не є інтересами </a:t>
            </a:r>
            <a:r>
              <a:rPr lang="uk-UA" dirty="0" smtClean="0"/>
              <a:t>тієї </a:t>
            </a:r>
            <a:r>
              <a:rPr lang="uk-UA" dirty="0"/>
              <a:t>особи, чию особистість привласнили </a:t>
            </a:r>
            <a:r>
              <a:rPr lang="uk-UA" dirty="0" smtClean="0"/>
              <a:t>[9</a:t>
            </a:r>
            <a:r>
              <a:rPr lang="uk-UA" dirty="0"/>
              <a:t>].</a:t>
            </a:r>
          </a:p>
          <a:p>
            <a:r>
              <a:rPr lang="uk-UA" dirty="0"/>
              <a:t>наклеп — це створення хибної інформації або брехня про людину. </a:t>
            </a:r>
            <a:r>
              <a:rPr lang="uk-UA" dirty="0" smtClean="0"/>
              <a:t>[9</a:t>
            </a:r>
            <a:r>
              <a:rPr lang="uk-UA" dirty="0"/>
              <a:t>]</a:t>
            </a:r>
          </a:p>
        </p:txBody>
      </p:sp>
    </p:spTree>
    <p:extLst>
      <p:ext uri="{BB962C8B-B14F-4D97-AF65-F5344CB8AC3E}">
        <p14:creationId xmlns:p14="http://schemas.microsoft.com/office/powerpoint/2010/main" val="414148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0"/>
            <a:ext cx="7272808" cy="5909310"/>
          </a:xfrm>
          <a:prstGeom prst="rect">
            <a:avLst/>
          </a:prstGeom>
        </p:spPr>
        <p:txBody>
          <a:bodyPr wrap="square">
            <a:spAutoFit/>
          </a:bodyPr>
          <a:lstStyle/>
          <a:p>
            <a:r>
              <a:rPr lang="ru-RU" dirty="0" err="1" smtClean="0"/>
              <a:t>Втручання</a:t>
            </a:r>
            <a:endParaRPr lang="ru-RU" dirty="0" smtClean="0"/>
          </a:p>
          <a:p>
            <a:r>
              <a:rPr lang="ru-RU" dirty="0" err="1" smtClean="0"/>
              <a:t>Вторгнення</a:t>
            </a:r>
            <a:r>
              <a:rPr lang="ru-RU" dirty="0" smtClean="0"/>
              <a:t> в </a:t>
            </a:r>
            <a:r>
              <a:rPr lang="ru-RU" dirty="0" err="1" smtClean="0"/>
              <a:t>приватне</a:t>
            </a:r>
            <a:r>
              <a:rPr lang="ru-RU" dirty="0" smtClean="0"/>
              <a:t> </a:t>
            </a:r>
            <a:r>
              <a:rPr lang="ru-RU" dirty="0" err="1" smtClean="0"/>
              <a:t>життя</a:t>
            </a:r>
            <a:r>
              <a:rPr lang="ru-RU" dirty="0" smtClean="0"/>
              <a:t> є </a:t>
            </a:r>
            <a:r>
              <a:rPr lang="ru-RU" dirty="0" err="1" smtClean="0"/>
              <a:t>поняттям</a:t>
            </a:r>
            <a:r>
              <a:rPr lang="ru-RU" dirty="0" smtClean="0"/>
              <a:t>, </a:t>
            </a:r>
            <a:r>
              <a:rPr lang="ru-RU" dirty="0" err="1" smtClean="0"/>
              <a:t>відмінним</a:t>
            </a:r>
            <a:r>
              <a:rPr lang="ru-RU" dirty="0" smtClean="0"/>
              <a:t> </a:t>
            </a:r>
            <a:r>
              <a:rPr lang="ru-RU" dirty="0" err="1" smtClean="0"/>
              <a:t>від</a:t>
            </a:r>
            <a:r>
              <a:rPr lang="ru-RU" dirty="0" smtClean="0"/>
              <a:t> </a:t>
            </a:r>
            <a:r>
              <a:rPr lang="ru-RU" dirty="0" err="1" smtClean="0"/>
              <a:t>збору</a:t>
            </a:r>
            <a:r>
              <a:rPr lang="ru-RU" dirty="0" smtClean="0"/>
              <a:t>, </a:t>
            </a:r>
            <a:r>
              <a:rPr lang="ru-RU" dirty="0" err="1" smtClean="0"/>
              <a:t>агрегування</a:t>
            </a:r>
            <a:r>
              <a:rPr lang="ru-RU" dirty="0" smtClean="0"/>
              <a:t> і </a:t>
            </a:r>
            <a:r>
              <a:rPr lang="ru-RU" dirty="0" err="1" smtClean="0"/>
              <a:t>поширення</a:t>
            </a:r>
            <a:r>
              <a:rPr lang="ru-RU" dirty="0" smtClean="0"/>
              <a:t> </a:t>
            </a:r>
            <a:r>
              <a:rPr lang="ru-RU" dirty="0" err="1" smtClean="0"/>
              <a:t>інформації</a:t>
            </a:r>
            <a:r>
              <a:rPr lang="ru-RU" dirty="0" smtClean="0"/>
              <a:t>, тому </a:t>
            </a:r>
            <a:r>
              <a:rPr lang="ru-RU" dirty="0" err="1" smtClean="0"/>
              <a:t>що</a:t>
            </a:r>
            <a:r>
              <a:rPr lang="ru-RU" dirty="0" smtClean="0"/>
              <a:t> в </a:t>
            </a:r>
            <a:r>
              <a:rPr lang="ru-RU" dirty="0" err="1" smtClean="0"/>
              <a:t>основі</a:t>
            </a:r>
            <a:r>
              <a:rPr lang="ru-RU" dirty="0" smtClean="0"/>
              <a:t> </a:t>
            </a:r>
            <a:r>
              <a:rPr lang="ru-RU" dirty="0" err="1" smtClean="0"/>
              <a:t>цих</a:t>
            </a:r>
            <a:r>
              <a:rPr lang="ru-RU" dirty="0" smtClean="0"/>
              <a:t> </a:t>
            </a:r>
            <a:r>
              <a:rPr lang="ru-RU" dirty="0" err="1" smtClean="0"/>
              <a:t>трьох</a:t>
            </a:r>
            <a:r>
              <a:rPr lang="ru-RU" dirty="0" smtClean="0"/>
              <a:t> понять </a:t>
            </a:r>
            <a:r>
              <a:rPr lang="ru-RU" dirty="0" err="1" smtClean="0"/>
              <a:t>лежить</a:t>
            </a:r>
            <a:r>
              <a:rPr lang="ru-RU" dirty="0" smtClean="0"/>
              <a:t> </a:t>
            </a:r>
            <a:r>
              <a:rPr lang="ru-RU" dirty="0" err="1" smtClean="0"/>
              <a:t>неправильне</a:t>
            </a:r>
            <a:r>
              <a:rPr lang="ru-RU" dirty="0" smtClean="0"/>
              <a:t> </a:t>
            </a:r>
            <a:r>
              <a:rPr lang="ru-RU" dirty="0" err="1" smtClean="0"/>
              <a:t>використання</a:t>
            </a:r>
            <a:r>
              <a:rPr lang="ru-RU" dirty="0" smtClean="0"/>
              <a:t> </a:t>
            </a:r>
            <a:r>
              <a:rPr lang="ru-RU" dirty="0" err="1" smtClean="0"/>
              <a:t>наявних</a:t>
            </a:r>
            <a:r>
              <a:rPr lang="ru-RU" dirty="0" smtClean="0"/>
              <a:t> </a:t>
            </a:r>
            <a:r>
              <a:rPr lang="ru-RU" dirty="0" err="1" smtClean="0"/>
              <a:t>даних</a:t>
            </a:r>
            <a:r>
              <a:rPr lang="ru-RU" dirty="0" smtClean="0"/>
              <a:t>, в той час як </a:t>
            </a:r>
            <a:r>
              <a:rPr lang="ru-RU" dirty="0" err="1" smtClean="0"/>
              <a:t>вторгнення</a:t>
            </a:r>
            <a:r>
              <a:rPr lang="ru-RU" dirty="0" smtClean="0"/>
              <a:t> — атака на право людей </a:t>
            </a:r>
            <a:r>
              <a:rPr lang="ru-RU" dirty="0" err="1" smtClean="0"/>
              <a:t>зберігати</a:t>
            </a:r>
            <a:r>
              <a:rPr lang="ru-RU" dirty="0" smtClean="0"/>
              <a:t> </a:t>
            </a:r>
            <a:r>
              <a:rPr lang="ru-RU" dirty="0" err="1" smtClean="0"/>
              <a:t>особисті</a:t>
            </a:r>
            <a:r>
              <a:rPr lang="ru-RU" dirty="0" smtClean="0"/>
              <a:t> </a:t>
            </a:r>
            <a:r>
              <a:rPr lang="ru-RU" dirty="0" err="1" smtClean="0"/>
              <a:t>секрети</a:t>
            </a:r>
            <a:r>
              <a:rPr lang="ru-RU" dirty="0" smtClean="0"/>
              <a:t>. </a:t>
            </a:r>
            <a:r>
              <a:rPr lang="ru-RU" dirty="0" smtClean="0"/>
              <a:t>[9</a:t>
            </a:r>
            <a:r>
              <a:rPr lang="ru-RU" dirty="0" smtClean="0"/>
              <a:t>] </a:t>
            </a:r>
            <a:r>
              <a:rPr lang="ru-RU" dirty="0" err="1" smtClean="0"/>
              <a:t>Вторгнення</a:t>
            </a:r>
            <a:r>
              <a:rPr lang="ru-RU" dirty="0" smtClean="0"/>
              <a:t> </a:t>
            </a:r>
            <a:r>
              <a:rPr lang="ru-RU" dirty="0" err="1" smtClean="0"/>
              <a:t>це</a:t>
            </a:r>
            <a:r>
              <a:rPr lang="ru-RU" dirty="0" smtClean="0"/>
              <a:t> </a:t>
            </a:r>
            <a:r>
              <a:rPr lang="ru-RU" dirty="0" err="1" smtClean="0"/>
              <a:t>порушення</a:t>
            </a:r>
            <a:r>
              <a:rPr lang="ru-RU" dirty="0" smtClean="0"/>
              <a:t>, при </a:t>
            </a:r>
            <a:r>
              <a:rPr lang="ru-RU" dirty="0" err="1" smtClean="0"/>
              <a:t>якому</a:t>
            </a:r>
            <a:r>
              <a:rPr lang="ru-RU" dirty="0" smtClean="0"/>
              <a:t> </a:t>
            </a:r>
            <a:r>
              <a:rPr lang="ru-RU" dirty="0" err="1" smtClean="0"/>
              <a:t>інформація</a:t>
            </a:r>
            <a:r>
              <a:rPr lang="ru-RU" dirty="0" smtClean="0"/>
              <a:t>, будь </a:t>
            </a:r>
            <a:r>
              <a:rPr lang="ru-RU" dirty="0" err="1" smtClean="0"/>
              <a:t>призначена</a:t>
            </a:r>
            <a:r>
              <a:rPr lang="ru-RU" dirty="0" smtClean="0"/>
              <a:t> бути </a:t>
            </a:r>
            <a:r>
              <a:rPr lang="ru-RU" dirty="0" err="1" smtClean="0"/>
              <a:t>публічною</a:t>
            </a:r>
            <a:r>
              <a:rPr lang="ru-RU" dirty="0" smtClean="0"/>
              <a:t> </a:t>
            </a:r>
            <a:r>
              <a:rPr lang="ru-RU" dirty="0" err="1" smtClean="0"/>
              <a:t>чи</a:t>
            </a:r>
            <a:r>
              <a:rPr lang="ru-RU" dirty="0" smtClean="0"/>
              <a:t> </a:t>
            </a:r>
            <a:r>
              <a:rPr lang="ru-RU" dirty="0" err="1" smtClean="0"/>
              <a:t>ні</a:t>
            </a:r>
            <a:r>
              <a:rPr lang="ru-RU" dirty="0" smtClean="0"/>
              <a:t>, </a:t>
            </a:r>
            <a:r>
              <a:rPr lang="ru-RU" dirty="0" err="1" smtClean="0"/>
              <a:t>фіксується</a:t>
            </a:r>
            <a:r>
              <a:rPr lang="ru-RU" dirty="0" smtClean="0"/>
              <a:t> таким чином, </a:t>
            </a:r>
            <a:r>
              <a:rPr lang="ru-RU" dirty="0" err="1" smtClean="0"/>
              <a:t>що</a:t>
            </a:r>
            <a:r>
              <a:rPr lang="ru-RU" dirty="0" smtClean="0"/>
              <a:t> </a:t>
            </a:r>
            <a:r>
              <a:rPr lang="ru-RU" dirty="0" err="1" smtClean="0"/>
              <a:t>ображає</a:t>
            </a:r>
            <a:r>
              <a:rPr lang="ru-RU" dirty="0" smtClean="0"/>
              <a:t> </a:t>
            </a:r>
            <a:r>
              <a:rPr lang="ru-RU" dirty="0" err="1" smtClean="0"/>
              <a:t>людську</a:t>
            </a:r>
            <a:r>
              <a:rPr lang="ru-RU" dirty="0" smtClean="0"/>
              <a:t> </a:t>
            </a:r>
            <a:r>
              <a:rPr lang="ru-RU" dirty="0" err="1" smtClean="0"/>
              <a:t>гідність</a:t>
            </a:r>
            <a:r>
              <a:rPr lang="ru-RU" dirty="0" smtClean="0"/>
              <a:t> і право на </a:t>
            </a:r>
            <a:r>
              <a:rPr lang="ru-RU" dirty="0" err="1" smtClean="0"/>
              <a:t>особистий</a:t>
            </a:r>
            <a:r>
              <a:rPr lang="ru-RU" dirty="0" smtClean="0"/>
              <a:t> </a:t>
            </a:r>
            <a:r>
              <a:rPr lang="ru-RU" dirty="0" err="1" smtClean="0"/>
              <a:t>простір</a:t>
            </a:r>
            <a:r>
              <a:rPr lang="ru-RU" dirty="0" smtClean="0"/>
              <a:t> </a:t>
            </a:r>
            <a:r>
              <a:rPr lang="ru-RU" dirty="0" err="1" smtClean="0"/>
              <a:t>людини</a:t>
            </a:r>
            <a:r>
              <a:rPr lang="ru-RU" dirty="0" smtClean="0"/>
              <a:t>, </a:t>
            </a:r>
            <a:r>
              <a:rPr lang="ru-RU" dirty="0" err="1" smtClean="0"/>
              <a:t>чиї</a:t>
            </a:r>
            <a:r>
              <a:rPr lang="ru-RU" dirty="0" smtClean="0"/>
              <a:t> </a:t>
            </a:r>
            <a:r>
              <a:rPr lang="ru-RU" dirty="0" err="1" smtClean="0"/>
              <a:t>дані</a:t>
            </a:r>
            <a:r>
              <a:rPr lang="ru-RU" dirty="0" smtClean="0"/>
              <a:t> </a:t>
            </a:r>
            <a:r>
              <a:rPr lang="ru-RU" dirty="0" err="1" smtClean="0"/>
              <a:t>беруться</a:t>
            </a:r>
            <a:r>
              <a:rPr lang="ru-RU" dirty="0" smtClean="0"/>
              <a:t>. </a:t>
            </a:r>
            <a:r>
              <a:rPr lang="ru-RU" dirty="0" smtClean="0"/>
              <a:t>[9</a:t>
            </a:r>
            <a:r>
              <a:rPr lang="ru-RU" dirty="0" smtClean="0"/>
              <a:t>]</a:t>
            </a:r>
          </a:p>
          <a:p>
            <a:endParaRPr lang="ru-RU" dirty="0" smtClean="0"/>
          </a:p>
          <a:p>
            <a:r>
              <a:rPr lang="ru-RU" dirty="0" err="1" smtClean="0"/>
              <a:t>Вторгненням</a:t>
            </a:r>
            <a:r>
              <a:rPr lang="ru-RU" dirty="0" smtClean="0"/>
              <a:t> є будь-</a:t>
            </a:r>
            <a:r>
              <a:rPr lang="ru-RU" dirty="0" err="1" smtClean="0"/>
              <a:t>який</a:t>
            </a:r>
            <a:r>
              <a:rPr lang="ru-RU" dirty="0" smtClean="0"/>
              <a:t> </a:t>
            </a:r>
            <a:r>
              <a:rPr lang="ru-RU" dirty="0" err="1" smtClean="0"/>
              <a:t>небажаний</a:t>
            </a:r>
            <a:r>
              <a:rPr lang="ru-RU" dirty="0" smtClean="0"/>
              <a:t> доступ до </a:t>
            </a:r>
            <a:r>
              <a:rPr lang="ru-RU" dirty="0" err="1" smtClean="0"/>
              <a:t>особистого</a:t>
            </a:r>
            <a:r>
              <a:rPr lang="ru-RU" dirty="0" smtClean="0"/>
              <a:t> простору і умов </a:t>
            </a:r>
            <a:r>
              <a:rPr lang="ru-RU" dirty="0" err="1" smtClean="0"/>
              <a:t>усамітнення</a:t>
            </a:r>
            <a:r>
              <a:rPr lang="ru-RU" dirty="0" smtClean="0"/>
              <a:t> </a:t>
            </a:r>
            <a:r>
              <a:rPr lang="ru-RU" dirty="0" err="1" smtClean="0"/>
              <a:t>людини</a:t>
            </a:r>
            <a:r>
              <a:rPr lang="ru-RU" dirty="0" smtClean="0"/>
              <a:t> з будь-</a:t>
            </a:r>
            <a:r>
              <a:rPr lang="ru-RU" dirty="0" err="1" smtClean="0"/>
              <a:t>якої</a:t>
            </a:r>
            <a:r>
              <a:rPr lang="ru-RU" dirty="0" smtClean="0"/>
              <a:t> причини, </a:t>
            </a:r>
            <a:r>
              <a:rPr lang="ru-RU" dirty="0" err="1" smtClean="0"/>
              <a:t>незалежно</a:t>
            </a:r>
            <a:r>
              <a:rPr lang="ru-RU" dirty="0" smtClean="0"/>
              <a:t> </a:t>
            </a:r>
            <a:r>
              <a:rPr lang="ru-RU" dirty="0" err="1" smtClean="0"/>
              <a:t>від</a:t>
            </a:r>
            <a:r>
              <a:rPr lang="ru-RU" dirty="0" smtClean="0"/>
              <a:t> того, </a:t>
            </a:r>
            <a:r>
              <a:rPr lang="ru-RU" dirty="0" err="1" smtClean="0"/>
              <a:t>збираються</a:t>
            </a:r>
            <a:r>
              <a:rPr lang="ru-RU" dirty="0" smtClean="0"/>
              <a:t> </a:t>
            </a:r>
            <a:r>
              <a:rPr lang="ru-RU" dirty="0" err="1" smtClean="0"/>
              <a:t>дані</a:t>
            </a:r>
            <a:r>
              <a:rPr lang="ru-RU" dirty="0" smtClean="0"/>
              <a:t> </a:t>
            </a:r>
            <a:r>
              <a:rPr lang="ru-RU" dirty="0" err="1" smtClean="0"/>
              <a:t>протягом</a:t>
            </a:r>
            <a:r>
              <a:rPr lang="ru-RU" dirty="0" smtClean="0"/>
              <a:t> </a:t>
            </a:r>
            <a:r>
              <a:rPr lang="ru-RU" dirty="0" err="1" smtClean="0"/>
              <a:t>цього</a:t>
            </a:r>
            <a:r>
              <a:rPr lang="ru-RU" dirty="0" smtClean="0"/>
              <a:t> </a:t>
            </a:r>
            <a:r>
              <a:rPr lang="ru-RU" dirty="0" err="1" smtClean="0"/>
              <a:t>порушення</a:t>
            </a:r>
            <a:r>
              <a:rPr lang="ru-RU" dirty="0" smtClean="0"/>
              <a:t> простору </a:t>
            </a:r>
            <a:r>
              <a:rPr lang="ru-RU" dirty="0" smtClean="0"/>
              <a:t>[9</a:t>
            </a:r>
            <a:r>
              <a:rPr lang="ru-RU" dirty="0" smtClean="0"/>
              <a:t>]. </a:t>
            </a:r>
            <a:r>
              <a:rPr lang="ru-RU" dirty="0" err="1" smtClean="0"/>
              <a:t>Втручання</a:t>
            </a:r>
            <a:r>
              <a:rPr lang="ru-RU" dirty="0" smtClean="0"/>
              <a:t> у </a:t>
            </a:r>
            <a:r>
              <a:rPr lang="ru-RU" dirty="0" err="1" smtClean="0"/>
              <a:t>прийняття</a:t>
            </a:r>
            <a:r>
              <a:rPr lang="ru-RU" dirty="0" smtClean="0"/>
              <a:t> </a:t>
            </a:r>
            <a:r>
              <a:rPr lang="ru-RU" dirty="0" err="1" smtClean="0"/>
              <a:t>рішення</a:t>
            </a:r>
            <a:r>
              <a:rPr lang="ru-RU" dirty="0" smtClean="0"/>
              <a:t> — вид </a:t>
            </a:r>
            <a:r>
              <a:rPr lang="ru-RU" dirty="0" err="1" smtClean="0"/>
              <a:t>втручання</a:t>
            </a:r>
            <a:r>
              <a:rPr lang="ru-RU" dirty="0" smtClean="0"/>
              <a:t>, при </a:t>
            </a:r>
            <a:r>
              <a:rPr lang="ru-RU" dirty="0" err="1" smtClean="0"/>
              <a:t>якому</a:t>
            </a:r>
            <a:r>
              <a:rPr lang="ru-RU" dirty="0" smtClean="0"/>
              <a:t> особа </a:t>
            </a:r>
            <a:r>
              <a:rPr lang="ru-RU" dirty="0" err="1" smtClean="0"/>
              <a:t>чи</a:t>
            </a:r>
            <a:r>
              <a:rPr lang="ru-RU" dirty="0" smtClean="0"/>
              <a:t> </a:t>
            </a:r>
            <a:r>
              <a:rPr lang="ru-RU" dirty="0" err="1" smtClean="0"/>
              <a:t>організація</a:t>
            </a:r>
            <a:r>
              <a:rPr lang="ru-RU" dirty="0" smtClean="0"/>
              <a:t> </a:t>
            </a:r>
            <a:r>
              <a:rPr lang="ru-RU" dirty="0" err="1" smtClean="0"/>
              <a:t>якимось</a:t>
            </a:r>
            <a:r>
              <a:rPr lang="ru-RU" dirty="0" smtClean="0"/>
              <a:t> чином </a:t>
            </a:r>
            <a:r>
              <a:rPr lang="ru-RU" dirty="0" err="1" smtClean="0"/>
              <a:t>включається</a:t>
            </a:r>
            <a:r>
              <a:rPr lang="ru-RU" dirty="0" smtClean="0"/>
              <a:t> в </a:t>
            </a:r>
            <a:r>
              <a:rPr lang="ru-RU" dirty="0" err="1" smtClean="0"/>
              <a:t>персональний</a:t>
            </a:r>
            <a:r>
              <a:rPr lang="ru-RU" dirty="0" smtClean="0"/>
              <a:t> </a:t>
            </a:r>
            <a:r>
              <a:rPr lang="ru-RU" dirty="0" err="1" smtClean="0"/>
              <a:t>процес</a:t>
            </a:r>
            <a:r>
              <a:rPr lang="ru-RU" dirty="0" smtClean="0"/>
              <a:t> </a:t>
            </a:r>
            <a:r>
              <a:rPr lang="ru-RU" dirty="0" err="1" smtClean="0"/>
              <a:t>прийняття</a:t>
            </a:r>
            <a:r>
              <a:rPr lang="ru-RU" dirty="0" smtClean="0"/>
              <a:t> </a:t>
            </a:r>
            <a:r>
              <a:rPr lang="ru-RU" dirty="0" err="1" smtClean="0"/>
              <a:t>рішення</a:t>
            </a:r>
            <a:r>
              <a:rPr lang="ru-RU" dirty="0" smtClean="0"/>
              <a:t> особи, </a:t>
            </a:r>
            <a:r>
              <a:rPr lang="ru-RU" dirty="0" err="1" smtClean="0"/>
              <a:t>можливо</a:t>
            </a:r>
            <a:r>
              <a:rPr lang="ru-RU" dirty="0" smtClean="0"/>
              <a:t> з метою </a:t>
            </a:r>
            <a:r>
              <a:rPr lang="ru-RU" dirty="0" err="1" smtClean="0"/>
              <a:t>вплинути</a:t>
            </a:r>
            <a:r>
              <a:rPr lang="ru-RU" dirty="0" smtClean="0"/>
              <a:t> на </a:t>
            </a:r>
            <a:r>
              <a:rPr lang="ru-RU" dirty="0" err="1" smtClean="0"/>
              <a:t>особисті</a:t>
            </a:r>
            <a:r>
              <a:rPr lang="ru-RU" dirty="0" smtClean="0"/>
              <a:t> </a:t>
            </a:r>
            <a:r>
              <a:rPr lang="ru-RU" dirty="0" err="1" smtClean="0"/>
              <a:t>рішення</a:t>
            </a:r>
            <a:r>
              <a:rPr lang="ru-RU" dirty="0" smtClean="0"/>
              <a:t> </a:t>
            </a:r>
            <a:r>
              <a:rPr lang="ru-RU" dirty="0" err="1" smtClean="0"/>
              <a:t>цієї</a:t>
            </a:r>
            <a:r>
              <a:rPr lang="ru-RU" dirty="0" smtClean="0"/>
              <a:t> особи, але в будь-</a:t>
            </a:r>
            <a:r>
              <a:rPr lang="ru-RU" dirty="0" err="1" smtClean="0"/>
              <a:t>якому</a:t>
            </a:r>
            <a:r>
              <a:rPr lang="ru-RU" dirty="0" smtClean="0"/>
              <a:t> </a:t>
            </a:r>
            <a:r>
              <a:rPr lang="ru-RU" dirty="0" err="1" smtClean="0"/>
              <a:t>випадку</a:t>
            </a:r>
            <a:r>
              <a:rPr lang="ru-RU" dirty="0" smtClean="0"/>
              <a:t> </a:t>
            </a:r>
            <a:r>
              <a:rPr lang="ru-RU" dirty="0" err="1" smtClean="0"/>
              <a:t>робить</a:t>
            </a:r>
            <a:r>
              <a:rPr lang="ru-RU" dirty="0" smtClean="0"/>
              <a:t> </a:t>
            </a:r>
            <a:r>
              <a:rPr lang="ru-RU" dirty="0" err="1" smtClean="0"/>
              <a:t>це</a:t>
            </a:r>
            <a:r>
              <a:rPr lang="ru-RU" dirty="0" smtClean="0"/>
              <a:t> таким чином, </a:t>
            </a:r>
            <a:r>
              <a:rPr lang="ru-RU" dirty="0" err="1" smtClean="0"/>
              <a:t>що</a:t>
            </a:r>
            <a:r>
              <a:rPr lang="ru-RU" dirty="0" smtClean="0"/>
              <a:t> </a:t>
            </a:r>
            <a:r>
              <a:rPr lang="ru-RU" dirty="0" err="1" smtClean="0"/>
              <a:t>порушує</a:t>
            </a:r>
            <a:r>
              <a:rPr lang="ru-RU" dirty="0" smtClean="0"/>
              <a:t> </a:t>
            </a:r>
            <a:r>
              <a:rPr lang="ru-RU" dirty="0" err="1" smtClean="0"/>
              <a:t>приватність</a:t>
            </a:r>
            <a:r>
              <a:rPr lang="ru-RU" dirty="0" smtClean="0"/>
              <a:t> </a:t>
            </a:r>
            <a:r>
              <a:rPr lang="ru-RU" dirty="0" err="1" smtClean="0"/>
              <a:t>особистих</a:t>
            </a:r>
            <a:r>
              <a:rPr lang="ru-RU" dirty="0" smtClean="0"/>
              <a:t> думок, </a:t>
            </a:r>
            <a:r>
              <a:rPr lang="ru-RU" dirty="0" err="1" smtClean="0"/>
              <a:t>що</a:t>
            </a:r>
            <a:r>
              <a:rPr lang="ru-RU" dirty="0" smtClean="0"/>
              <a:t> є у </a:t>
            </a:r>
            <a:r>
              <a:rPr lang="ru-RU" dirty="0" err="1" smtClean="0"/>
              <a:t>людини</a:t>
            </a:r>
            <a:r>
              <a:rPr lang="ru-RU" dirty="0" smtClean="0"/>
              <a:t>.</a:t>
            </a:r>
            <a:endParaRPr lang="uk-UA" dirty="0"/>
          </a:p>
        </p:txBody>
      </p:sp>
    </p:spTree>
    <p:extLst>
      <p:ext uri="{BB962C8B-B14F-4D97-AF65-F5344CB8AC3E}">
        <p14:creationId xmlns:p14="http://schemas.microsoft.com/office/powerpoint/2010/main" val="719630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04664"/>
            <a:ext cx="6768752" cy="4524315"/>
          </a:xfrm>
          <a:prstGeom prst="rect">
            <a:avLst/>
          </a:prstGeom>
        </p:spPr>
        <p:txBody>
          <a:bodyPr wrap="square">
            <a:spAutoFit/>
          </a:bodyPr>
          <a:lstStyle/>
          <a:p>
            <a:r>
              <a:rPr lang="ru-RU" dirty="0" err="1"/>
              <a:t>більшість</a:t>
            </a:r>
            <a:r>
              <a:rPr lang="ru-RU" dirty="0"/>
              <a:t> людей </a:t>
            </a:r>
            <a:r>
              <a:rPr lang="ru-RU" dirty="0" err="1"/>
              <a:t>сприймає</a:t>
            </a:r>
            <a:r>
              <a:rPr lang="ru-RU" dirty="0"/>
              <a:t> </a:t>
            </a:r>
            <a:r>
              <a:rPr lang="ru-RU" dirty="0" err="1"/>
              <a:t>самотність</a:t>
            </a:r>
            <a:r>
              <a:rPr lang="ru-RU" dirty="0"/>
              <a:t> як </a:t>
            </a:r>
            <a:r>
              <a:rPr lang="ru-RU" dirty="0" err="1"/>
              <a:t>негативне</a:t>
            </a:r>
            <a:r>
              <a:rPr lang="ru-RU" dirty="0"/>
              <a:t> </a:t>
            </a:r>
            <a:r>
              <a:rPr lang="ru-RU" dirty="0" err="1"/>
              <a:t>явище</a:t>
            </a:r>
            <a:r>
              <a:rPr lang="ru-RU" dirty="0"/>
              <a:t>. Та </a:t>
            </a:r>
            <a:r>
              <a:rPr lang="ru-RU" dirty="0" err="1"/>
              <a:t>чи</a:t>
            </a:r>
            <a:r>
              <a:rPr lang="ru-RU" dirty="0"/>
              <a:t> </a:t>
            </a:r>
            <a:r>
              <a:rPr lang="ru-RU" dirty="0" err="1"/>
              <a:t>завжди</a:t>
            </a:r>
            <a:r>
              <a:rPr lang="ru-RU" dirty="0"/>
              <a:t> </a:t>
            </a:r>
            <a:r>
              <a:rPr lang="ru-RU" dirty="0" err="1"/>
              <a:t>це</a:t>
            </a:r>
            <a:r>
              <a:rPr lang="ru-RU" dirty="0"/>
              <a:t> так?</a:t>
            </a:r>
          </a:p>
          <a:p>
            <a:endParaRPr lang="ru-RU" dirty="0"/>
          </a:p>
          <a:p>
            <a:r>
              <a:rPr lang="ru-RU" dirty="0"/>
              <a:t>Ми </a:t>
            </a:r>
            <a:r>
              <a:rPr lang="ru-RU" dirty="0" err="1"/>
              <a:t>звикли</a:t>
            </a:r>
            <a:r>
              <a:rPr lang="ru-RU" dirty="0"/>
              <a:t> </a:t>
            </a:r>
            <a:r>
              <a:rPr lang="ru-RU" dirty="0" err="1"/>
              <a:t>боятися</a:t>
            </a:r>
            <a:r>
              <a:rPr lang="ru-RU" dirty="0"/>
              <a:t> </a:t>
            </a:r>
            <a:r>
              <a:rPr lang="ru-RU" dirty="0" err="1"/>
              <a:t>самотності</a:t>
            </a:r>
            <a:r>
              <a:rPr lang="ru-RU" dirty="0"/>
              <a:t>, </a:t>
            </a:r>
            <a:r>
              <a:rPr lang="ru-RU" dirty="0" err="1"/>
              <a:t>дивимося</a:t>
            </a:r>
            <a:r>
              <a:rPr lang="ru-RU" dirty="0"/>
              <a:t> на </a:t>
            </a:r>
            <a:r>
              <a:rPr lang="ru-RU" dirty="0" err="1"/>
              <a:t>неї</a:t>
            </a:r>
            <a:r>
              <a:rPr lang="ru-RU" dirty="0"/>
              <a:t> </a:t>
            </a:r>
            <a:r>
              <a:rPr lang="ru-RU" dirty="0" err="1"/>
              <a:t>виключно</a:t>
            </a:r>
            <a:r>
              <a:rPr lang="ru-RU" dirty="0"/>
              <a:t> як на </a:t>
            </a:r>
            <a:r>
              <a:rPr lang="ru-RU" dirty="0" err="1"/>
              <a:t>негативне</a:t>
            </a:r>
            <a:r>
              <a:rPr lang="ru-RU" dirty="0"/>
              <a:t> </a:t>
            </a:r>
            <a:r>
              <a:rPr lang="ru-RU" dirty="0" err="1"/>
              <a:t>явище</a:t>
            </a:r>
            <a:r>
              <a:rPr lang="ru-RU" dirty="0"/>
              <a:t>. І </a:t>
            </a:r>
            <a:r>
              <a:rPr lang="ru-RU" dirty="0" err="1"/>
              <a:t>це</a:t>
            </a:r>
            <a:r>
              <a:rPr lang="ru-RU" dirty="0"/>
              <a:t> не дивно. Медики </a:t>
            </a:r>
            <a:r>
              <a:rPr lang="ru-RU" dirty="0" err="1"/>
              <a:t>вважають</a:t>
            </a:r>
            <a:r>
              <a:rPr lang="ru-RU" dirty="0"/>
              <a:t>, </a:t>
            </a:r>
            <a:r>
              <a:rPr lang="ru-RU" dirty="0" err="1"/>
              <a:t>що</a:t>
            </a:r>
            <a:r>
              <a:rPr lang="ru-RU" dirty="0"/>
              <a:t> </a:t>
            </a:r>
            <a:r>
              <a:rPr lang="ru-RU" dirty="0" err="1"/>
              <a:t>самотні</a:t>
            </a:r>
            <a:r>
              <a:rPr lang="ru-RU" dirty="0"/>
              <a:t> люди </a:t>
            </a:r>
            <a:r>
              <a:rPr lang="ru-RU" dirty="0" err="1"/>
              <a:t>значно</a:t>
            </a:r>
            <a:r>
              <a:rPr lang="ru-RU" dirty="0"/>
              <a:t> </a:t>
            </a:r>
            <a:r>
              <a:rPr lang="ru-RU" dirty="0" err="1"/>
              <a:t>легше</a:t>
            </a:r>
            <a:r>
              <a:rPr lang="ru-RU" dirty="0"/>
              <a:t> </a:t>
            </a:r>
            <a:r>
              <a:rPr lang="ru-RU" dirty="0" err="1"/>
              <a:t>піддаються</a:t>
            </a:r>
            <a:r>
              <a:rPr lang="ru-RU" dirty="0"/>
              <a:t> хворобам </a:t>
            </a:r>
            <a:r>
              <a:rPr lang="ru-RU" dirty="0" err="1"/>
              <a:t>ніж</a:t>
            </a:r>
            <a:r>
              <a:rPr lang="ru-RU" dirty="0"/>
              <a:t> </a:t>
            </a:r>
            <a:r>
              <a:rPr lang="ru-RU" dirty="0" err="1"/>
              <a:t>ті</a:t>
            </a:r>
            <a:r>
              <a:rPr lang="ru-RU" dirty="0"/>
              <a:t>, у кого є родина. У них </a:t>
            </a:r>
            <a:r>
              <a:rPr lang="ru-RU" dirty="0" err="1"/>
              <a:t>вищий</a:t>
            </a:r>
            <a:r>
              <a:rPr lang="ru-RU" dirty="0"/>
              <a:t> </a:t>
            </a:r>
            <a:r>
              <a:rPr lang="ru-RU" dirty="0" err="1"/>
              <a:t>ризик</a:t>
            </a:r>
            <a:r>
              <a:rPr lang="ru-RU" dirty="0"/>
              <a:t> </a:t>
            </a:r>
            <a:r>
              <a:rPr lang="ru-RU" dirty="0" err="1"/>
              <a:t>серцево-судинних</a:t>
            </a:r>
            <a:r>
              <a:rPr lang="ru-RU" dirty="0"/>
              <a:t> </a:t>
            </a:r>
            <a:r>
              <a:rPr lang="ru-RU" dirty="0" err="1"/>
              <a:t>захворювань</a:t>
            </a:r>
            <a:r>
              <a:rPr lang="ru-RU" dirty="0"/>
              <a:t>, </a:t>
            </a:r>
            <a:r>
              <a:rPr lang="ru-RU" dirty="0" err="1"/>
              <a:t>менша</a:t>
            </a:r>
            <a:r>
              <a:rPr lang="ru-RU" dirty="0"/>
              <a:t> </a:t>
            </a:r>
            <a:r>
              <a:rPr lang="ru-RU" dirty="0" err="1"/>
              <a:t>тривалість</a:t>
            </a:r>
            <a:r>
              <a:rPr lang="ru-RU" dirty="0"/>
              <a:t> </a:t>
            </a:r>
            <a:r>
              <a:rPr lang="ru-RU" dirty="0" err="1"/>
              <a:t>життя</a:t>
            </a:r>
            <a:r>
              <a:rPr lang="ru-RU" dirty="0"/>
              <a:t>. А психологи </a:t>
            </a:r>
            <a:r>
              <a:rPr lang="ru-RU" dirty="0" err="1"/>
              <a:t>відзначають</a:t>
            </a:r>
            <a:r>
              <a:rPr lang="ru-RU" dirty="0"/>
              <a:t>, </a:t>
            </a:r>
            <a:r>
              <a:rPr lang="ru-RU" dirty="0" err="1"/>
              <a:t>що</a:t>
            </a:r>
            <a:r>
              <a:rPr lang="ru-RU" dirty="0"/>
              <a:t> </a:t>
            </a:r>
            <a:r>
              <a:rPr lang="ru-RU" dirty="0" err="1"/>
              <a:t>самотність</a:t>
            </a:r>
            <a:r>
              <a:rPr lang="ru-RU" dirty="0"/>
              <a:t> негативно </a:t>
            </a:r>
            <a:r>
              <a:rPr lang="ru-RU" dirty="0" err="1"/>
              <a:t>впливає</a:t>
            </a:r>
            <a:r>
              <a:rPr lang="ru-RU" dirty="0"/>
              <a:t> на </a:t>
            </a:r>
            <a:r>
              <a:rPr lang="ru-RU" dirty="0" err="1"/>
              <a:t>вдоволення</a:t>
            </a:r>
            <a:r>
              <a:rPr lang="ru-RU" dirty="0"/>
              <a:t> </a:t>
            </a:r>
            <a:r>
              <a:rPr lang="ru-RU" dirty="0" err="1"/>
              <a:t>життям</a:t>
            </a:r>
            <a:r>
              <a:rPr lang="ru-RU" dirty="0"/>
              <a:t>, </a:t>
            </a:r>
            <a:r>
              <a:rPr lang="ru-RU" dirty="0" err="1"/>
              <a:t>настрій</a:t>
            </a:r>
            <a:r>
              <a:rPr lang="ru-RU" dirty="0"/>
              <a:t> людей, особливо </a:t>
            </a:r>
            <a:r>
              <a:rPr lang="ru-RU" dirty="0" err="1"/>
              <a:t>літніх</a:t>
            </a:r>
            <a:r>
              <a:rPr lang="ru-RU" dirty="0"/>
              <a:t>, </a:t>
            </a:r>
            <a:r>
              <a:rPr lang="ru-RU" dirty="0" err="1"/>
              <a:t>спричиняє</a:t>
            </a:r>
            <a:r>
              <a:rPr lang="ru-RU" dirty="0"/>
              <a:t> </a:t>
            </a:r>
            <a:r>
              <a:rPr lang="ru-RU" dirty="0" err="1"/>
              <a:t>песимістичний</a:t>
            </a:r>
            <a:r>
              <a:rPr lang="ru-RU" dirty="0"/>
              <a:t> </a:t>
            </a:r>
            <a:r>
              <a:rPr lang="ru-RU" dirty="0" err="1"/>
              <a:t>погляд</a:t>
            </a:r>
            <a:r>
              <a:rPr lang="ru-RU" dirty="0"/>
              <a:t> на </a:t>
            </a:r>
            <a:r>
              <a:rPr lang="ru-RU" dirty="0" err="1"/>
              <a:t>майбутнє</a:t>
            </a:r>
            <a:r>
              <a:rPr lang="ru-RU" dirty="0"/>
              <a:t>. В </a:t>
            </a:r>
            <a:r>
              <a:rPr lang="ru-RU" dirty="0" err="1"/>
              <a:t>усі</a:t>
            </a:r>
            <a:r>
              <a:rPr lang="ru-RU" dirty="0"/>
              <a:t> </a:t>
            </a:r>
            <a:r>
              <a:rPr lang="ru-RU" dirty="0" err="1"/>
              <a:t>часи</a:t>
            </a:r>
            <a:r>
              <a:rPr lang="ru-RU" dirty="0"/>
              <a:t> </a:t>
            </a:r>
            <a:r>
              <a:rPr lang="ru-RU" dirty="0" err="1"/>
              <a:t>одиночне</a:t>
            </a:r>
            <a:r>
              <a:rPr lang="ru-RU" dirty="0"/>
              <a:t> </a:t>
            </a:r>
            <a:r>
              <a:rPr lang="ru-RU" dirty="0" err="1"/>
              <a:t>ув’язнення</a:t>
            </a:r>
            <a:r>
              <a:rPr lang="ru-RU" dirty="0"/>
              <a:t> </a:t>
            </a:r>
            <a:r>
              <a:rPr lang="ru-RU" dirty="0" err="1"/>
              <a:t>було</a:t>
            </a:r>
            <a:r>
              <a:rPr lang="ru-RU" dirty="0"/>
              <a:t> </a:t>
            </a:r>
            <a:r>
              <a:rPr lang="ru-RU" dirty="0" err="1"/>
              <a:t>серед</a:t>
            </a:r>
            <a:r>
              <a:rPr lang="ru-RU" dirty="0"/>
              <a:t> </a:t>
            </a:r>
            <a:r>
              <a:rPr lang="ru-RU" dirty="0" err="1"/>
              <a:t>найстрашніших</a:t>
            </a:r>
            <a:r>
              <a:rPr lang="ru-RU" dirty="0"/>
              <a:t> </a:t>
            </a:r>
            <a:r>
              <a:rPr lang="ru-RU" dirty="0" err="1"/>
              <a:t>покарань</a:t>
            </a:r>
            <a:r>
              <a:rPr lang="ru-RU" dirty="0"/>
              <a:t>. Говорить про </a:t>
            </a:r>
            <a:r>
              <a:rPr lang="ru-RU" dirty="0" err="1"/>
              <a:t>це</a:t>
            </a:r>
            <a:r>
              <a:rPr lang="ru-RU" dirty="0"/>
              <a:t> і </a:t>
            </a:r>
            <a:r>
              <a:rPr lang="ru-RU" dirty="0" err="1"/>
              <a:t>література</a:t>
            </a:r>
            <a:r>
              <a:rPr lang="ru-RU" dirty="0"/>
              <a:t>, </a:t>
            </a:r>
            <a:r>
              <a:rPr lang="ru-RU" dirty="0" err="1"/>
              <a:t>згадаймо</a:t>
            </a:r>
            <a:r>
              <a:rPr lang="ru-RU" dirty="0"/>
              <a:t>, </a:t>
            </a:r>
            <a:r>
              <a:rPr lang="ru-RU" dirty="0" err="1"/>
              <a:t>хоча</a:t>
            </a:r>
            <a:r>
              <a:rPr lang="ru-RU" dirty="0"/>
              <a:t>, б </a:t>
            </a:r>
            <a:r>
              <a:rPr lang="ru-RU" dirty="0" err="1"/>
              <a:t>страждання</a:t>
            </a:r>
            <a:r>
              <a:rPr lang="ru-RU" dirty="0"/>
              <a:t> </a:t>
            </a:r>
            <a:r>
              <a:rPr lang="ru-RU" dirty="0" err="1"/>
              <a:t>бідолашного</a:t>
            </a:r>
            <a:r>
              <a:rPr lang="ru-RU" dirty="0"/>
              <a:t> </a:t>
            </a:r>
            <a:r>
              <a:rPr lang="ru-RU" dirty="0" err="1"/>
              <a:t>Робінзона</a:t>
            </a:r>
            <a:r>
              <a:rPr lang="ru-RU" dirty="0"/>
              <a:t> не безлюдному </a:t>
            </a:r>
            <a:r>
              <a:rPr lang="ru-RU" dirty="0" err="1"/>
              <a:t>острові</a:t>
            </a:r>
            <a:r>
              <a:rPr lang="ru-RU" dirty="0"/>
              <a:t>.</a:t>
            </a:r>
            <a:endParaRPr lang="uk-UA" dirty="0"/>
          </a:p>
        </p:txBody>
      </p:sp>
    </p:spTree>
    <p:extLst>
      <p:ext uri="{BB962C8B-B14F-4D97-AF65-F5344CB8AC3E}">
        <p14:creationId xmlns:p14="http://schemas.microsoft.com/office/powerpoint/2010/main" val="1054556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889844"/>
            <a:ext cx="4572000" cy="5078313"/>
          </a:xfrm>
          <a:prstGeom prst="rect">
            <a:avLst/>
          </a:prstGeom>
        </p:spPr>
        <p:txBody>
          <a:bodyPr>
            <a:spAutoFit/>
          </a:bodyPr>
          <a:lstStyle/>
          <a:p>
            <a:r>
              <a:rPr lang="uk-UA" dirty="0"/>
              <a:t>Адже існують ситуації, коли самотність можна розглядати як благо, тільки що називають її у цьому випадку усамітненням. Один солідний та успішний чоловік якось розповів мені, що в молодості наробив купу помилок, розсварився з друзями, втратив кохану і тільки залишившись на самоті почав переосмислювати і переоцінювати власне життя, а в результаті – зумів його змінити. І дійсно, усамітнення – час для роздумів, пошуків, </a:t>
            </a:r>
            <a:r>
              <a:rPr lang="uk-UA" dirty="0" smtClean="0"/>
              <a:t>впорядкування </a:t>
            </a:r>
            <a:r>
              <a:rPr lang="uk-UA" dirty="0"/>
              <a:t>свого внутрішнього світу, нерідко – поштовх до творчості. На самоті народжуються наукові відкриття і мистецькі шедеври.</a:t>
            </a:r>
          </a:p>
        </p:txBody>
      </p:sp>
    </p:spTree>
    <p:extLst>
      <p:ext uri="{BB962C8B-B14F-4D97-AF65-F5344CB8AC3E}">
        <p14:creationId xmlns:p14="http://schemas.microsoft.com/office/powerpoint/2010/main" val="406224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582341"/>
            <a:ext cx="4572000" cy="3693319"/>
          </a:xfrm>
          <a:prstGeom prst="rect">
            <a:avLst/>
          </a:prstGeom>
        </p:spPr>
        <p:txBody>
          <a:bodyPr>
            <a:spAutoFit/>
          </a:bodyPr>
          <a:lstStyle/>
          <a:p>
            <a:r>
              <a:rPr lang="uk-UA" dirty="0"/>
              <a:t>Фахівці вважають, що усамітнення є важливою потребою нашої психіки. Тільки одній людині достатньо години самоти, а інша потребує днів і тижнів. А неможливість час від часу побути на самоті веде до психологічної втоми, напруження, роздратування, зривів, конфліктів між людьми. Недаремно дисиденти, які провели тривалий час у таборах, називають неможливість усамітнення одним з найважчих психологічних випробувань.</a:t>
            </a:r>
          </a:p>
        </p:txBody>
      </p:sp>
    </p:spTree>
    <p:extLst>
      <p:ext uri="{BB962C8B-B14F-4D97-AF65-F5344CB8AC3E}">
        <p14:creationId xmlns:p14="http://schemas.microsoft.com/office/powerpoint/2010/main" val="742060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6768752" cy="5078313"/>
          </a:xfrm>
          <a:prstGeom prst="rect">
            <a:avLst/>
          </a:prstGeom>
        </p:spPr>
        <p:txBody>
          <a:bodyPr wrap="square">
            <a:spAutoFit/>
          </a:bodyPr>
          <a:lstStyle/>
          <a:p>
            <a:r>
              <a:rPr lang="ru-RU" dirty="0"/>
              <a:t>Психологи </a:t>
            </a:r>
            <a:r>
              <a:rPr lang="ru-RU" dirty="0" err="1"/>
              <a:t>відзначають</a:t>
            </a:r>
            <a:r>
              <a:rPr lang="ru-RU" dirty="0"/>
              <a:t>, </a:t>
            </a:r>
            <a:r>
              <a:rPr lang="ru-RU" dirty="0" err="1"/>
              <a:t>що</a:t>
            </a:r>
            <a:r>
              <a:rPr lang="ru-RU" dirty="0"/>
              <a:t> </a:t>
            </a:r>
            <a:r>
              <a:rPr lang="ru-RU" dirty="0" err="1"/>
              <a:t>чим</a:t>
            </a:r>
            <a:r>
              <a:rPr lang="ru-RU" dirty="0"/>
              <a:t> </a:t>
            </a:r>
            <a:r>
              <a:rPr lang="ru-RU" dirty="0" err="1"/>
              <a:t>вище</a:t>
            </a:r>
            <a:r>
              <a:rPr lang="ru-RU" dirty="0"/>
              <a:t> </a:t>
            </a:r>
            <a:r>
              <a:rPr lang="ru-RU" dirty="0" err="1"/>
              <a:t>інтелектуальний</a:t>
            </a:r>
            <a:r>
              <a:rPr lang="ru-RU" dirty="0"/>
              <a:t> </a:t>
            </a:r>
            <a:r>
              <a:rPr lang="ru-RU" dirty="0" err="1"/>
              <a:t>рівень</a:t>
            </a:r>
            <a:r>
              <a:rPr lang="ru-RU" dirty="0"/>
              <a:t> </a:t>
            </a:r>
            <a:r>
              <a:rPr lang="ru-RU" dirty="0" err="1"/>
              <a:t>людини</a:t>
            </a:r>
            <a:r>
              <a:rPr lang="ru-RU" dirty="0"/>
              <a:t>, </a:t>
            </a:r>
            <a:r>
              <a:rPr lang="ru-RU" dirty="0" err="1"/>
              <a:t>тим</a:t>
            </a:r>
            <a:r>
              <a:rPr lang="ru-RU" dirty="0"/>
              <a:t> </a:t>
            </a:r>
            <a:r>
              <a:rPr lang="ru-RU" dirty="0" err="1"/>
              <a:t>легше</a:t>
            </a:r>
            <a:r>
              <a:rPr lang="ru-RU" dirty="0"/>
              <a:t> вона переносить </a:t>
            </a:r>
            <a:r>
              <a:rPr lang="ru-RU" dirty="0" err="1"/>
              <a:t>самотність</a:t>
            </a:r>
            <a:r>
              <a:rPr lang="ru-RU" dirty="0"/>
              <a:t> і </a:t>
            </a:r>
            <a:r>
              <a:rPr lang="ru-RU" dirty="0" err="1"/>
              <a:t>тим</a:t>
            </a:r>
            <a:r>
              <a:rPr lang="ru-RU" dirty="0"/>
              <a:t> </a:t>
            </a:r>
            <a:r>
              <a:rPr lang="ru-RU" dirty="0" err="1"/>
              <a:t>більше</a:t>
            </a:r>
            <a:r>
              <a:rPr lang="ru-RU" dirty="0"/>
              <a:t> </a:t>
            </a:r>
            <a:r>
              <a:rPr lang="ru-RU" dirty="0" err="1"/>
              <a:t>потребує</a:t>
            </a:r>
            <a:r>
              <a:rPr lang="ru-RU" dirty="0"/>
              <a:t> </a:t>
            </a:r>
            <a:r>
              <a:rPr lang="ru-RU" dirty="0" err="1"/>
              <a:t>усамітнення</a:t>
            </a:r>
            <a:r>
              <a:rPr lang="ru-RU" dirty="0"/>
              <a:t>. </a:t>
            </a:r>
            <a:r>
              <a:rPr lang="ru-RU" dirty="0" err="1"/>
              <a:t>Адже</a:t>
            </a:r>
            <a:r>
              <a:rPr lang="ru-RU" dirty="0"/>
              <a:t> </a:t>
            </a:r>
            <a:r>
              <a:rPr lang="ru-RU" dirty="0" err="1"/>
              <a:t>такі</a:t>
            </a:r>
            <a:r>
              <a:rPr lang="ru-RU" dirty="0"/>
              <a:t> люди </a:t>
            </a:r>
            <a:r>
              <a:rPr lang="ru-RU" dirty="0" err="1"/>
              <a:t>живуть</a:t>
            </a:r>
            <a:r>
              <a:rPr lang="ru-RU" dirty="0"/>
              <a:t> </a:t>
            </a:r>
            <a:r>
              <a:rPr lang="ru-RU" dirty="0" err="1"/>
              <a:t>насиченим</a:t>
            </a:r>
            <a:r>
              <a:rPr lang="ru-RU" dirty="0"/>
              <a:t> </a:t>
            </a:r>
            <a:r>
              <a:rPr lang="ru-RU" dirty="0" err="1"/>
              <a:t>внутрішнім</a:t>
            </a:r>
            <a:r>
              <a:rPr lang="ru-RU" dirty="0"/>
              <a:t> </a:t>
            </a:r>
            <a:r>
              <a:rPr lang="ru-RU" dirty="0" err="1"/>
              <a:t>життям</a:t>
            </a:r>
            <a:r>
              <a:rPr lang="ru-RU" dirty="0"/>
              <a:t>. А от бояться </a:t>
            </a:r>
            <a:r>
              <a:rPr lang="ru-RU" dirty="0" err="1"/>
              <a:t>побути</a:t>
            </a:r>
            <a:r>
              <a:rPr lang="ru-RU" dirty="0"/>
              <a:t> </a:t>
            </a:r>
            <a:r>
              <a:rPr lang="ru-RU" dirty="0" err="1"/>
              <a:t>наодинці</a:t>
            </a:r>
            <a:r>
              <a:rPr lang="ru-RU" dirty="0"/>
              <a:t> </a:t>
            </a:r>
            <a:r>
              <a:rPr lang="ru-RU" dirty="0" err="1"/>
              <a:t>зі</a:t>
            </a:r>
            <a:r>
              <a:rPr lang="ru-RU" dirty="0"/>
              <a:t> собою </a:t>
            </a:r>
            <a:r>
              <a:rPr lang="ru-RU" dirty="0" err="1"/>
              <a:t>здебільшого</a:t>
            </a:r>
            <a:r>
              <a:rPr lang="ru-RU" dirty="0"/>
              <a:t> люди </a:t>
            </a:r>
            <a:r>
              <a:rPr lang="ru-RU" dirty="0" err="1"/>
              <a:t>нерозвинені</a:t>
            </a:r>
            <a:r>
              <a:rPr lang="ru-RU" dirty="0"/>
              <a:t>, </a:t>
            </a:r>
            <a:r>
              <a:rPr lang="ru-RU" dirty="0" err="1"/>
              <a:t>інфантильні</a:t>
            </a:r>
            <a:r>
              <a:rPr lang="ru-RU" dirty="0"/>
              <a:t>, духовно </a:t>
            </a:r>
            <a:r>
              <a:rPr lang="ru-RU" dirty="0" err="1"/>
              <a:t>незрілі</a:t>
            </a:r>
            <a:r>
              <a:rPr lang="ru-RU" dirty="0"/>
              <a:t>. Вони не </a:t>
            </a:r>
            <a:r>
              <a:rPr lang="ru-RU" dirty="0" err="1"/>
              <a:t>вміють</a:t>
            </a:r>
            <a:r>
              <a:rPr lang="ru-RU" dirty="0"/>
              <a:t>, а </a:t>
            </a:r>
            <a:r>
              <a:rPr lang="ru-RU" dirty="0" err="1"/>
              <a:t>швидше</a:t>
            </a:r>
            <a:r>
              <a:rPr lang="ru-RU" dirty="0"/>
              <a:t> – не </a:t>
            </a:r>
            <a:r>
              <a:rPr lang="ru-RU" dirty="0" err="1"/>
              <a:t>звикли</a:t>
            </a:r>
            <a:r>
              <a:rPr lang="ru-RU" dirty="0"/>
              <a:t>, не </a:t>
            </a:r>
            <a:r>
              <a:rPr lang="ru-RU" dirty="0" err="1"/>
              <a:t>хочуть</a:t>
            </a:r>
            <a:r>
              <a:rPr lang="ru-RU" dirty="0"/>
              <a:t>, </a:t>
            </a:r>
            <a:r>
              <a:rPr lang="ru-RU" dirty="0" err="1"/>
              <a:t>лінуються</a:t>
            </a:r>
            <a:r>
              <a:rPr lang="ru-RU" dirty="0"/>
              <a:t> </a:t>
            </a:r>
            <a:r>
              <a:rPr lang="ru-RU" dirty="0" err="1"/>
              <a:t>мислити</a:t>
            </a:r>
            <a:r>
              <a:rPr lang="ru-RU" dirty="0"/>
              <a:t>. Не любить </a:t>
            </a:r>
            <a:r>
              <a:rPr lang="ru-RU" dirty="0" err="1"/>
              <a:t>самотності</a:t>
            </a:r>
            <a:r>
              <a:rPr lang="ru-RU" dirty="0"/>
              <a:t> й молодь, особливо </a:t>
            </a:r>
            <a:r>
              <a:rPr lang="ru-RU" dirty="0" err="1"/>
              <a:t>підлітки</a:t>
            </a:r>
            <a:r>
              <a:rPr lang="ru-RU" dirty="0"/>
              <a:t>. </a:t>
            </a:r>
            <a:r>
              <a:rPr lang="ru-RU" dirty="0" err="1"/>
              <a:t>Їм</a:t>
            </a:r>
            <a:r>
              <a:rPr lang="ru-RU" dirty="0"/>
              <a:t> нудно без </a:t>
            </a:r>
            <a:r>
              <a:rPr lang="ru-RU" dirty="0" err="1"/>
              <a:t>друзів</a:t>
            </a:r>
            <a:r>
              <a:rPr lang="ru-RU" dirty="0"/>
              <a:t>, </a:t>
            </a:r>
            <a:r>
              <a:rPr lang="ru-RU" dirty="0" err="1"/>
              <a:t>компанії</a:t>
            </a:r>
            <a:r>
              <a:rPr lang="ru-RU" dirty="0"/>
              <a:t>, часом, </a:t>
            </a:r>
            <a:r>
              <a:rPr lang="ru-RU" dirty="0" err="1"/>
              <a:t>крім</a:t>
            </a:r>
            <a:r>
              <a:rPr lang="ru-RU" dirty="0"/>
              <a:t> </a:t>
            </a:r>
            <a:r>
              <a:rPr lang="ru-RU" dirty="0" err="1"/>
              <a:t>телевізора</a:t>
            </a:r>
            <a:r>
              <a:rPr lang="ru-RU" dirty="0"/>
              <a:t> і </a:t>
            </a:r>
            <a:r>
              <a:rPr lang="ru-RU" dirty="0" err="1"/>
              <a:t>комп’ютера</a:t>
            </a:r>
            <a:r>
              <a:rPr lang="ru-RU" dirty="0"/>
              <a:t>, вони </a:t>
            </a:r>
            <a:r>
              <a:rPr lang="ru-RU" dirty="0" err="1"/>
              <a:t>прсто</a:t>
            </a:r>
            <a:r>
              <a:rPr lang="ru-RU" dirty="0"/>
              <a:t> не </a:t>
            </a:r>
            <a:r>
              <a:rPr lang="ru-RU" dirty="0" err="1"/>
              <a:t>знають</a:t>
            </a:r>
            <a:r>
              <a:rPr lang="ru-RU" dirty="0"/>
              <a:t>, </a:t>
            </a:r>
            <a:r>
              <a:rPr lang="ru-RU" dirty="0" err="1"/>
              <a:t>чим</a:t>
            </a:r>
            <a:r>
              <a:rPr lang="ru-RU" dirty="0"/>
              <a:t> </a:t>
            </a:r>
            <a:r>
              <a:rPr lang="ru-RU" dirty="0" err="1"/>
              <a:t>можна</a:t>
            </a:r>
            <a:r>
              <a:rPr lang="ru-RU" dirty="0"/>
              <a:t> себе </a:t>
            </a:r>
            <a:r>
              <a:rPr lang="ru-RU" dirty="0" err="1"/>
              <a:t>зайняти</a:t>
            </a:r>
            <a:r>
              <a:rPr lang="ru-RU" dirty="0"/>
              <a:t>. </a:t>
            </a:r>
            <a:r>
              <a:rPr lang="ru-RU" dirty="0" err="1"/>
              <a:t>Молоді</a:t>
            </a:r>
            <a:r>
              <a:rPr lang="ru-RU" dirty="0"/>
              <a:t> люди </a:t>
            </a:r>
            <a:r>
              <a:rPr lang="ru-RU" dirty="0" err="1"/>
              <a:t>прагнуть</a:t>
            </a:r>
            <a:r>
              <a:rPr lang="ru-RU" dirty="0"/>
              <a:t> </a:t>
            </a:r>
            <a:r>
              <a:rPr lang="ru-RU" dirty="0" err="1"/>
              <a:t>спілкування</a:t>
            </a:r>
            <a:r>
              <a:rPr lang="ru-RU" dirty="0"/>
              <a:t>, </a:t>
            </a:r>
            <a:r>
              <a:rPr lang="ru-RU" dirty="0" err="1"/>
              <a:t>активності</a:t>
            </a:r>
            <a:r>
              <a:rPr lang="ru-RU" dirty="0"/>
              <a:t>, </a:t>
            </a:r>
            <a:r>
              <a:rPr lang="ru-RU" dirty="0" err="1"/>
              <a:t>динаміки</a:t>
            </a:r>
            <a:r>
              <a:rPr lang="ru-RU" dirty="0"/>
              <a:t>, </a:t>
            </a:r>
            <a:r>
              <a:rPr lang="ru-RU" dirty="0" err="1"/>
              <a:t>дії</a:t>
            </a:r>
            <a:r>
              <a:rPr lang="ru-RU" dirty="0"/>
              <a:t>. </a:t>
            </a:r>
            <a:r>
              <a:rPr lang="ru-RU" dirty="0" err="1"/>
              <a:t>Довгі</a:t>
            </a:r>
            <a:r>
              <a:rPr lang="ru-RU" dirty="0"/>
              <a:t> </a:t>
            </a:r>
            <a:r>
              <a:rPr lang="ru-RU" dirty="0" err="1"/>
              <a:t>роздуми</a:t>
            </a:r>
            <a:r>
              <a:rPr lang="ru-RU" dirty="0"/>
              <a:t> та </a:t>
            </a:r>
            <a:r>
              <a:rPr lang="ru-RU" dirty="0" err="1"/>
              <a:t>рефлексії</a:t>
            </a:r>
            <a:r>
              <a:rPr lang="ru-RU" dirty="0"/>
              <a:t> </a:t>
            </a:r>
            <a:r>
              <a:rPr lang="ru-RU" dirty="0" err="1"/>
              <a:t>видаються</a:t>
            </a:r>
            <a:r>
              <a:rPr lang="ru-RU" dirty="0"/>
              <a:t> </a:t>
            </a:r>
            <a:r>
              <a:rPr lang="ru-RU" dirty="0" err="1"/>
              <a:t>зайвими</a:t>
            </a:r>
            <a:r>
              <a:rPr lang="ru-RU" dirty="0"/>
              <a:t> в юному </a:t>
            </a:r>
            <a:r>
              <a:rPr lang="ru-RU" dirty="0" err="1"/>
              <a:t>віці</a:t>
            </a:r>
            <a:r>
              <a:rPr lang="ru-RU" dirty="0"/>
              <a:t>. </a:t>
            </a:r>
            <a:r>
              <a:rPr lang="ru-RU" dirty="0" err="1"/>
              <a:t>Звичайно</a:t>
            </a:r>
            <a:r>
              <a:rPr lang="ru-RU" dirty="0"/>
              <a:t>, </a:t>
            </a:r>
            <a:r>
              <a:rPr lang="ru-RU" dirty="0" err="1"/>
              <a:t>можна</a:t>
            </a:r>
            <a:r>
              <a:rPr lang="ru-RU" dirty="0"/>
              <a:t> </a:t>
            </a:r>
            <a:r>
              <a:rPr lang="ru-RU" dirty="0" err="1"/>
              <a:t>вважати</a:t>
            </a:r>
            <a:r>
              <a:rPr lang="ru-RU" dirty="0"/>
              <a:t> </a:t>
            </a:r>
            <a:r>
              <a:rPr lang="ru-RU" dirty="0" err="1"/>
              <a:t>це</a:t>
            </a:r>
            <a:r>
              <a:rPr lang="ru-RU" dirty="0"/>
              <a:t> </a:t>
            </a:r>
            <a:r>
              <a:rPr lang="ru-RU" dirty="0" err="1"/>
              <a:t>видатками</a:t>
            </a:r>
            <a:r>
              <a:rPr lang="ru-RU" dirty="0"/>
              <a:t> </a:t>
            </a:r>
            <a:r>
              <a:rPr lang="ru-RU" dirty="0" err="1"/>
              <a:t>зростання</a:t>
            </a:r>
            <a:r>
              <a:rPr lang="ru-RU" dirty="0"/>
              <a:t>. Та „</a:t>
            </a:r>
            <a:r>
              <a:rPr lang="ru-RU" dirty="0" err="1"/>
              <a:t>Справжнє</a:t>
            </a:r>
            <a:r>
              <a:rPr lang="ru-RU" dirty="0"/>
              <a:t> </a:t>
            </a:r>
            <a:r>
              <a:rPr lang="ru-RU" dirty="0" err="1"/>
              <a:t>зростання</a:t>
            </a:r>
            <a:r>
              <a:rPr lang="ru-RU" dirty="0"/>
              <a:t> </a:t>
            </a:r>
            <a:r>
              <a:rPr lang="ru-RU" dirty="0" err="1"/>
              <a:t>душі</a:t>
            </a:r>
            <a:r>
              <a:rPr lang="ru-RU" dirty="0"/>
              <a:t> </a:t>
            </a:r>
            <a:r>
              <a:rPr lang="ru-RU" dirty="0" err="1"/>
              <a:t>можливе</a:t>
            </a:r>
            <a:r>
              <a:rPr lang="ru-RU" dirty="0"/>
              <a:t> </a:t>
            </a:r>
            <a:r>
              <a:rPr lang="ru-RU" dirty="0" err="1"/>
              <a:t>лише</a:t>
            </a:r>
            <a:r>
              <a:rPr lang="ru-RU" dirty="0"/>
              <a:t> на </a:t>
            </a:r>
            <a:r>
              <a:rPr lang="ru-RU" dirty="0" err="1"/>
              <a:t>самоті</a:t>
            </a:r>
            <a:r>
              <a:rPr lang="ru-RU" dirty="0"/>
              <a:t>. На </a:t>
            </a:r>
            <a:r>
              <a:rPr lang="ru-RU" dirty="0" err="1"/>
              <a:t>самоті</a:t>
            </a:r>
            <a:r>
              <a:rPr lang="ru-RU" dirty="0"/>
              <a:t> </a:t>
            </a:r>
            <a:r>
              <a:rPr lang="ru-RU" dirty="0" err="1"/>
              <a:t>визріває</a:t>
            </a:r>
            <a:r>
              <a:rPr lang="ru-RU" dirty="0"/>
              <a:t> все </a:t>
            </a:r>
            <a:r>
              <a:rPr lang="ru-RU" dirty="0" err="1"/>
              <a:t>істинне</a:t>
            </a:r>
            <a:r>
              <a:rPr lang="ru-RU" dirty="0"/>
              <a:t>, </a:t>
            </a:r>
            <a:r>
              <a:rPr lang="ru-RU" dirty="0" err="1"/>
              <a:t>глибоке</a:t>
            </a:r>
            <a:r>
              <a:rPr lang="ru-RU" dirty="0"/>
              <a:t>, </a:t>
            </a:r>
            <a:r>
              <a:rPr lang="ru-RU" dirty="0" err="1"/>
              <a:t>могутнє</a:t>
            </a:r>
            <a:r>
              <a:rPr lang="ru-RU" dirty="0"/>
              <a:t>”, - писав </a:t>
            </a:r>
            <a:r>
              <a:rPr lang="ru-RU" dirty="0" err="1"/>
              <a:t>видатний</a:t>
            </a:r>
            <a:r>
              <a:rPr lang="ru-RU" dirty="0"/>
              <a:t> </a:t>
            </a:r>
            <a:r>
              <a:rPr lang="ru-RU" dirty="0" err="1"/>
              <a:t>німецький</a:t>
            </a:r>
            <a:r>
              <a:rPr lang="ru-RU" dirty="0"/>
              <a:t> драматург </a:t>
            </a:r>
            <a:r>
              <a:rPr lang="ru-RU" dirty="0" err="1"/>
              <a:t>Герхарт</a:t>
            </a:r>
            <a:r>
              <a:rPr lang="ru-RU" dirty="0"/>
              <a:t> </a:t>
            </a:r>
            <a:r>
              <a:rPr lang="ru-RU" dirty="0" err="1"/>
              <a:t>Гауптман</a:t>
            </a:r>
            <a:r>
              <a:rPr lang="ru-RU" dirty="0"/>
              <a:t>. </a:t>
            </a:r>
            <a:endParaRPr lang="uk-UA" dirty="0"/>
          </a:p>
        </p:txBody>
      </p:sp>
    </p:spTree>
    <p:extLst>
      <p:ext uri="{BB962C8B-B14F-4D97-AF65-F5344CB8AC3E}">
        <p14:creationId xmlns:p14="http://schemas.microsoft.com/office/powerpoint/2010/main" val="281912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751344"/>
            <a:ext cx="4572000" cy="5078313"/>
          </a:xfrm>
          <a:prstGeom prst="rect">
            <a:avLst/>
          </a:prstGeom>
        </p:spPr>
        <p:txBody>
          <a:bodyPr>
            <a:spAutoFit/>
          </a:bodyPr>
          <a:lstStyle/>
          <a:p>
            <a:r>
              <a:rPr lang="uk-UA" dirty="0" err="1" smtClean="0"/>
              <a:t>Приватність</a:t>
            </a:r>
            <a:r>
              <a:rPr lang="uk-UA" dirty="0" smtClean="0"/>
              <a:t> має історичні корені у філософських працях, найбільш відомою з яких є праця </a:t>
            </a:r>
            <a:r>
              <a:rPr lang="uk-UA" dirty="0" err="1" smtClean="0"/>
              <a:t>Арістотеля</a:t>
            </a:r>
            <a:r>
              <a:rPr lang="uk-UA" dirty="0" smtClean="0"/>
              <a:t> про дві сфери життя: публічну («поліс»), пов'язану з політичним життям, та приватну («</a:t>
            </a:r>
            <a:r>
              <a:rPr lang="uk-UA" dirty="0" err="1" smtClean="0"/>
              <a:t>ойкос</a:t>
            </a:r>
            <a:r>
              <a:rPr lang="uk-UA" dirty="0" smtClean="0"/>
              <a:t>»), пов'язану з домашніми справами.</a:t>
            </a:r>
          </a:p>
          <a:p>
            <a:endParaRPr lang="uk-UA" dirty="0" smtClean="0"/>
          </a:p>
          <a:p>
            <a:r>
              <a:rPr lang="uk-UA" dirty="0" smtClean="0"/>
              <a:t>Вимога збереження недоторканності приватного життя закріплена у наступних рядках клятви Гіппократа: «…Про що б я не дізнався під час виконання своїх професійних дій або окрім них, що б не побачив і не почув про дії людського життя, які не слід будь-коли розголошувати, я змовчу, вважаючи це таємницею…».</a:t>
            </a:r>
            <a:endParaRPr lang="uk-UA" dirty="0"/>
          </a:p>
        </p:txBody>
      </p:sp>
    </p:spTree>
    <p:extLst>
      <p:ext uri="{BB962C8B-B14F-4D97-AF65-F5344CB8AC3E}">
        <p14:creationId xmlns:p14="http://schemas.microsoft.com/office/powerpoint/2010/main" val="151502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6390456" cy="4524315"/>
          </a:xfrm>
          <a:prstGeom prst="rect">
            <a:avLst/>
          </a:prstGeom>
        </p:spPr>
        <p:txBody>
          <a:bodyPr wrap="square">
            <a:spAutoFit/>
          </a:bodyPr>
          <a:lstStyle/>
          <a:p>
            <a:r>
              <a:rPr lang="ru-RU" dirty="0" err="1" smtClean="0"/>
              <a:t>Недоторканність</a:t>
            </a:r>
            <a:r>
              <a:rPr lang="ru-RU" dirty="0" smtClean="0"/>
              <a:t> приватного </a:t>
            </a:r>
            <a:r>
              <a:rPr lang="ru-RU" dirty="0" err="1" smtClean="0"/>
              <a:t>життя</a:t>
            </a:r>
            <a:r>
              <a:rPr lang="ru-RU" dirty="0" smtClean="0"/>
              <a:t>, </a:t>
            </a:r>
            <a:r>
              <a:rPr lang="ru-RU" dirty="0" err="1" smtClean="0"/>
              <a:t>також</a:t>
            </a:r>
            <a:r>
              <a:rPr lang="ru-RU" dirty="0" smtClean="0"/>
              <a:t> </a:t>
            </a:r>
            <a:r>
              <a:rPr lang="ru-RU" dirty="0" err="1" smtClean="0"/>
              <a:t>приватність</a:t>
            </a:r>
            <a:r>
              <a:rPr lang="ru-RU" dirty="0" smtClean="0"/>
              <a:t> — </a:t>
            </a:r>
            <a:r>
              <a:rPr lang="ru-RU" dirty="0" err="1" smtClean="0"/>
              <a:t>це</a:t>
            </a:r>
            <a:r>
              <a:rPr lang="ru-RU" dirty="0" smtClean="0"/>
              <a:t> </a:t>
            </a:r>
            <a:r>
              <a:rPr lang="ru-RU" dirty="0" err="1" smtClean="0"/>
              <a:t>можливість</a:t>
            </a:r>
            <a:r>
              <a:rPr lang="ru-RU" dirty="0" smtClean="0"/>
              <a:t> особи </a:t>
            </a:r>
            <a:r>
              <a:rPr lang="ru-RU" dirty="0" err="1" smtClean="0"/>
              <a:t>або</a:t>
            </a:r>
            <a:r>
              <a:rPr lang="ru-RU" dirty="0" smtClean="0"/>
              <a:t> </a:t>
            </a:r>
            <a:r>
              <a:rPr lang="ru-RU" dirty="0" err="1" smtClean="0"/>
              <a:t>групи</a:t>
            </a:r>
            <a:r>
              <a:rPr lang="ru-RU" dirty="0" smtClean="0"/>
              <a:t> </a:t>
            </a:r>
            <a:r>
              <a:rPr lang="ru-RU" dirty="0" err="1" smtClean="0"/>
              <a:t>осіб</a:t>
            </a:r>
            <a:r>
              <a:rPr lang="ru-RU" dirty="0" smtClean="0"/>
              <a:t> </a:t>
            </a:r>
            <a:r>
              <a:rPr lang="ru-RU" dirty="0" err="1" smtClean="0"/>
              <a:t>відокремити</a:t>
            </a:r>
            <a:r>
              <a:rPr lang="ru-RU" dirty="0" smtClean="0"/>
              <a:t> себе, </a:t>
            </a:r>
            <a:r>
              <a:rPr lang="ru-RU" dirty="0" err="1" smtClean="0"/>
              <a:t>інформацію</a:t>
            </a:r>
            <a:r>
              <a:rPr lang="ru-RU" dirty="0" smtClean="0"/>
              <a:t> про себе, і, таким чином, </a:t>
            </a:r>
            <a:r>
              <a:rPr lang="ru-RU" dirty="0" err="1" smtClean="0"/>
              <a:t>виявляти</a:t>
            </a:r>
            <a:r>
              <a:rPr lang="ru-RU" dirty="0" smtClean="0"/>
              <a:t> свою </a:t>
            </a:r>
            <a:r>
              <a:rPr lang="ru-RU" dirty="0" err="1" smtClean="0"/>
              <a:t>особистість</a:t>
            </a:r>
            <a:r>
              <a:rPr lang="ru-RU" dirty="0" smtClean="0"/>
              <a:t> </a:t>
            </a:r>
            <a:r>
              <a:rPr lang="ru-RU" dirty="0" err="1" smtClean="0"/>
              <a:t>вибірково</a:t>
            </a:r>
            <a:r>
              <a:rPr lang="ru-RU" dirty="0" smtClean="0"/>
              <a:t>. </a:t>
            </a:r>
            <a:r>
              <a:rPr lang="ru-RU" dirty="0" err="1" smtClean="0"/>
              <a:t>Межі</a:t>
            </a:r>
            <a:r>
              <a:rPr lang="ru-RU" dirty="0" smtClean="0"/>
              <a:t> і </a:t>
            </a:r>
            <a:r>
              <a:rPr lang="ru-RU" dirty="0" err="1" smtClean="0"/>
              <a:t>зміст</a:t>
            </a:r>
            <a:r>
              <a:rPr lang="ru-RU" dirty="0" smtClean="0"/>
              <a:t>, </a:t>
            </a:r>
            <a:r>
              <a:rPr lang="ru-RU" dirty="0" err="1" smtClean="0"/>
              <a:t>який</a:t>
            </a:r>
            <a:r>
              <a:rPr lang="ru-RU" dirty="0" smtClean="0"/>
              <a:t> </a:t>
            </a:r>
            <a:r>
              <a:rPr lang="ru-RU" dirty="0" err="1" smtClean="0"/>
              <a:t>відноситься</a:t>
            </a:r>
            <a:r>
              <a:rPr lang="ru-RU" dirty="0" smtClean="0"/>
              <a:t> до приватного, </a:t>
            </a:r>
            <a:r>
              <a:rPr lang="ru-RU" dirty="0" err="1" smtClean="0"/>
              <a:t>відрізняється</a:t>
            </a:r>
            <a:r>
              <a:rPr lang="ru-RU" dirty="0" smtClean="0"/>
              <a:t> у </a:t>
            </a:r>
            <a:r>
              <a:rPr lang="ru-RU" dirty="0" err="1" smtClean="0"/>
              <a:t>різних</a:t>
            </a:r>
            <a:r>
              <a:rPr lang="ru-RU" dirty="0" smtClean="0"/>
              <a:t> культурах та для </a:t>
            </a:r>
            <a:r>
              <a:rPr lang="ru-RU" dirty="0" err="1" smtClean="0"/>
              <a:t>різних</a:t>
            </a:r>
            <a:r>
              <a:rPr lang="ru-RU" dirty="0" smtClean="0"/>
              <a:t> </a:t>
            </a:r>
            <a:r>
              <a:rPr lang="ru-RU" dirty="0" err="1" smtClean="0"/>
              <a:t>осіб</a:t>
            </a:r>
            <a:r>
              <a:rPr lang="ru-RU" dirty="0" smtClean="0"/>
              <a:t>, але </a:t>
            </a:r>
            <a:r>
              <a:rPr lang="ru-RU" dirty="0" err="1" smtClean="0"/>
              <a:t>об'єднані</a:t>
            </a:r>
            <a:r>
              <a:rPr lang="ru-RU" dirty="0" smtClean="0"/>
              <a:t> </a:t>
            </a:r>
            <a:r>
              <a:rPr lang="ru-RU" dirty="0" err="1" smtClean="0"/>
              <a:t>спільними</a:t>
            </a:r>
            <a:r>
              <a:rPr lang="ru-RU" dirty="0" smtClean="0"/>
              <a:t> темами. Коли </a:t>
            </a:r>
            <a:r>
              <a:rPr lang="ru-RU" dirty="0" err="1" smtClean="0"/>
              <a:t>щось</a:t>
            </a:r>
            <a:r>
              <a:rPr lang="ru-RU" dirty="0" smtClean="0"/>
              <a:t> є </a:t>
            </a:r>
            <a:r>
              <a:rPr lang="ru-RU" dirty="0" err="1" smtClean="0"/>
              <a:t>особистим</a:t>
            </a:r>
            <a:r>
              <a:rPr lang="ru-RU" dirty="0" smtClean="0"/>
              <a:t> для </a:t>
            </a:r>
            <a:r>
              <a:rPr lang="ru-RU" dirty="0" err="1" smtClean="0"/>
              <a:t>людини</a:t>
            </a:r>
            <a:r>
              <a:rPr lang="ru-RU" dirty="0" smtClean="0"/>
              <a:t>, </a:t>
            </a:r>
            <a:r>
              <a:rPr lang="ru-RU" dirty="0" err="1" smtClean="0"/>
              <a:t>це</a:t>
            </a:r>
            <a:r>
              <a:rPr lang="ru-RU" dirty="0" smtClean="0"/>
              <a:t> </a:t>
            </a:r>
            <a:r>
              <a:rPr lang="ru-RU" dirty="0" err="1" smtClean="0"/>
              <a:t>зазвичай</a:t>
            </a:r>
            <a:r>
              <a:rPr lang="ru-RU" dirty="0" smtClean="0"/>
              <a:t> </a:t>
            </a:r>
            <a:r>
              <a:rPr lang="ru-RU" dirty="0" err="1" smtClean="0"/>
              <a:t>означає</a:t>
            </a:r>
            <a:r>
              <a:rPr lang="ru-RU" dirty="0" smtClean="0"/>
              <a:t>, </a:t>
            </a:r>
            <a:r>
              <a:rPr lang="ru-RU" dirty="0" err="1" smtClean="0"/>
              <a:t>що</a:t>
            </a:r>
            <a:r>
              <a:rPr lang="ru-RU" dirty="0" smtClean="0"/>
              <a:t> </a:t>
            </a:r>
            <a:r>
              <a:rPr lang="ru-RU" dirty="0" err="1" smtClean="0"/>
              <a:t>щось</a:t>
            </a:r>
            <a:r>
              <a:rPr lang="ru-RU" dirty="0" smtClean="0"/>
              <a:t> по </a:t>
            </a:r>
            <a:r>
              <a:rPr lang="ru-RU" dirty="0" err="1" smtClean="0"/>
              <a:t>своїй</a:t>
            </a:r>
            <a:r>
              <a:rPr lang="ru-RU" dirty="0" smtClean="0"/>
              <a:t> </a:t>
            </a:r>
            <a:r>
              <a:rPr lang="ru-RU" dirty="0" err="1" smtClean="0"/>
              <a:t>суті</a:t>
            </a:r>
            <a:r>
              <a:rPr lang="ru-RU" dirty="0" smtClean="0"/>
              <a:t> </a:t>
            </a:r>
            <a:r>
              <a:rPr lang="ru-RU" dirty="0" err="1" smtClean="0"/>
              <a:t>воно</a:t>
            </a:r>
            <a:r>
              <a:rPr lang="ru-RU" dirty="0" smtClean="0"/>
              <a:t> є </a:t>
            </a:r>
            <a:r>
              <a:rPr lang="ru-RU" dirty="0" err="1" smtClean="0"/>
              <a:t>особливим</a:t>
            </a:r>
            <a:r>
              <a:rPr lang="ru-RU" dirty="0" smtClean="0"/>
              <a:t> </a:t>
            </a:r>
            <a:r>
              <a:rPr lang="ru-RU" dirty="0" err="1" smtClean="0"/>
              <a:t>або</a:t>
            </a:r>
            <a:r>
              <a:rPr lang="ru-RU" dirty="0" smtClean="0"/>
              <a:t> </a:t>
            </a:r>
            <a:r>
              <a:rPr lang="ru-RU" dirty="0" err="1" smtClean="0"/>
              <a:t>чутливим</a:t>
            </a:r>
            <a:r>
              <a:rPr lang="ru-RU" dirty="0" smtClean="0"/>
              <a:t> для </a:t>
            </a:r>
            <a:r>
              <a:rPr lang="ru-RU" dirty="0" err="1" smtClean="0"/>
              <a:t>неї</a:t>
            </a:r>
            <a:r>
              <a:rPr lang="ru-RU" dirty="0" smtClean="0"/>
              <a:t>. Область приватного </a:t>
            </a:r>
            <a:r>
              <a:rPr lang="ru-RU" dirty="0" err="1" smtClean="0"/>
              <a:t>життя</a:t>
            </a:r>
            <a:r>
              <a:rPr lang="ru-RU" dirty="0" smtClean="0"/>
              <a:t> </a:t>
            </a:r>
            <a:r>
              <a:rPr lang="ru-RU" dirty="0" err="1" smtClean="0"/>
              <a:t>частково</a:t>
            </a:r>
            <a:r>
              <a:rPr lang="ru-RU" dirty="0" smtClean="0"/>
              <a:t> </a:t>
            </a:r>
            <a:r>
              <a:rPr lang="ru-RU" dirty="0" err="1" smtClean="0"/>
              <a:t>перекривається</a:t>
            </a:r>
            <a:r>
              <a:rPr lang="ru-RU" dirty="0" smtClean="0"/>
              <a:t> </a:t>
            </a:r>
            <a:r>
              <a:rPr lang="ru-RU" dirty="0" err="1" smtClean="0"/>
              <a:t>із</a:t>
            </a:r>
            <a:r>
              <a:rPr lang="ru-RU" dirty="0" smtClean="0"/>
              <a:t> </a:t>
            </a:r>
            <a:r>
              <a:rPr lang="ru-RU" dirty="0" err="1" smtClean="0"/>
              <a:t>захистом</a:t>
            </a:r>
            <a:r>
              <a:rPr lang="ru-RU" dirty="0" smtClean="0"/>
              <a:t> </a:t>
            </a:r>
            <a:r>
              <a:rPr lang="ru-RU" dirty="0" err="1" smtClean="0"/>
              <a:t>інформації</a:t>
            </a:r>
            <a:r>
              <a:rPr lang="ru-RU" dirty="0" smtClean="0"/>
              <a:t> (</a:t>
            </a:r>
            <a:r>
              <a:rPr lang="ru-RU" dirty="0" err="1" smtClean="0"/>
              <a:t>конфіденційністю</a:t>
            </a:r>
            <a:r>
              <a:rPr lang="ru-RU" dirty="0" smtClean="0"/>
              <a:t>), </a:t>
            </a:r>
            <a:r>
              <a:rPr lang="ru-RU" dirty="0" err="1" smtClean="0"/>
              <a:t>що</a:t>
            </a:r>
            <a:r>
              <a:rPr lang="ru-RU" dirty="0" smtClean="0"/>
              <a:t> </a:t>
            </a:r>
            <a:r>
              <a:rPr lang="ru-RU" dirty="0" err="1" smtClean="0"/>
              <a:t>може</a:t>
            </a:r>
            <a:r>
              <a:rPr lang="ru-RU" dirty="0" smtClean="0"/>
              <a:t> </a:t>
            </a:r>
            <a:r>
              <a:rPr lang="ru-RU" dirty="0" err="1" smtClean="0"/>
              <a:t>включати</a:t>
            </a:r>
            <a:r>
              <a:rPr lang="ru-RU" dirty="0" smtClean="0"/>
              <a:t> в себе </a:t>
            </a:r>
            <a:r>
              <a:rPr lang="ru-RU" dirty="0" err="1" smtClean="0"/>
              <a:t>поняття</a:t>
            </a:r>
            <a:r>
              <a:rPr lang="ru-RU" dirty="0" smtClean="0"/>
              <a:t> </a:t>
            </a:r>
            <a:r>
              <a:rPr lang="ru-RU" dirty="0" err="1" smtClean="0"/>
              <a:t>належного</a:t>
            </a:r>
            <a:r>
              <a:rPr lang="ru-RU" dirty="0" smtClean="0"/>
              <a:t> </a:t>
            </a:r>
            <a:r>
              <a:rPr lang="ru-RU" dirty="0" err="1" smtClean="0"/>
              <a:t>використання</a:t>
            </a:r>
            <a:r>
              <a:rPr lang="ru-RU" dirty="0" smtClean="0"/>
              <a:t>, а </a:t>
            </a:r>
            <a:r>
              <a:rPr lang="ru-RU" dirty="0" err="1" smtClean="0"/>
              <a:t>також</a:t>
            </a:r>
            <a:r>
              <a:rPr lang="ru-RU" dirty="0" smtClean="0"/>
              <a:t> </a:t>
            </a:r>
            <a:r>
              <a:rPr lang="ru-RU" dirty="0" err="1" smtClean="0"/>
              <a:t>захист</a:t>
            </a:r>
            <a:r>
              <a:rPr lang="ru-RU" dirty="0" smtClean="0"/>
              <a:t> </a:t>
            </a:r>
            <a:r>
              <a:rPr lang="ru-RU" dirty="0" err="1" smtClean="0"/>
              <a:t>інформації</a:t>
            </a:r>
            <a:r>
              <a:rPr lang="ru-RU" dirty="0" smtClean="0"/>
              <a:t>. </a:t>
            </a:r>
            <a:r>
              <a:rPr lang="ru-RU" dirty="0" err="1" smtClean="0"/>
              <a:t>Приватність</a:t>
            </a:r>
            <a:r>
              <a:rPr lang="ru-RU" dirty="0" smtClean="0"/>
              <a:t> </a:t>
            </a:r>
            <a:r>
              <a:rPr lang="ru-RU" dirty="0" err="1" smtClean="0"/>
              <a:t>може</a:t>
            </a:r>
            <a:r>
              <a:rPr lang="ru-RU" dirty="0" smtClean="0"/>
              <a:t> </a:t>
            </a:r>
            <a:r>
              <a:rPr lang="ru-RU" dirty="0" err="1" smtClean="0"/>
              <a:t>також</a:t>
            </a:r>
            <a:r>
              <a:rPr lang="ru-RU" dirty="0" smtClean="0"/>
              <a:t> </a:t>
            </a:r>
            <a:r>
              <a:rPr lang="ru-RU" dirty="0" err="1" smtClean="0"/>
              <a:t>набувати</a:t>
            </a:r>
            <a:r>
              <a:rPr lang="ru-RU" dirty="0" smtClean="0"/>
              <a:t> </a:t>
            </a:r>
            <a:r>
              <a:rPr lang="ru-RU" dirty="0" err="1" smtClean="0"/>
              <a:t>форми</a:t>
            </a:r>
            <a:r>
              <a:rPr lang="ru-RU" dirty="0" smtClean="0"/>
              <a:t> </a:t>
            </a:r>
            <a:r>
              <a:rPr lang="ru-RU" dirty="0" err="1" smtClean="0"/>
              <a:t>фізичної</a:t>
            </a:r>
            <a:r>
              <a:rPr lang="ru-RU" dirty="0" smtClean="0"/>
              <a:t> </a:t>
            </a:r>
            <a:r>
              <a:rPr lang="ru-RU" dirty="0" err="1" smtClean="0"/>
              <a:t>недоторканності</a:t>
            </a:r>
            <a:r>
              <a:rPr lang="ru-RU" dirty="0" smtClean="0"/>
              <a:t>.</a:t>
            </a:r>
          </a:p>
          <a:p>
            <a:endParaRPr lang="ru-RU" dirty="0" smtClean="0"/>
          </a:p>
        </p:txBody>
      </p:sp>
    </p:spTree>
    <p:extLst>
      <p:ext uri="{BB962C8B-B14F-4D97-AF65-F5344CB8AC3E}">
        <p14:creationId xmlns:p14="http://schemas.microsoft.com/office/powerpoint/2010/main" val="106429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97346"/>
            <a:ext cx="4572000" cy="6463308"/>
          </a:xfrm>
          <a:prstGeom prst="rect">
            <a:avLst/>
          </a:prstGeom>
        </p:spPr>
        <p:txBody>
          <a:bodyPr>
            <a:spAutoFit/>
          </a:bodyPr>
          <a:lstStyle/>
          <a:p>
            <a:r>
              <a:rPr lang="ru-RU" dirty="0"/>
              <a:t>Право не стати </a:t>
            </a:r>
            <a:r>
              <a:rPr lang="ru-RU" dirty="0" err="1"/>
              <a:t>об'єктом</a:t>
            </a:r>
            <a:r>
              <a:rPr lang="ru-RU" dirty="0"/>
              <a:t> </a:t>
            </a:r>
            <a:r>
              <a:rPr lang="ru-RU" dirty="0" err="1"/>
              <a:t>несанкціонованого</a:t>
            </a:r>
            <a:r>
              <a:rPr lang="ru-RU" dirty="0"/>
              <a:t> </a:t>
            </a:r>
            <a:r>
              <a:rPr lang="ru-RU" dirty="0" err="1"/>
              <a:t>втручання</a:t>
            </a:r>
            <a:r>
              <a:rPr lang="ru-RU" dirty="0"/>
              <a:t> у </a:t>
            </a:r>
            <a:r>
              <a:rPr lang="ru-RU" dirty="0" err="1"/>
              <a:t>особисте</a:t>
            </a:r>
            <a:r>
              <a:rPr lang="ru-RU" dirty="0"/>
              <a:t> </a:t>
            </a:r>
            <a:r>
              <a:rPr lang="ru-RU" dirty="0" err="1"/>
              <a:t>життя</a:t>
            </a:r>
            <a:r>
              <a:rPr lang="ru-RU" dirty="0"/>
              <a:t> з боку уряду, </a:t>
            </a:r>
            <a:r>
              <a:rPr lang="ru-RU" dirty="0" err="1"/>
              <a:t>корпорацій</a:t>
            </a:r>
            <a:r>
              <a:rPr lang="ru-RU" dirty="0"/>
              <a:t> </a:t>
            </a:r>
            <a:r>
              <a:rPr lang="ru-RU" dirty="0" err="1"/>
              <a:t>або</a:t>
            </a:r>
            <a:r>
              <a:rPr lang="ru-RU" dirty="0"/>
              <a:t> </a:t>
            </a:r>
            <a:r>
              <a:rPr lang="ru-RU" dirty="0" err="1"/>
              <a:t>інших</a:t>
            </a:r>
            <a:r>
              <a:rPr lang="ru-RU" dirty="0"/>
              <a:t> </a:t>
            </a:r>
            <a:r>
              <a:rPr lang="ru-RU" dirty="0" err="1"/>
              <a:t>осіб</a:t>
            </a:r>
            <a:r>
              <a:rPr lang="ru-RU" dirty="0"/>
              <a:t> є </a:t>
            </a:r>
            <a:r>
              <a:rPr lang="ru-RU" dirty="0" err="1"/>
              <a:t>частиною</a:t>
            </a:r>
            <a:r>
              <a:rPr lang="ru-RU" dirty="0"/>
              <a:t> </a:t>
            </a:r>
            <a:r>
              <a:rPr lang="ru-RU" dirty="0" err="1"/>
              <a:t>законодавства</a:t>
            </a:r>
            <a:r>
              <a:rPr lang="ru-RU" dirty="0"/>
              <a:t> </a:t>
            </a:r>
            <a:r>
              <a:rPr lang="ru-RU" dirty="0" err="1"/>
              <a:t>багатьох</a:t>
            </a:r>
            <a:r>
              <a:rPr lang="ru-RU" dirty="0"/>
              <a:t> </a:t>
            </a:r>
            <a:r>
              <a:rPr lang="ru-RU" dirty="0" err="1"/>
              <a:t>країн</a:t>
            </a:r>
            <a:r>
              <a:rPr lang="ru-RU" dirty="0"/>
              <a:t>, а у </a:t>
            </a:r>
            <a:r>
              <a:rPr lang="ru-RU" dirty="0" err="1"/>
              <a:t>окремих</a:t>
            </a:r>
            <a:r>
              <a:rPr lang="ru-RU" dirty="0"/>
              <a:t> </a:t>
            </a:r>
            <a:r>
              <a:rPr lang="ru-RU" dirty="0" err="1"/>
              <a:t>випадках</a:t>
            </a:r>
            <a:r>
              <a:rPr lang="ru-RU" dirty="0"/>
              <a:t> — </a:t>
            </a:r>
            <a:r>
              <a:rPr lang="ru-RU" dirty="0" err="1"/>
              <a:t>частиною</a:t>
            </a:r>
            <a:r>
              <a:rPr lang="ru-RU" dirty="0"/>
              <a:t> </a:t>
            </a:r>
            <a:r>
              <a:rPr lang="ru-RU" dirty="0" err="1"/>
              <a:t>конституції</a:t>
            </a:r>
            <a:r>
              <a:rPr lang="ru-RU" dirty="0"/>
              <a:t>. </a:t>
            </a:r>
            <a:r>
              <a:rPr lang="ru-RU" dirty="0" err="1"/>
              <a:t>Майже</a:t>
            </a:r>
            <a:r>
              <a:rPr lang="ru-RU" dirty="0"/>
              <a:t> у </a:t>
            </a:r>
            <a:r>
              <a:rPr lang="ru-RU" dirty="0" err="1"/>
              <a:t>всіх</a:t>
            </a:r>
            <a:r>
              <a:rPr lang="ru-RU" dirty="0"/>
              <a:t> </a:t>
            </a:r>
            <a:r>
              <a:rPr lang="ru-RU" dirty="0" err="1"/>
              <a:t>країнах</a:t>
            </a:r>
            <a:r>
              <a:rPr lang="ru-RU" dirty="0"/>
              <a:t> </a:t>
            </a:r>
            <a:r>
              <a:rPr lang="ru-RU" dirty="0" err="1"/>
              <a:t>існують</a:t>
            </a:r>
            <a:r>
              <a:rPr lang="ru-RU" dirty="0"/>
              <a:t> </a:t>
            </a:r>
            <a:r>
              <a:rPr lang="ru-RU" dirty="0" err="1"/>
              <a:t>закони</a:t>
            </a:r>
            <a:r>
              <a:rPr lang="ru-RU" dirty="0"/>
              <a:t>, </a:t>
            </a:r>
            <a:r>
              <a:rPr lang="ru-RU" dirty="0" err="1"/>
              <a:t>які</a:t>
            </a:r>
            <a:r>
              <a:rPr lang="ru-RU" dirty="0"/>
              <a:t> будь-</a:t>
            </a:r>
            <a:r>
              <a:rPr lang="ru-RU" dirty="0" err="1"/>
              <a:t>яким</a:t>
            </a:r>
            <a:r>
              <a:rPr lang="ru-RU" dirty="0"/>
              <a:t> чином </a:t>
            </a:r>
            <a:r>
              <a:rPr lang="ru-RU" dirty="0" err="1"/>
              <a:t>обмежують</a:t>
            </a:r>
            <a:r>
              <a:rPr lang="ru-RU" dirty="0"/>
              <a:t> </a:t>
            </a:r>
            <a:r>
              <a:rPr lang="ru-RU" dirty="0" err="1"/>
              <a:t>недоторканність</a:t>
            </a:r>
            <a:r>
              <a:rPr lang="ru-RU" dirty="0"/>
              <a:t> приватного </a:t>
            </a:r>
            <a:r>
              <a:rPr lang="ru-RU" dirty="0" err="1"/>
              <a:t>життя</a:t>
            </a:r>
            <a:r>
              <a:rPr lang="ru-RU" dirty="0"/>
              <a:t>. Прикладом </a:t>
            </a:r>
            <a:r>
              <a:rPr lang="ru-RU" dirty="0" err="1"/>
              <a:t>цього</a:t>
            </a:r>
            <a:r>
              <a:rPr lang="ru-RU" dirty="0"/>
              <a:t> </a:t>
            </a:r>
            <a:r>
              <a:rPr lang="ru-RU" dirty="0" err="1"/>
              <a:t>може</a:t>
            </a:r>
            <a:r>
              <a:rPr lang="ru-RU" dirty="0"/>
              <a:t> бути </a:t>
            </a:r>
            <a:r>
              <a:rPr lang="ru-RU" dirty="0" err="1"/>
              <a:t>податкове</a:t>
            </a:r>
            <a:r>
              <a:rPr lang="ru-RU" dirty="0"/>
              <a:t> </a:t>
            </a:r>
            <a:r>
              <a:rPr lang="ru-RU" dirty="0" err="1"/>
              <a:t>законодавство</a:t>
            </a:r>
            <a:r>
              <a:rPr lang="ru-RU" dirty="0"/>
              <a:t>, </a:t>
            </a:r>
            <a:r>
              <a:rPr lang="ru-RU" dirty="0" err="1"/>
              <a:t>які</a:t>
            </a:r>
            <a:r>
              <a:rPr lang="ru-RU" dirty="0"/>
              <a:t> </a:t>
            </a:r>
            <a:r>
              <a:rPr lang="ru-RU" dirty="0" err="1"/>
              <a:t>зазвичай</a:t>
            </a:r>
            <a:r>
              <a:rPr lang="ru-RU" dirty="0"/>
              <a:t> </a:t>
            </a:r>
            <a:r>
              <a:rPr lang="ru-RU" dirty="0" err="1"/>
              <a:t>вимагають</a:t>
            </a:r>
            <a:r>
              <a:rPr lang="ru-RU" dirty="0"/>
              <a:t> </a:t>
            </a:r>
            <a:r>
              <a:rPr lang="ru-RU" dirty="0" err="1"/>
              <a:t>надання</a:t>
            </a:r>
            <a:r>
              <a:rPr lang="ru-RU" dirty="0"/>
              <a:t> </a:t>
            </a:r>
            <a:r>
              <a:rPr lang="ru-RU" dirty="0" err="1"/>
              <a:t>інформації</a:t>
            </a:r>
            <a:r>
              <a:rPr lang="ru-RU" dirty="0"/>
              <a:t> про </a:t>
            </a:r>
            <a:r>
              <a:rPr lang="ru-RU" dirty="0" err="1"/>
              <a:t>особисті</a:t>
            </a:r>
            <a:r>
              <a:rPr lang="ru-RU" dirty="0"/>
              <a:t> доходи. У </a:t>
            </a:r>
            <a:r>
              <a:rPr lang="ru-RU" dirty="0" err="1"/>
              <a:t>деяких</a:t>
            </a:r>
            <a:r>
              <a:rPr lang="ru-RU" dirty="0"/>
              <a:t> </a:t>
            </a:r>
            <a:r>
              <a:rPr lang="ru-RU" dirty="0" err="1"/>
              <a:t>країнах</a:t>
            </a:r>
            <a:r>
              <a:rPr lang="ru-RU" dirty="0"/>
              <a:t> </a:t>
            </a:r>
            <a:r>
              <a:rPr lang="ru-RU" dirty="0" err="1"/>
              <a:t>індивідуальна</a:t>
            </a:r>
            <a:r>
              <a:rPr lang="ru-RU" dirty="0"/>
              <a:t> </a:t>
            </a:r>
            <a:r>
              <a:rPr lang="ru-RU" dirty="0" err="1"/>
              <a:t>недоторканність</a:t>
            </a:r>
            <a:r>
              <a:rPr lang="ru-RU" dirty="0"/>
              <a:t> приватного </a:t>
            </a:r>
            <a:r>
              <a:rPr lang="ru-RU" dirty="0" err="1"/>
              <a:t>життя</a:t>
            </a:r>
            <a:r>
              <a:rPr lang="ru-RU" dirty="0"/>
              <a:t> </a:t>
            </a:r>
            <a:r>
              <a:rPr lang="ru-RU" dirty="0" err="1"/>
              <a:t>може</a:t>
            </a:r>
            <a:r>
              <a:rPr lang="ru-RU" dirty="0"/>
              <a:t> </a:t>
            </a:r>
            <a:r>
              <a:rPr lang="ru-RU" dirty="0" err="1"/>
              <a:t>вступати</a:t>
            </a:r>
            <a:r>
              <a:rPr lang="ru-RU" dirty="0"/>
              <a:t> в </a:t>
            </a:r>
            <a:r>
              <a:rPr lang="ru-RU" dirty="0" err="1"/>
              <a:t>протиріччя</a:t>
            </a:r>
            <a:r>
              <a:rPr lang="ru-RU" dirty="0"/>
              <a:t> </a:t>
            </a:r>
            <a:r>
              <a:rPr lang="ru-RU" dirty="0" err="1"/>
              <a:t>із</a:t>
            </a:r>
            <a:r>
              <a:rPr lang="ru-RU" dirty="0"/>
              <a:t> </a:t>
            </a:r>
            <a:r>
              <a:rPr lang="ru-RU" dirty="0" err="1"/>
              <a:t>законодавством</a:t>
            </a:r>
            <a:r>
              <a:rPr lang="ru-RU" dirty="0"/>
              <a:t> про свободу слова, а </a:t>
            </a:r>
            <a:r>
              <a:rPr lang="ru-RU" dirty="0" err="1"/>
              <a:t>деякі</a:t>
            </a:r>
            <a:r>
              <a:rPr lang="ru-RU" dirty="0"/>
              <a:t> </a:t>
            </a:r>
            <a:r>
              <a:rPr lang="ru-RU" dirty="0" err="1"/>
              <a:t>закони</a:t>
            </a:r>
            <a:r>
              <a:rPr lang="ru-RU" dirty="0"/>
              <a:t> </a:t>
            </a:r>
            <a:r>
              <a:rPr lang="ru-RU" dirty="0" err="1"/>
              <a:t>можуть</a:t>
            </a:r>
            <a:r>
              <a:rPr lang="ru-RU" dirty="0"/>
              <a:t> </a:t>
            </a:r>
            <a:r>
              <a:rPr lang="ru-RU" dirty="0" err="1"/>
              <a:t>вимагати</a:t>
            </a:r>
            <a:r>
              <a:rPr lang="ru-RU" dirty="0"/>
              <a:t> </a:t>
            </a:r>
            <a:r>
              <a:rPr lang="ru-RU" dirty="0" err="1"/>
              <a:t>публічного</a:t>
            </a:r>
            <a:r>
              <a:rPr lang="ru-RU" dirty="0"/>
              <a:t> </a:t>
            </a:r>
            <a:r>
              <a:rPr lang="ru-RU" dirty="0" err="1"/>
              <a:t>розкриття</a:t>
            </a:r>
            <a:r>
              <a:rPr lang="ru-RU" dirty="0"/>
              <a:t> </a:t>
            </a:r>
            <a:r>
              <a:rPr lang="ru-RU" dirty="0" err="1"/>
              <a:t>інформації</a:t>
            </a:r>
            <a:r>
              <a:rPr lang="ru-RU" dirty="0"/>
              <a:t>, </a:t>
            </a:r>
            <a:r>
              <a:rPr lang="ru-RU" dirty="0" err="1"/>
              <a:t>що</a:t>
            </a:r>
            <a:r>
              <a:rPr lang="ru-RU" dirty="0"/>
              <a:t> буде </a:t>
            </a:r>
            <a:r>
              <a:rPr lang="ru-RU" dirty="0" err="1"/>
              <a:t>вважатися</a:t>
            </a:r>
            <a:r>
              <a:rPr lang="ru-RU" dirty="0"/>
              <a:t> </a:t>
            </a:r>
            <a:r>
              <a:rPr lang="ru-RU" dirty="0" err="1"/>
              <a:t>звичайною</a:t>
            </a:r>
            <a:r>
              <a:rPr lang="ru-RU" dirty="0"/>
              <a:t> справою в </a:t>
            </a:r>
            <a:r>
              <a:rPr lang="ru-RU" dirty="0" err="1"/>
              <a:t>інших</a:t>
            </a:r>
            <a:r>
              <a:rPr lang="ru-RU" dirty="0"/>
              <a:t> </a:t>
            </a:r>
            <a:r>
              <a:rPr lang="ru-RU" dirty="0" err="1"/>
              <a:t>країнах</a:t>
            </a:r>
            <a:r>
              <a:rPr lang="ru-RU" dirty="0"/>
              <a:t> і культурах.</a:t>
            </a:r>
          </a:p>
        </p:txBody>
      </p:sp>
    </p:spTree>
    <p:extLst>
      <p:ext uri="{BB962C8B-B14F-4D97-AF65-F5344CB8AC3E}">
        <p14:creationId xmlns:p14="http://schemas.microsoft.com/office/powerpoint/2010/main" val="951152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60648"/>
            <a:ext cx="7272808" cy="4524315"/>
          </a:xfrm>
          <a:prstGeom prst="rect">
            <a:avLst/>
          </a:prstGeom>
        </p:spPr>
        <p:txBody>
          <a:bodyPr wrap="square">
            <a:spAutoFit/>
          </a:bodyPr>
          <a:lstStyle/>
          <a:p>
            <a:r>
              <a:rPr lang="uk-UA" dirty="0" err="1" smtClean="0"/>
              <a:t>Приватність</a:t>
            </a:r>
            <a:r>
              <a:rPr lang="uk-UA" dirty="0" smtClean="0"/>
              <a:t> може бути добровільно принесена в жертву, як правило, в обмін на передбачувані переваги і дуже часто з конкретними загрозами і втратами, хоча це дуже стратегічне бачення людських відносин. Дослідження показують, що люди більшою мірою готові добровільно пожертвувати недоторканністю особистого життя, якщо особа, як збирає дані, демонструє прозорість щодо того, яка інформація збирається і як вона використовується.[1] У діловому світі людина може добровільно розкривати особисті дані (часто в рекламних цілях) для того, щоб зіграти в азартні ігри на виграш призу. Людина може також розкривати особисту інформацію в рамках виконання обов'язків на посту у виконавчій владі або публічній компанії. Якщо особові дані були надані добровільно, але після того були вкрадені або використані з порушеннями, то говорять про крадіжку ідентичності.</a:t>
            </a:r>
            <a:endParaRPr lang="uk-UA" dirty="0"/>
          </a:p>
        </p:txBody>
      </p:sp>
    </p:spTree>
    <p:extLst>
      <p:ext uri="{BB962C8B-B14F-4D97-AF65-F5344CB8AC3E}">
        <p14:creationId xmlns:p14="http://schemas.microsoft.com/office/powerpoint/2010/main" val="1759698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443841"/>
            <a:ext cx="4572000" cy="3970318"/>
          </a:xfrm>
          <a:prstGeom prst="rect">
            <a:avLst/>
          </a:prstGeom>
        </p:spPr>
        <p:txBody>
          <a:bodyPr>
            <a:spAutoFit/>
          </a:bodyPr>
          <a:lstStyle/>
          <a:p>
            <a:r>
              <a:rPr lang="uk-UA" dirty="0" smtClean="0"/>
              <a:t>Право на усамітнення</a:t>
            </a:r>
          </a:p>
          <a:p>
            <a:r>
              <a:rPr lang="uk-UA" dirty="0" smtClean="0"/>
              <a:t>Право на усамітнення розумілося як право людини на волю від уваги інших, якщо вони хочуть, щоб зробити це, і право бути захищеним від контролю або спостереження в приватних установах, таких, як власний будинок[3] [4]. Хоча з цієї концепції важко вибудувати широкі правові гарантії захисту </a:t>
            </a:r>
            <a:r>
              <a:rPr lang="uk-UA" dirty="0" err="1" smtClean="0"/>
              <a:t>приватності</a:t>
            </a:r>
            <a:r>
              <a:rPr lang="uk-UA" dirty="0" smtClean="0"/>
              <a:t>, ця концепція відіграла важливу роль у зміцненні розуміння права на недоторканність особистого життя.</a:t>
            </a:r>
            <a:endParaRPr lang="uk-UA" dirty="0"/>
          </a:p>
        </p:txBody>
      </p:sp>
    </p:spTree>
    <p:extLst>
      <p:ext uri="{BB962C8B-B14F-4D97-AF65-F5344CB8AC3E}">
        <p14:creationId xmlns:p14="http://schemas.microsoft.com/office/powerpoint/2010/main" val="31096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7920880" cy="4247317"/>
          </a:xfrm>
          <a:prstGeom prst="rect">
            <a:avLst/>
          </a:prstGeom>
        </p:spPr>
        <p:txBody>
          <a:bodyPr wrap="square">
            <a:spAutoFit/>
          </a:bodyPr>
          <a:lstStyle/>
          <a:p>
            <a:r>
              <a:rPr lang="uk-UA" dirty="0" smtClean="0"/>
              <a:t>Стани </a:t>
            </a:r>
            <a:r>
              <a:rPr lang="uk-UA" dirty="0" err="1" smtClean="0"/>
              <a:t>приватності</a:t>
            </a:r>
            <a:endParaRPr lang="uk-UA" dirty="0" smtClean="0"/>
          </a:p>
          <a:p>
            <a:r>
              <a:rPr lang="uk-UA" dirty="0" smtClean="0"/>
              <a:t>Алан </a:t>
            </a:r>
            <a:r>
              <a:rPr lang="uk-UA" dirty="0" err="1" smtClean="0"/>
              <a:t>Вестін</a:t>
            </a:r>
            <a:r>
              <a:rPr lang="uk-UA" dirty="0" smtClean="0"/>
              <a:t> визначив чотири стани </a:t>
            </a:r>
            <a:r>
              <a:rPr lang="uk-UA" dirty="0" err="1" smtClean="0"/>
              <a:t>приватності</a:t>
            </a:r>
            <a:r>
              <a:rPr lang="uk-UA" dirty="0" smtClean="0"/>
              <a:t>: самітність, інтимність, анонімність, і захищеність. Самітність — це фізична відособленість від інших.[9] Інтимність — це близькі, розслаблені та відверті відносини між двома чи більше особами.[9] Анонімність — це бажання окремих осіб громадської недоторканності приватного життя.[9] І, нарешті, захищеність — це «створення психологічного бар'єру проти небажаного вторгнення»; це створення психологічного бар'єру вимагає від інших поважати потреби індивіда або бажання обмежити передачу інформації щодо самого себе.</a:t>
            </a:r>
          </a:p>
          <a:p>
            <a:endParaRPr lang="uk-UA" dirty="0" smtClean="0"/>
          </a:p>
          <a:p>
            <a:r>
              <a:rPr lang="uk-UA" dirty="0" smtClean="0"/>
              <a:t>Додатково до психологічного бар'єру захищеності </a:t>
            </a:r>
            <a:r>
              <a:rPr lang="uk-UA" dirty="0" err="1" smtClean="0"/>
              <a:t>Кірсті</a:t>
            </a:r>
            <a:r>
              <a:rPr lang="uk-UA" dirty="0" smtClean="0"/>
              <a:t> </a:t>
            </a:r>
            <a:r>
              <a:rPr lang="uk-UA" dirty="0" err="1" smtClean="0"/>
              <a:t>Г'юз</a:t>
            </a:r>
            <a:r>
              <a:rPr lang="uk-UA" dirty="0" smtClean="0"/>
              <a:t> визначив ще три види бар'єрів </a:t>
            </a:r>
            <a:r>
              <a:rPr lang="uk-UA" dirty="0" err="1" smtClean="0"/>
              <a:t>приватності</a:t>
            </a:r>
            <a:r>
              <a:rPr lang="uk-UA" dirty="0" smtClean="0"/>
              <a:t>: фізичний, поведінковий та нормативний.</a:t>
            </a:r>
            <a:endParaRPr lang="uk-UA" dirty="0"/>
          </a:p>
        </p:txBody>
      </p:sp>
    </p:spTree>
    <p:extLst>
      <p:ext uri="{BB962C8B-B14F-4D97-AF65-F5344CB8AC3E}">
        <p14:creationId xmlns:p14="http://schemas.microsoft.com/office/powerpoint/2010/main" val="325321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028343"/>
            <a:ext cx="4572000" cy="5078313"/>
          </a:xfrm>
          <a:prstGeom prst="rect">
            <a:avLst/>
          </a:prstGeom>
        </p:spPr>
        <p:txBody>
          <a:bodyPr>
            <a:spAutoFit/>
          </a:bodyPr>
          <a:lstStyle/>
          <a:p>
            <a:r>
              <a:rPr lang="uk-UA" dirty="0" err="1" smtClean="0"/>
              <a:t>Персональність</a:t>
            </a:r>
            <a:r>
              <a:rPr lang="uk-UA" dirty="0" smtClean="0"/>
              <a:t> і автономність</a:t>
            </a:r>
          </a:p>
          <a:p>
            <a:r>
              <a:rPr lang="uk-UA" dirty="0" err="1" smtClean="0"/>
              <a:t>Приватність</a:t>
            </a:r>
            <a:r>
              <a:rPr lang="uk-UA" dirty="0" smtClean="0"/>
              <a:t> може розглядатись як необхідна умова розвитку особистості. </a:t>
            </a:r>
            <a:r>
              <a:rPr lang="uk-UA" dirty="0" err="1" smtClean="0"/>
              <a:t>Джефрі</a:t>
            </a:r>
            <a:r>
              <a:rPr lang="uk-UA" dirty="0" smtClean="0"/>
              <a:t> </a:t>
            </a:r>
            <a:r>
              <a:rPr lang="uk-UA" dirty="0" err="1" smtClean="0"/>
              <a:t>Рейман</a:t>
            </a:r>
            <a:r>
              <a:rPr lang="uk-UA" dirty="0" smtClean="0"/>
              <a:t> визначив </a:t>
            </a:r>
            <a:r>
              <a:rPr lang="uk-UA" dirty="0" err="1" smtClean="0"/>
              <a:t>приватність</a:t>
            </a:r>
            <a:r>
              <a:rPr lang="uk-UA" dirty="0" smtClean="0"/>
              <a:t> як право на володіння особою її фізичної та розумової реальності та моральне право на самовизначення.[12]</a:t>
            </a:r>
          </a:p>
          <a:p>
            <a:endParaRPr lang="uk-UA" dirty="0" smtClean="0"/>
          </a:p>
          <a:p>
            <a:r>
              <a:rPr lang="uk-UA" dirty="0" smtClean="0"/>
              <a:t>Також </a:t>
            </a:r>
            <a:r>
              <a:rPr lang="uk-UA" dirty="0" err="1" smtClean="0"/>
              <a:t>приватність</a:t>
            </a:r>
            <a:r>
              <a:rPr lang="uk-UA" dirty="0" smtClean="0"/>
              <a:t> може розглядатись як стан, що забезпечує автономність — можливість суб'єкта контролювати межі собою та іншими.[13] Більш того, інші повинні знати та поважати межі особистості — поважати </a:t>
            </a:r>
            <a:r>
              <a:rPr lang="uk-UA" dirty="0" err="1" smtClean="0"/>
              <a:t>приватність</a:t>
            </a:r>
            <a:r>
              <a:rPr lang="uk-UA" dirty="0" smtClean="0"/>
              <a:t>, особистий простір.</a:t>
            </a:r>
            <a:endParaRPr lang="uk-UA" dirty="0"/>
          </a:p>
        </p:txBody>
      </p:sp>
    </p:spTree>
    <p:extLst>
      <p:ext uri="{BB962C8B-B14F-4D97-AF65-F5344CB8AC3E}">
        <p14:creationId xmlns:p14="http://schemas.microsoft.com/office/powerpoint/2010/main" val="2120135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7128792" cy="5355312"/>
          </a:xfrm>
          <a:prstGeom prst="rect">
            <a:avLst/>
          </a:prstGeom>
        </p:spPr>
        <p:txBody>
          <a:bodyPr wrap="square">
            <a:spAutoFit/>
          </a:bodyPr>
          <a:lstStyle/>
          <a:p>
            <a:r>
              <a:rPr lang="uk-UA" dirty="0" err="1" smtClean="0"/>
              <a:t>Самоідентифікація</a:t>
            </a:r>
            <a:r>
              <a:rPr lang="uk-UA" dirty="0" smtClean="0"/>
              <a:t> та розвиток особистості</a:t>
            </a:r>
          </a:p>
          <a:p>
            <a:r>
              <a:rPr lang="uk-UA" dirty="0" err="1" smtClean="0"/>
              <a:t>Приватність</a:t>
            </a:r>
            <a:r>
              <a:rPr lang="uk-UA" dirty="0" smtClean="0"/>
              <a:t> може розглядатись як передумова розвитку відчуття власної ідентичності. Бар'єри </a:t>
            </a:r>
            <a:r>
              <a:rPr lang="uk-UA" dirty="0" err="1" smtClean="0"/>
              <a:t>приватності</a:t>
            </a:r>
            <a:r>
              <a:rPr lang="uk-UA" dirty="0" smtClean="0"/>
              <a:t> визначають межі особистості, і таким чином допомагають визначити саму особистість</a:t>
            </a:r>
            <a:r>
              <a:rPr lang="uk-UA" dirty="0" smtClean="0"/>
              <a:t>.[4</a:t>
            </a:r>
            <a:r>
              <a:rPr lang="uk-UA" dirty="0" smtClean="0"/>
              <a:t>]</a:t>
            </a:r>
          </a:p>
          <a:p>
            <a:endParaRPr lang="uk-UA" dirty="0" smtClean="0"/>
          </a:p>
          <a:p>
            <a:r>
              <a:rPr lang="uk-UA" dirty="0" smtClean="0"/>
              <a:t>Крім того, без </a:t>
            </a:r>
            <a:r>
              <a:rPr lang="uk-UA" dirty="0" err="1" smtClean="0"/>
              <a:t>приватності</a:t>
            </a:r>
            <a:r>
              <a:rPr lang="uk-UA" dirty="0" smtClean="0"/>
              <a:t> — тимчасового позбавлення усіх соціальних ролей — особи не можуть самовиражатися, вивчати і критикувати себе. </a:t>
            </a:r>
            <a:r>
              <a:rPr lang="uk-UA" dirty="0" err="1" smtClean="0"/>
              <a:t>Самовивчення</a:t>
            </a:r>
            <a:r>
              <a:rPr lang="uk-UA" dirty="0" smtClean="0"/>
              <a:t> та самокритика додають свій внесок у розуміння себе і своєї ідентичності</a:t>
            </a:r>
            <a:r>
              <a:rPr lang="uk-UA" dirty="0" smtClean="0"/>
              <a:t>.[3</a:t>
            </a:r>
            <a:r>
              <a:rPr lang="uk-UA" dirty="0" smtClean="0"/>
              <a:t>]</a:t>
            </a:r>
          </a:p>
          <a:p>
            <a:endParaRPr lang="uk-UA" dirty="0" smtClean="0"/>
          </a:p>
          <a:p>
            <a:r>
              <a:rPr lang="uk-UA" dirty="0" smtClean="0"/>
              <a:t>Інтимність</a:t>
            </a:r>
          </a:p>
          <a:p>
            <a:r>
              <a:rPr lang="uk-UA" dirty="0" smtClean="0"/>
              <a:t>Через те, що людські відносини передбачають добровільне розкриття деякої інформації для себе без розкриття усієї інформації, </a:t>
            </a:r>
            <a:r>
              <a:rPr lang="uk-UA" dirty="0" err="1" smtClean="0"/>
              <a:t>приватність</a:t>
            </a:r>
            <a:r>
              <a:rPr lang="uk-UA" dirty="0" smtClean="0"/>
              <a:t> розглядається як частина процесу встановлення відносин, який забезпечує можливість встановлення різних відносин з різними </a:t>
            </a:r>
            <a:r>
              <a:rPr lang="uk-UA" dirty="0" smtClean="0"/>
              <a:t>людьми[5][6</a:t>
            </a:r>
            <a:r>
              <a:rPr lang="uk-UA" dirty="0" smtClean="0"/>
              <a:t>].</a:t>
            </a:r>
            <a:endParaRPr lang="uk-UA" dirty="0"/>
          </a:p>
        </p:txBody>
      </p:sp>
    </p:spTree>
    <p:extLst>
      <p:ext uri="{BB962C8B-B14F-4D97-AF65-F5344CB8AC3E}">
        <p14:creationId xmlns:p14="http://schemas.microsoft.com/office/powerpoint/2010/main" val="3389405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106</TotalTime>
  <Words>1603</Words>
  <Application>Microsoft Office PowerPoint</Application>
  <PresentationFormat>Экран (4:3)</PresentationFormat>
  <Paragraphs>48</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Аспект</vt:lpstr>
      <vt:lpstr>Психологія приватного життя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Психологія приватного життя</dc:title>
  <dc:creator>Слава Україні!</dc:creator>
  <cp:lastModifiedBy>Слава Україні!</cp:lastModifiedBy>
  <cp:revision>7</cp:revision>
  <dcterms:created xsi:type="dcterms:W3CDTF">2024-04-30T05:39:23Z</dcterms:created>
  <dcterms:modified xsi:type="dcterms:W3CDTF">2024-04-30T08:21:26Z</dcterms:modified>
</cp:coreProperties>
</file>