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1628800"/>
            <a:ext cx="6943716" cy="2781304"/>
          </a:xfrm>
        </p:spPr>
        <p:txBody>
          <a:bodyPr>
            <a:noAutofit/>
          </a:bodyPr>
          <a:lstStyle/>
          <a:p>
            <a:r>
              <a:rPr lang="uk-UA" sz="4400" i="1" dirty="0" smtClean="0">
                <a:solidFill>
                  <a:schemeClr val="accent5">
                    <a:lumMod val="50000"/>
                  </a:schemeClr>
                </a:solidFill>
              </a:rPr>
              <a:t>Профілактика інвазійних захворювань та захворювань, що передаються статевим шляхом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</a:t>
            </a:r>
            <a:r>
              <a:rPr lang="ru-RU" b="1" dirty="0" err="1" smtClean="0"/>
              <a:t>собливості</a:t>
            </a:r>
            <a:r>
              <a:rPr lang="ru-RU" b="1" dirty="0" smtClean="0"/>
              <a:t> </a:t>
            </a:r>
            <a:r>
              <a:rPr lang="ru-RU" b="1" dirty="0" err="1" smtClean="0"/>
              <a:t>захворювань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передаються</a:t>
            </a:r>
            <a:r>
              <a:rPr lang="ru-RU" b="1" dirty="0" smtClean="0"/>
              <a:t> </a:t>
            </a:r>
            <a:r>
              <a:rPr lang="ru-RU" b="1" dirty="0" err="1" smtClean="0"/>
              <a:t>статевим</a:t>
            </a:r>
            <a:r>
              <a:rPr lang="ru-RU" b="1" dirty="0" smtClean="0"/>
              <a:t> шляхом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err="1" smtClean="0"/>
              <a:t>Термін</a:t>
            </a:r>
            <a:r>
              <a:rPr lang="ru-RU" i="1" dirty="0" smtClean="0"/>
              <a:t> «</a:t>
            </a:r>
            <a:r>
              <a:rPr lang="ru-RU" i="1" dirty="0" err="1" smtClean="0"/>
              <a:t>захворювання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передаються</a:t>
            </a:r>
            <a:r>
              <a:rPr lang="ru-RU" i="1" dirty="0" smtClean="0"/>
              <a:t> </a:t>
            </a:r>
            <a:r>
              <a:rPr lang="ru-RU" i="1" dirty="0" err="1" smtClean="0"/>
              <a:t>статевим</a:t>
            </a:r>
            <a:r>
              <a:rPr lang="ru-RU" i="1" dirty="0" smtClean="0"/>
              <a:t> шляхом (ЗПСШ)» </a:t>
            </a:r>
            <a:r>
              <a:rPr lang="ru-RU" i="1" dirty="0" err="1" smtClean="0"/>
              <a:t>рекомендований</a:t>
            </a:r>
            <a:r>
              <a:rPr lang="ru-RU" i="1" dirty="0" smtClean="0"/>
              <a:t> ВООЗ у 1982 р. </a:t>
            </a:r>
            <a:r>
              <a:rPr lang="ru-RU" i="1" dirty="0" err="1" smtClean="0"/>
              <a:t>замість</a:t>
            </a:r>
            <a:r>
              <a:rPr lang="ru-RU" i="1" dirty="0" smtClean="0"/>
              <a:t> </a:t>
            </a:r>
            <a:r>
              <a:rPr lang="ru-RU" i="1" dirty="0" err="1" smtClean="0"/>
              <a:t>застарілого</a:t>
            </a:r>
            <a:r>
              <a:rPr lang="ru-RU" i="1" dirty="0" smtClean="0"/>
              <a:t> </a:t>
            </a:r>
            <a:r>
              <a:rPr lang="ru-RU" i="1" dirty="0" err="1" smtClean="0"/>
              <a:t>терміна</a:t>
            </a:r>
            <a:r>
              <a:rPr lang="ru-RU" i="1" dirty="0" smtClean="0"/>
              <a:t> «</a:t>
            </a:r>
            <a:r>
              <a:rPr lang="ru-RU" i="1" dirty="0" err="1" smtClean="0"/>
              <a:t>венеричні</a:t>
            </a:r>
            <a:r>
              <a:rPr lang="ru-RU" i="1" dirty="0" smtClean="0"/>
              <a:t> </a:t>
            </a:r>
            <a:r>
              <a:rPr lang="ru-RU" i="1" dirty="0" err="1" smtClean="0"/>
              <a:t>хвороби</a:t>
            </a:r>
            <a:r>
              <a:rPr lang="ru-RU" i="1" dirty="0" smtClean="0"/>
              <a:t>». </a:t>
            </a:r>
            <a:r>
              <a:rPr lang="ru-RU" i="1" dirty="0" err="1" smtClean="0"/>
              <a:t>Нині</a:t>
            </a:r>
            <a:r>
              <a:rPr lang="ru-RU" i="1" dirty="0" smtClean="0"/>
              <a:t> </a:t>
            </a:r>
            <a:r>
              <a:rPr lang="ru-RU" i="1" dirty="0" err="1" smtClean="0"/>
              <a:t>відомо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30 </a:t>
            </a:r>
            <a:r>
              <a:rPr lang="ru-RU" i="1" dirty="0" err="1" smtClean="0"/>
              <a:t>збудників</a:t>
            </a:r>
            <a:r>
              <a:rPr lang="ru-RU" i="1" dirty="0" smtClean="0"/>
              <a:t> ЗПСШ, </a:t>
            </a:r>
            <a:r>
              <a:rPr lang="ru-RU" i="1" dirty="0" err="1" smtClean="0"/>
              <a:t>серед</a:t>
            </a:r>
            <a:r>
              <a:rPr lang="ru-RU" i="1" dirty="0" smtClean="0"/>
              <a:t> </a:t>
            </a:r>
            <a:r>
              <a:rPr lang="ru-RU" i="1" dirty="0" err="1" smtClean="0"/>
              <a:t>яких</a:t>
            </a:r>
            <a:r>
              <a:rPr lang="ru-RU" i="1" dirty="0" smtClean="0"/>
              <a:t> </a:t>
            </a:r>
            <a:r>
              <a:rPr lang="ru-RU" i="1" dirty="0" err="1" smtClean="0"/>
              <a:t>віруси</a:t>
            </a:r>
            <a:r>
              <a:rPr lang="ru-RU" i="1" dirty="0" smtClean="0"/>
              <a:t>, </a:t>
            </a:r>
            <a:r>
              <a:rPr lang="ru-RU" i="1" dirty="0" err="1" smtClean="0"/>
              <a:t>бактерії</a:t>
            </a:r>
            <a:r>
              <a:rPr lang="ru-RU" i="1" dirty="0" smtClean="0"/>
              <a:t>, </a:t>
            </a:r>
            <a:r>
              <a:rPr lang="ru-RU" i="1" dirty="0" err="1" smtClean="0"/>
              <a:t>гриби</a:t>
            </a:r>
            <a:r>
              <a:rPr lang="ru-RU" i="1" dirty="0" smtClean="0"/>
              <a:t> </a:t>
            </a:r>
            <a:r>
              <a:rPr lang="ru-RU" i="1" dirty="0" err="1" smtClean="0"/>
              <a:t>й</a:t>
            </a:r>
            <a:r>
              <a:rPr lang="ru-RU" i="1" dirty="0" smtClean="0"/>
              <a:t> </a:t>
            </a:r>
            <a:r>
              <a:rPr lang="ru-RU" i="1" dirty="0" err="1" smtClean="0"/>
              <a:t>одноклітинні</a:t>
            </a:r>
            <a:r>
              <a:rPr lang="ru-RU" i="1" dirty="0" smtClean="0"/>
              <a:t> </a:t>
            </a:r>
            <a:r>
              <a:rPr lang="ru-RU" i="1" dirty="0" err="1" smtClean="0"/>
              <a:t>тварини</a:t>
            </a:r>
            <a:r>
              <a:rPr lang="ru-RU" i="1" dirty="0" smtClean="0"/>
              <a:t>. 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Збудниками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віруси</a:t>
            </a:r>
            <a:r>
              <a:rPr lang="ru-RU" dirty="0" smtClean="0"/>
              <a:t>, </a:t>
            </a:r>
            <a:r>
              <a:rPr lang="ru-RU" dirty="0" err="1" smtClean="0"/>
              <a:t>бактерії</a:t>
            </a:r>
            <a:r>
              <a:rPr lang="ru-RU" dirty="0" smtClean="0"/>
              <a:t>, </a:t>
            </a:r>
            <a:r>
              <a:rPr lang="ru-RU" dirty="0" err="1" smtClean="0"/>
              <a:t>гриби</a:t>
            </a:r>
            <a:r>
              <a:rPr lang="ru-RU" dirty="0" smtClean="0"/>
              <a:t>, </a:t>
            </a:r>
            <a:r>
              <a:rPr lang="ru-RU" dirty="0" err="1" smtClean="0"/>
              <a:t>твариноподібні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Малосимптомний</a:t>
            </a:r>
            <a:r>
              <a:rPr lang="ru-RU" dirty="0" smtClean="0"/>
              <a:t> </a:t>
            </a:r>
            <a:r>
              <a:rPr lang="ru-RU" dirty="0" err="1" smtClean="0"/>
              <a:t>перебіг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Уражають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статевої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сечовидільної</a:t>
            </a:r>
            <a:r>
              <a:rPr lang="ru-RU" dirty="0" smtClean="0"/>
              <a:t> систем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хронічний</a:t>
            </a:r>
            <a:r>
              <a:rPr lang="ru-RU" dirty="0" smtClean="0"/>
              <a:t> </a:t>
            </a:r>
            <a:r>
              <a:rPr lang="ru-RU" dirty="0" err="1" smtClean="0"/>
              <a:t>перебіг</a:t>
            </a:r>
            <a:r>
              <a:rPr lang="ru-RU" dirty="0" smtClean="0"/>
              <a:t> без </a:t>
            </a:r>
            <a:r>
              <a:rPr lang="ru-RU" dirty="0" err="1" smtClean="0"/>
              <a:t>лікування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 в </a:t>
            </a:r>
            <a:r>
              <a:rPr lang="ru-RU" dirty="0" err="1" smtClean="0"/>
              <a:t>хазяїв</a:t>
            </a:r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передаватися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охожее изображени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3357562"/>
            <a:ext cx="1928794" cy="2071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/>
              <a:t>Класифікація ЗПСШ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i="1" u="sng" dirty="0" smtClean="0"/>
              <a:t>Першої групи</a:t>
            </a:r>
            <a:r>
              <a:rPr lang="uk-UA" dirty="0" smtClean="0"/>
              <a:t> належать типові захворювання, що передаються статевим шляхом, - сифіліс, гонорея, </a:t>
            </a:r>
            <a:r>
              <a:rPr lang="uk-UA" dirty="0" err="1" smtClean="0"/>
              <a:t>хламідіоз</a:t>
            </a:r>
            <a:r>
              <a:rPr lang="uk-UA" dirty="0" smtClean="0"/>
              <a:t>. Збудники цих захворювань передаються в разі незахищеного статевого контакту.</a:t>
            </a:r>
            <a:endParaRPr lang="ru-RU" dirty="0" smtClean="0"/>
          </a:p>
          <a:p>
            <a:r>
              <a:rPr lang="uk-UA" i="1" u="sng" dirty="0" smtClean="0"/>
              <a:t>До другої групи</a:t>
            </a:r>
            <a:r>
              <a:rPr lang="uk-UA" dirty="0" smtClean="0"/>
              <a:t> відносять</a:t>
            </a:r>
            <a:r>
              <a:rPr lang="ru-RU" dirty="0" smtClean="0"/>
              <a:t>: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переважним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 </a:t>
            </a:r>
            <a:r>
              <a:rPr lang="ru-RU" dirty="0" err="1" smtClean="0"/>
              <a:t>статевих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(</a:t>
            </a:r>
            <a:r>
              <a:rPr lang="ru-RU" dirty="0" err="1" smtClean="0"/>
              <a:t>генітальний</a:t>
            </a:r>
            <a:r>
              <a:rPr lang="ru-RU" dirty="0" smtClean="0"/>
              <a:t> герпес, </a:t>
            </a:r>
            <a:r>
              <a:rPr lang="ru-RU" dirty="0" err="1" smtClean="0"/>
              <a:t>хламідіоз</a:t>
            </a:r>
            <a:r>
              <a:rPr lang="ru-RU" dirty="0" smtClean="0"/>
              <a:t>, </a:t>
            </a:r>
            <a:r>
              <a:rPr lang="ru-RU" dirty="0" err="1" smtClean="0"/>
              <a:t>лямбліоз</a:t>
            </a:r>
            <a:r>
              <a:rPr lang="ru-RU" dirty="0" smtClean="0"/>
              <a:t>, </a:t>
            </a:r>
            <a:r>
              <a:rPr lang="ru-RU" dirty="0" err="1" smtClean="0"/>
              <a:t>трихомоніаз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переважним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(СНІД, гепатит В, </a:t>
            </a:r>
            <a:r>
              <a:rPr lang="ru-RU" dirty="0" err="1" smtClean="0"/>
              <a:t>лямбліоз</a:t>
            </a:r>
            <a:r>
              <a:rPr lang="ru-RU" dirty="0" smtClean="0"/>
              <a:t>, короста, </a:t>
            </a:r>
            <a:r>
              <a:rPr lang="ru-RU" dirty="0" err="1" smtClean="0"/>
              <a:t>цитомегаловірусна</a:t>
            </a:r>
            <a:r>
              <a:rPr lang="ru-RU" dirty="0" smtClean="0"/>
              <a:t> </a:t>
            </a:r>
            <a:r>
              <a:rPr lang="ru-RU" dirty="0" err="1" smtClean="0"/>
              <a:t>інфекція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uk-UA" sz="4000" b="1" dirty="0">
                <a:solidFill>
                  <a:schemeClr val="bg1">
                    <a:lumMod val="50000"/>
                  </a:schemeClr>
                </a:solidFill>
                <a:cs typeface="Mongolian Baiti" pitchFamily="66" charset="0"/>
              </a:rPr>
              <a:t>З</a:t>
            </a:r>
            <a:r>
              <a:rPr lang="ru-RU" sz="4000" b="1" dirty="0" err="1">
                <a:solidFill>
                  <a:schemeClr val="bg1">
                    <a:lumMod val="50000"/>
                  </a:schemeClr>
                </a:solidFill>
                <a:cs typeface="Mongolian Baiti" pitchFamily="66" charset="0"/>
              </a:rPr>
              <a:t>аходи</a:t>
            </a:r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cs typeface="Mongolian Baiti" pitchFamily="66" charset="0"/>
              </a:rPr>
              <a:t> </a:t>
            </a:r>
            <a:r>
              <a:rPr lang="ru-RU" sz="4000" b="1" dirty="0" err="1">
                <a:solidFill>
                  <a:schemeClr val="bg1">
                    <a:lumMod val="50000"/>
                  </a:schemeClr>
                </a:solidFill>
                <a:cs typeface="Mongolian Baiti" pitchFamily="66" charset="0"/>
              </a:rPr>
              <a:t>профілактики</a:t>
            </a:r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cs typeface="Mongolian Baiti" pitchFamily="66" charset="0"/>
              </a:rPr>
              <a:t> ЗПСШ </a:t>
            </a:r>
            <a:endParaRPr lang="ru-RU" sz="4000" dirty="0">
              <a:solidFill>
                <a:schemeClr val="bg1">
                  <a:lumMod val="50000"/>
                </a:schemeClr>
              </a:solidFill>
              <a:cs typeface="Mongolian Baiti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sz="4000" dirty="0" smtClean="0"/>
              <a:t>П</a:t>
            </a:r>
            <a:r>
              <a:rPr lang="ru-RU" sz="4000" dirty="0" err="1" smtClean="0"/>
              <a:t>равила</a:t>
            </a:r>
            <a:r>
              <a:rPr lang="ru-RU" sz="4000" dirty="0" smtClean="0"/>
              <a:t> </a:t>
            </a:r>
            <a:r>
              <a:rPr lang="ru-RU" sz="4000" dirty="0" err="1" smtClean="0"/>
              <a:t>особистої</a:t>
            </a:r>
            <a:r>
              <a:rPr lang="ru-RU" sz="4000" dirty="0" smtClean="0"/>
              <a:t> </a:t>
            </a:r>
            <a:r>
              <a:rPr lang="ru-RU" sz="4000" dirty="0" err="1" smtClean="0"/>
              <a:t>гігієни</a:t>
            </a:r>
            <a:r>
              <a:rPr lang="ru-RU" sz="4000" dirty="0" smtClean="0"/>
              <a:t> </a:t>
            </a:r>
            <a:r>
              <a:rPr lang="uk-UA" sz="4000" dirty="0" smtClean="0"/>
              <a:t>та </a:t>
            </a:r>
            <a:r>
              <a:rPr lang="ru-RU" sz="4000" dirty="0" smtClean="0"/>
              <a:t> </a:t>
            </a:r>
            <a:r>
              <a:rPr lang="ru-RU" sz="4000" dirty="0" err="1" smtClean="0"/>
              <a:t>інтимну</a:t>
            </a:r>
            <a:r>
              <a:rPr lang="ru-RU" sz="4000" dirty="0" smtClean="0"/>
              <a:t> </a:t>
            </a:r>
            <a:r>
              <a:rPr lang="ru-RU" sz="4000" dirty="0" err="1" smtClean="0"/>
              <a:t>гігієну</a:t>
            </a:r>
            <a:r>
              <a:rPr lang="ru-RU" sz="4000" dirty="0" smtClean="0"/>
              <a:t> </a:t>
            </a:r>
            <a:r>
              <a:rPr lang="ru-RU" sz="4000" dirty="0" err="1" smtClean="0"/>
              <a:t>статевих</a:t>
            </a:r>
            <a:r>
              <a:rPr lang="ru-RU" sz="4000" dirty="0" smtClean="0"/>
              <a:t> </a:t>
            </a:r>
            <a:r>
              <a:rPr lang="ru-RU" sz="4000" dirty="0" err="1" smtClean="0"/>
              <a:t>органів</a:t>
            </a:r>
            <a:endParaRPr lang="ru-RU" sz="4000" dirty="0" smtClean="0"/>
          </a:p>
          <a:p>
            <a:pPr lvl="0"/>
            <a:r>
              <a:rPr lang="uk-UA" sz="4000" dirty="0" smtClean="0"/>
              <a:t>Б</a:t>
            </a:r>
            <a:r>
              <a:rPr lang="ru-RU" sz="4000" dirty="0" err="1" smtClean="0"/>
              <a:t>езпечна</a:t>
            </a:r>
            <a:r>
              <a:rPr lang="ru-RU" sz="4000" dirty="0" smtClean="0"/>
              <a:t> </a:t>
            </a:r>
            <a:r>
              <a:rPr lang="ru-RU" sz="4000" dirty="0" err="1" smtClean="0"/>
              <a:t>статева</a:t>
            </a:r>
            <a:r>
              <a:rPr lang="ru-RU" sz="4000" dirty="0" smtClean="0"/>
              <a:t> </a:t>
            </a:r>
            <a:r>
              <a:rPr lang="ru-RU" sz="4000" dirty="0" err="1" smtClean="0"/>
              <a:t>поведінка</a:t>
            </a:r>
            <a:r>
              <a:rPr lang="uk-UA" sz="4000" dirty="0" smtClean="0"/>
              <a:t> </a:t>
            </a:r>
            <a:endParaRPr lang="ru-RU" sz="4000" dirty="0" smtClean="0"/>
          </a:p>
          <a:p>
            <a:pPr lvl="0"/>
            <a:r>
              <a:rPr lang="uk-UA" sz="4000" dirty="0" smtClean="0"/>
              <a:t>Відсутність шкідливих звичок.</a:t>
            </a:r>
            <a:endParaRPr lang="ru-RU" sz="4000" dirty="0" smtClean="0"/>
          </a:p>
          <a:p>
            <a:endParaRPr lang="ru-RU" dirty="0"/>
          </a:p>
        </p:txBody>
      </p:sp>
      <p:pic>
        <p:nvPicPr>
          <p:cNvPr id="4" name="Рисунок 3" descr="Картинки по запросу картинки венеричні захворюванн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26" y="785794"/>
            <a:ext cx="2286016" cy="2000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85720" y="1071546"/>
            <a:ext cx="842968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Головним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скарбом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життя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є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здоров'я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,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і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щоб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його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зберегти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,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потрібно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багато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що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 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знати</a:t>
            </a: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Mongolian Baiti" pitchFamily="66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Mongolian Baiti" pitchFamily="66" charset="0"/>
              </a:rPr>
              <a:t>Авіценна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Mongolian Baiti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 smtClean="0"/>
              <a:t>ІНВАЗІЙНІ ЗАХВОРЮВАННЯ</a:t>
            </a:r>
            <a:r>
              <a:rPr lang="uk-UA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(від лат. </a:t>
            </a:r>
            <a:r>
              <a:rPr lang="ru-RU" dirty="0" err="1" smtClean="0"/>
              <a:t>invasio</a:t>
            </a:r>
            <a:r>
              <a:rPr lang="uk-UA" dirty="0" smtClean="0"/>
              <a:t> - вторгнення, напад) - це хвороби, збудниками яких є тваринні паразитичні організми.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- </a:t>
            </a:r>
            <a:r>
              <a:rPr lang="ru-RU" dirty="0" err="1" smtClean="0"/>
              <a:t>паразитарні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uk-UA" dirty="0" smtClean="0"/>
              <a:t>. 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Найпоширенішими групами інвазійних захворювань є </a:t>
            </a:r>
            <a:r>
              <a:rPr lang="uk-UA" dirty="0" err="1" smtClean="0"/>
              <a:t>протозойні</a:t>
            </a:r>
            <a:r>
              <a:rPr lang="uk-UA" dirty="0" smtClean="0"/>
              <a:t> (паразитами людини є понад 50 видів одноклітинних тварин) та гельмінтози (понад 270 видів паразитичних </a:t>
            </a:r>
            <a:r>
              <a:rPr lang="uk-UA" dirty="0" err="1" smtClean="0"/>
              <a:t>червів</a:t>
            </a:r>
            <a:r>
              <a:rPr lang="uk-UA" dirty="0" smtClean="0"/>
              <a:t> спричиняють захворювання в людини)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err="1" smtClean="0"/>
              <a:t>Збудники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інвазій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твариноподібні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організми</a:t>
            </a:r>
            <a:endParaRPr lang="ru-RU" sz="4000" b="1" dirty="0"/>
          </a:p>
        </p:txBody>
      </p:sp>
      <p:pic>
        <p:nvPicPr>
          <p:cNvPr id="4" name="Содержимое 3" descr="Картинки по запросу картинки малярійний плазмодій, дизентерійна амеба, лямблії, лейшманії, трипаносоми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err="1" smtClean="0"/>
              <a:t>Збудники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інвазій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твариноподібні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організми</a:t>
            </a:r>
            <a:endParaRPr lang="ru-RU" dirty="0"/>
          </a:p>
        </p:txBody>
      </p:sp>
      <p:pic>
        <p:nvPicPr>
          <p:cNvPr id="4" name="Содержимое 3" descr="Картинки по запросу картинки малярійний плазмодій, дизентерійна амеба, лямблії, лейшманії, трипаносоми"/>
          <p:cNvPicPr>
            <a:picLocks noGrp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7" t="32548" r="49279" b="16449"/>
          <a:stretch/>
        </p:blipFill>
        <p:spPr bwMode="auto">
          <a:xfrm>
            <a:off x="571472" y="1571612"/>
            <a:ext cx="3500462" cy="33575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Картинки по запросу картинки малярійний плазмодій, дизентерійна амеба, лямблії, лейшманії, трипаносоми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7" t="24197" r="56982"/>
          <a:stretch/>
        </p:blipFill>
        <p:spPr bwMode="auto">
          <a:xfrm>
            <a:off x="4357686" y="1428736"/>
            <a:ext cx="3714776" cy="52864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err="1" smtClean="0"/>
              <a:t>Збудники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інвазій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твариноподібні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організми</a:t>
            </a:r>
            <a:endParaRPr lang="ru-RU" dirty="0"/>
          </a:p>
        </p:txBody>
      </p:sp>
      <p:pic>
        <p:nvPicPr>
          <p:cNvPr id="8" name="Содержимое 7" descr="Картинки по запросу картинки паразитичні черви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1428736"/>
            <a:ext cx="7572428" cy="521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Особливості інвазійних захворювань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Збудниками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паразитичні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Специфічність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циклів</a:t>
            </a:r>
            <a:endParaRPr lang="ru-RU" dirty="0" smtClean="0"/>
          </a:p>
          <a:p>
            <a:r>
              <a:rPr lang="ru-RU" dirty="0" smtClean="0"/>
              <a:t>4. </a:t>
            </a:r>
            <a:r>
              <a:rPr lang="ru-RU" dirty="0" err="1" smtClean="0"/>
              <a:t>Тривалий</a:t>
            </a:r>
            <a:r>
              <a:rPr lang="ru-RU" dirty="0" smtClean="0"/>
              <a:t> </a:t>
            </a:r>
            <a:r>
              <a:rPr lang="ru-RU" dirty="0" err="1" smtClean="0"/>
              <a:t>хронічний</a:t>
            </a:r>
            <a:r>
              <a:rPr lang="ru-RU" dirty="0" smtClean="0"/>
              <a:t> </a:t>
            </a:r>
            <a:r>
              <a:rPr lang="ru-RU" dirty="0" err="1" smtClean="0"/>
              <a:t>перебіг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компромісними</a:t>
            </a:r>
            <a:r>
              <a:rPr lang="ru-RU" dirty="0" smtClean="0"/>
              <a:t> </a:t>
            </a:r>
            <a:r>
              <a:rPr lang="ru-RU" dirty="0" err="1" smtClean="0"/>
              <a:t>відносинами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Формування</a:t>
            </a:r>
            <a:r>
              <a:rPr lang="ru-RU" dirty="0" smtClean="0"/>
              <a:t> нестерильного </a:t>
            </a:r>
            <a:r>
              <a:rPr lang="ru-RU" dirty="0" err="1" smtClean="0"/>
              <a:t>імунітету</a:t>
            </a:r>
            <a:r>
              <a:rPr lang="ru-RU" dirty="0" smtClean="0"/>
              <a:t> в </a:t>
            </a:r>
            <a:r>
              <a:rPr lang="ru-RU" dirty="0" err="1" smtClean="0"/>
              <a:t>хазяїв</a:t>
            </a:r>
            <a:endParaRPr lang="ru-RU" dirty="0" smtClean="0"/>
          </a:p>
          <a:p>
            <a:r>
              <a:rPr lang="ru-RU" dirty="0" smtClean="0"/>
              <a:t>6.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передаватися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Імунітет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інвазійних</a:t>
            </a:r>
            <a:r>
              <a:rPr lang="ru-RU" dirty="0" smtClean="0"/>
              <a:t> </a:t>
            </a:r>
            <a:r>
              <a:rPr lang="ru-RU" dirty="0" err="1" smtClean="0"/>
              <a:t>збудників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труднощами</a:t>
            </a:r>
            <a:r>
              <a:rPr lang="uk-UA" dirty="0" smtClean="0"/>
              <a:t> та називається </a:t>
            </a:r>
            <a:r>
              <a:rPr lang="ru-RU" dirty="0" err="1" smtClean="0"/>
              <a:t>нестерильним</a:t>
            </a:r>
            <a:r>
              <a:rPr lang="ru-RU" dirty="0" smtClean="0"/>
              <a:t> </a:t>
            </a:r>
            <a:r>
              <a:rPr lang="ru-RU" dirty="0" err="1" smtClean="0"/>
              <a:t>імунітетом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b="1" dirty="0" smtClean="0"/>
              <a:t> </a:t>
            </a:r>
            <a:r>
              <a:rPr lang="uk-UA" b="1" dirty="0" smtClean="0"/>
              <a:t>Ш</a:t>
            </a:r>
            <a:r>
              <a:rPr lang="ru-RU" b="1" dirty="0" smtClean="0"/>
              <a:t>ляхи </a:t>
            </a:r>
            <a:r>
              <a:rPr lang="ru-RU" b="1" dirty="0" err="1" smtClean="0"/>
              <a:t>зараження</a:t>
            </a:r>
            <a:r>
              <a:rPr lang="ru-RU" b="1" dirty="0" smtClean="0"/>
              <a:t> </a:t>
            </a:r>
            <a:r>
              <a:rPr lang="ru-RU" b="1" dirty="0" err="1" smtClean="0"/>
              <a:t>організму</a:t>
            </a:r>
            <a:r>
              <a:rPr lang="ru-RU" b="1" dirty="0" smtClean="0"/>
              <a:t> </a:t>
            </a:r>
            <a:r>
              <a:rPr lang="ru-RU" b="1" dirty="0" err="1" smtClean="0"/>
              <a:t>людини</a:t>
            </a:r>
            <a:r>
              <a:rPr lang="ru-RU" b="1" dirty="0" smtClean="0"/>
              <a:t> </a:t>
            </a:r>
            <a:r>
              <a:rPr lang="ru-RU" b="1" dirty="0" err="1" smtClean="0"/>
              <a:t>інвазійними</a:t>
            </a:r>
            <a:r>
              <a:rPr lang="ru-RU" b="1" dirty="0" smtClean="0"/>
              <a:t> хворобами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/>
              <a:t>аліментарний - збудник потрапляє з їжею через травну систему (наприклад, цисти дизентерійної амеби або яйця аскариди з немитими фруктами, фіни ціп'яків зі свининою);</a:t>
            </a:r>
            <a:endParaRPr lang="ru-RU" dirty="0" smtClean="0"/>
          </a:p>
          <a:p>
            <a:pPr lvl="0"/>
            <a:r>
              <a:rPr lang="ru-RU" dirty="0" err="1" smtClean="0"/>
              <a:t>водний</a:t>
            </a:r>
            <a:r>
              <a:rPr lang="ru-RU" dirty="0" smtClean="0"/>
              <a:t> -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пиття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випадкового</a:t>
            </a:r>
            <a:r>
              <a:rPr lang="ru-RU" dirty="0" smtClean="0"/>
              <a:t> </a:t>
            </a:r>
            <a:r>
              <a:rPr lang="ru-RU" dirty="0" err="1" smtClean="0"/>
              <a:t>заковтування</a:t>
            </a:r>
            <a:r>
              <a:rPr lang="ru-RU" dirty="0" smtClean="0"/>
              <a:t> води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цисти</a:t>
            </a:r>
            <a:r>
              <a:rPr lang="ru-RU" dirty="0" smtClean="0"/>
              <a:t> </a:t>
            </a:r>
            <a:r>
              <a:rPr lang="ru-RU" dirty="0" err="1" smtClean="0"/>
              <a:t>лямблій</a:t>
            </a:r>
            <a:r>
              <a:rPr lang="ru-RU" dirty="0" smtClean="0"/>
              <a:t>, личинки </a:t>
            </a:r>
            <a:r>
              <a:rPr lang="ru-RU" dirty="0" err="1" smtClean="0"/>
              <a:t>печінкового</a:t>
            </a:r>
            <a:r>
              <a:rPr lang="ru-RU" dirty="0" smtClean="0"/>
              <a:t> </a:t>
            </a:r>
            <a:r>
              <a:rPr lang="ru-RU" dirty="0" err="1" smtClean="0"/>
              <a:t>сисуна</a:t>
            </a:r>
            <a:r>
              <a:rPr lang="ru-RU" dirty="0" smtClean="0"/>
              <a:t>);</a:t>
            </a:r>
          </a:p>
          <a:p>
            <a:pPr lvl="0"/>
            <a:r>
              <a:rPr lang="ru-RU" dirty="0" err="1" smtClean="0"/>
              <a:t>контактно-побутовий</a:t>
            </a:r>
            <a:r>
              <a:rPr lang="ru-RU" dirty="0" smtClean="0"/>
              <a:t> - через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зараження</a:t>
            </a:r>
            <a:r>
              <a:rPr lang="ru-RU" dirty="0" smtClean="0"/>
              <a:t> </a:t>
            </a:r>
            <a:r>
              <a:rPr lang="ru-RU" dirty="0" err="1" smtClean="0"/>
              <a:t>коростяним</a:t>
            </a:r>
            <a:r>
              <a:rPr lang="ru-RU" dirty="0" smtClean="0"/>
              <a:t> </a:t>
            </a:r>
            <a:r>
              <a:rPr lang="ru-RU" dirty="0" err="1" smtClean="0"/>
              <a:t>свербуном</a:t>
            </a:r>
            <a:r>
              <a:rPr lang="ru-RU" dirty="0" smtClean="0"/>
              <a:t>), </a:t>
            </a:r>
            <a:r>
              <a:rPr lang="ru-RU" dirty="0" err="1" smtClean="0"/>
              <a:t>під</a:t>
            </a:r>
            <a:r>
              <a:rPr lang="ru-RU" dirty="0" smtClean="0"/>
              <a:t> час контакту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хворими</a:t>
            </a:r>
            <a:r>
              <a:rPr lang="ru-RU" dirty="0" smtClean="0"/>
              <a:t> </a:t>
            </a:r>
            <a:r>
              <a:rPr lang="ru-RU" dirty="0" err="1" smtClean="0"/>
              <a:t>домашніми</a:t>
            </a:r>
            <a:r>
              <a:rPr lang="ru-RU" dirty="0" smtClean="0"/>
              <a:t> </a:t>
            </a:r>
            <a:r>
              <a:rPr lang="ru-RU" dirty="0" err="1" smtClean="0"/>
              <a:t>тваринами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ооцисти</a:t>
            </a:r>
            <a:r>
              <a:rPr lang="ru-RU" dirty="0" smtClean="0"/>
              <a:t> </a:t>
            </a:r>
            <a:r>
              <a:rPr lang="ru-RU" dirty="0" err="1" smtClean="0"/>
              <a:t>токсоплазми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r>
              <a:rPr lang="ru-RU" dirty="0" smtClean="0"/>
              <a:t> </a:t>
            </a:r>
            <a:r>
              <a:rPr lang="ru-RU" dirty="0" err="1" smtClean="0"/>
              <a:t>кішок</a:t>
            </a:r>
            <a:r>
              <a:rPr lang="ru-RU" dirty="0" smtClean="0"/>
              <a:t>, </a:t>
            </a:r>
            <a:r>
              <a:rPr lang="ru-RU" dirty="0" err="1" smtClean="0"/>
              <a:t>яйця</a:t>
            </a:r>
            <a:r>
              <a:rPr lang="ru-RU" dirty="0" smtClean="0"/>
              <a:t> </a:t>
            </a:r>
            <a:r>
              <a:rPr lang="ru-RU" dirty="0" err="1" smtClean="0"/>
              <a:t>ехінокока</a:t>
            </a:r>
            <a:r>
              <a:rPr lang="ru-RU" dirty="0" smtClean="0"/>
              <a:t> -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шерсті</a:t>
            </a:r>
            <a:r>
              <a:rPr lang="ru-RU" dirty="0" smtClean="0"/>
              <a:t> </a:t>
            </a:r>
            <a:r>
              <a:rPr lang="ru-RU" dirty="0" err="1" smtClean="0"/>
              <a:t>псів</a:t>
            </a:r>
            <a:r>
              <a:rPr lang="ru-RU" dirty="0" smtClean="0"/>
              <a:t>);</a:t>
            </a:r>
          </a:p>
          <a:p>
            <a:pPr lvl="0"/>
            <a:r>
              <a:rPr lang="ru-RU" dirty="0" err="1" smtClean="0"/>
              <a:t>контактно-статевий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таким шляхом </a:t>
            </a:r>
            <a:r>
              <a:rPr lang="ru-RU" dirty="0" err="1" smtClean="0"/>
              <a:t>передається</a:t>
            </a:r>
            <a:r>
              <a:rPr lang="ru-RU" dirty="0" smtClean="0"/>
              <a:t> </a:t>
            </a:r>
            <a:r>
              <a:rPr lang="ru-RU" dirty="0" err="1" smtClean="0"/>
              <a:t>сечостатева</a:t>
            </a:r>
            <a:r>
              <a:rPr lang="ru-RU" dirty="0" smtClean="0"/>
              <a:t> трихомонада);</a:t>
            </a:r>
          </a:p>
          <a:p>
            <a:pPr lvl="0"/>
            <a:r>
              <a:rPr lang="ru-RU" dirty="0" err="1" smtClean="0"/>
              <a:t>трансплацентарний</a:t>
            </a:r>
            <a:r>
              <a:rPr lang="ru-RU" dirty="0" smtClean="0"/>
              <a:t> - </a:t>
            </a:r>
            <a:r>
              <a:rPr lang="ru-RU" dirty="0" err="1" smtClean="0"/>
              <a:t>проникнення</a:t>
            </a:r>
            <a:r>
              <a:rPr lang="ru-RU" dirty="0" smtClean="0"/>
              <a:t> </a:t>
            </a:r>
            <a:r>
              <a:rPr lang="ru-RU" dirty="0" err="1" smtClean="0"/>
              <a:t>збудника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зараженої</a:t>
            </a:r>
            <a:r>
              <a:rPr lang="ru-RU" dirty="0" smtClean="0"/>
              <a:t> </a:t>
            </a:r>
            <a:r>
              <a:rPr lang="ru-RU" dirty="0" err="1" smtClean="0"/>
              <a:t>вагітної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 в </a:t>
            </a:r>
            <a:r>
              <a:rPr lang="ru-RU" dirty="0" err="1" smtClean="0"/>
              <a:t>організм</a:t>
            </a:r>
            <a:r>
              <a:rPr lang="ru-RU" dirty="0" smtClean="0"/>
              <a:t> плода через плаценту (</a:t>
            </a:r>
            <a:r>
              <a:rPr lang="ru-RU" dirty="0" err="1" smtClean="0"/>
              <a:t>зараження</a:t>
            </a:r>
            <a:r>
              <a:rPr lang="ru-RU" dirty="0" smtClean="0"/>
              <a:t> плода токсоплазмою, </a:t>
            </a:r>
            <a:r>
              <a:rPr lang="ru-RU" dirty="0" err="1" smtClean="0"/>
              <a:t>малярійним</a:t>
            </a:r>
            <a:r>
              <a:rPr lang="ru-RU" dirty="0" smtClean="0"/>
              <a:t> </a:t>
            </a:r>
            <a:r>
              <a:rPr lang="ru-RU" dirty="0" err="1" smtClean="0"/>
              <a:t>плазмодієм</a:t>
            </a:r>
            <a:r>
              <a:rPr lang="ru-RU" dirty="0" smtClean="0"/>
              <a:t>);</a:t>
            </a:r>
          </a:p>
          <a:p>
            <a:pPr lvl="0"/>
            <a:r>
              <a:rPr lang="ru-RU" dirty="0" err="1" smtClean="0"/>
              <a:t>трансмісивний</a:t>
            </a:r>
            <a:r>
              <a:rPr lang="ru-RU" dirty="0" smtClean="0"/>
              <a:t> -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укусів</a:t>
            </a:r>
            <a:r>
              <a:rPr lang="ru-RU" dirty="0" smtClean="0"/>
              <a:t> </a:t>
            </a:r>
            <a:r>
              <a:rPr lang="ru-RU" dirty="0" err="1" smtClean="0"/>
              <a:t>кровосисних</a:t>
            </a:r>
            <a:r>
              <a:rPr lang="ru-RU" dirty="0" smtClean="0"/>
              <a:t> </a:t>
            </a:r>
            <a:r>
              <a:rPr lang="ru-RU" dirty="0" err="1" smtClean="0"/>
              <a:t>кліщів</a:t>
            </a:r>
            <a:r>
              <a:rPr lang="ru-RU" dirty="0" smtClean="0"/>
              <a:t>, комах (</a:t>
            </a:r>
            <a:r>
              <a:rPr lang="ru-RU" dirty="0" err="1" smtClean="0"/>
              <a:t>наприклад</a:t>
            </a:r>
            <a:r>
              <a:rPr lang="ru-RU" dirty="0" smtClean="0"/>
              <a:t>, муха </a:t>
            </a:r>
            <a:r>
              <a:rPr lang="ru-RU" dirty="0" err="1" smtClean="0"/>
              <a:t>це-це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переносником</a:t>
            </a:r>
            <a:r>
              <a:rPr lang="ru-RU" dirty="0" smtClean="0"/>
              <a:t> трипаносом, </a:t>
            </a:r>
            <a:r>
              <a:rPr lang="ru-RU" dirty="0" err="1" smtClean="0"/>
              <a:t>москіти</a:t>
            </a:r>
            <a:r>
              <a:rPr lang="ru-RU" dirty="0" smtClean="0"/>
              <a:t> - </a:t>
            </a:r>
            <a:r>
              <a:rPr lang="ru-RU" dirty="0" err="1" smtClean="0"/>
              <a:t>лейшманій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sz="3600" b="1" dirty="0" smtClean="0"/>
              <a:t>Профілактика інвазійних 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Найефективнішим заходом профілактики інвазій є елементарне дотримання правил особистої гігієни (миття рук перед вживанням їжі, після відвідування місць загального користування та спілкування з домашніми тваринами).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обдавати</a:t>
            </a:r>
            <a:r>
              <a:rPr lang="ru-RU" dirty="0" smtClean="0"/>
              <a:t> </a:t>
            </a:r>
            <a:r>
              <a:rPr lang="ru-RU" dirty="0" err="1" smtClean="0"/>
              <a:t>кип'ятком</a:t>
            </a:r>
            <a:r>
              <a:rPr lang="ru-RU" dirty="0" smtClean="0"/>
              <a:t> </a:t>
            </a:r>
            <a:r>
              <a:rPr lang="ru-RU" dirty="0" err="1" smtClean="0"/>
              <a:t>овочі</a:t>
            </a:r>
            <a:r>
              <a:rPr lang="ru-RU" dirty="0" smtClean="0"/>
              <a:t> та </a:t>
            </a:r>
            <a:r>
              <a:rPr lang="ru-RU" dirty="0" err="1" smtClean="0"/>
              <a:t>фрукти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вживають</a:t>
            </a:r>
            <a:r>
              <a:rPr lang="ru-RU" dirty="0" smtClean="0"/>
              <a:t> у сирому </a:t>
            </a:r>
            <a:r>
              <a:rPr lang="ru-RU" dirty="0" err="1" smtClean="0"/>
              <a:t>вигляді</a:t>
            </a:r>
            <a:r>
              <a:rPr lang="ru-RU" dirty="0" smtClean="0"/>
              <a:t>, </a:t>
            </a:r>
            <a:r>
              <a:rPr lang="ru-RU" dirty="0" err="1" smtClean="0"/>
              <a:t>піддавати</a:t>
            </a:r>
            <a:r>
              <a:rPr lang="ru-RU" dirty="0" smtClean="0"/>
              <a:t> </a:t>
            </a:r>
            <a:r>
              <a:rPr lang="ru-RU" dirty="0" err="1" smtClean="0"/>
              <a:t>необхідній</a:t>
            </a:r>
            <a:r>
              <a:rPr lang="ru-RU" dirty="0" smtClean="0"/>
              <a:t> </a:t>
            </a:r>
            <a:r>
              <a:rPr lang="ru-RU" dirty="0" err="1" smtClean="0"/>
              <a:t>термічній</a:t>
            </a:r>
            <a:r>
              <a:rPr lang="ru-RU" dirty="0" smtClean="0"/>
              <a:t> </a:t>
            </a:r>
            <a:r>
              <a:rPr lang="ru-RU" dirty="0" err="1" smtClean="0"/>
              <a:t>обробці</a:t>
            </a:r>
            <a:r>
              <a:rPr lang="ru-RU" dirty="0" smtClean="0"/>
              <a:t> </a:t>
            </a:r>
            <a:r>
              <a:rPr lang="ru-RU" dirty="0" err="1" smtClean="0"/>
              <a:t>рибу</a:t>
            </a:r>
            <a:r>
              <a:rPr lang="ru-RU" dirty="0" smtClean="0"/>
              <a:t> та </a:t>
            </a:r>
            <a:r>
              <a:rPr lang="ru-RU" dirty="0" err="1" smtClean="0"/>
              <a:t>м'ясо</a:t>
            </a:r>
            <a:r>
              <a:rPr lang="ru-RU" dirty="0" smtClean="0"/>
              <a:t>.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турбуватись</a:t>
            </a:r>
            <a:r>
              <a:rPr lang="ru-RU" dirty="0" smtClean="0"/>
              <a:t> про </a:t>
            </a:r>
            <a:r>
              <a:rPr lang="ru-RU" dirty="0" err="1" smtClean="0"/>
              <a:t>повноцінне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достатній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усіма</a:t>
            </a:r>
            <a:r>
              <a:rPr lang="ru-RU" dirty="0" smtClean="0"/>
              <a:t> </a:t>
            </a:r>
            <a:r>
              <a:rPr lang="ru-RU" dirty="0" err="1" smtClean="0"/>
              <a:t>поживними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, </a:t>
            </a:r>
            <a:r>
              <a:rPr lang="ru-RU" dirty="0" err="1" smtClean="0"/>
              <a:t>вітамінами</a:t>
            </a:r>
            <a:r>
              <a:rPr lang="ru-RU" dirty="0" smtClean="0"/>
              <a:t> А, С, D. </a:t>
            </a:r>
            <a:r>
              <a:rPr lang="ru-RU" dirty="0" err="1" smtClean="0"/>
              <a:t>Позитивне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зараження</a:t>
            </a:r>
            <a:r>
              <a:rPr lang="ru-RU" dirty="0" smtClean="0"/>
              <a:t>, </a:t>
            </a:r>
            <a:r>
              <a:rPr lang="ru-RU" dirty="0" err="1" smtClean="0"/>
              <a:t>перешкоджає</a:t>
            </a:r>
            <a:r>
              <a:rPr lang="ru-RU" dirty="0" smtClean="0"/>
              <a:t> </a:t>
            </a:r>
            <a:r>
              <a:rPr lang="ru-RU" dirty="0" err="1" smtClean="0"/>
              <a:t>міграції</a:t>
            </a:r>
            <a:r>
              <a:rPr lang="ru-RU" dirty="0" smtClean="0"/>
              <a:t> </a:t>
            </a:r>
            <a:r>
              <a:rPr lang="ru-RU" dirty="0" err="1" smtClean="0"/>
              <a:t>паразитів</a:t>
            </a:r>
            <a:r>
              <a:rPr lang="ru-RU" dirty="0" smtClean="0"/>
              <a:t> по </a:t>
            </a:r>
            <a:r>
              <a:rPr lang="ru-RU" dirty="0" err="1" smtClean="0"/>
              <a:t>організму</a:t>
            </a:r>
            <a:r>
              <a:rPr lang="ru-RU" dirty="0" smtClean="0"/>
              <a:t>, </a:t>
            </a:r>
            <a:r>
              <a:rPr lang="ru-RU" dirty="0" err="1" smtClean="0"/>
              <a:t>скорочує</a:t>
            </a:r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хазяїна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533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Профілактика інвазійних захворювань та захворювань, що передаються статевим шляхом</vt:lpstr>
      <vt:lpstr>Презентация PowerPoint</vt:lpstr>
      <vt:lpstr>ІНВАЗІЙНІ ЗАХВОРЮВАННЯ </vt:lpstr>
      <vt:lpstr>Збудники інвазій твариноподібні організми</vt:lpstr>
      <vt:lpstr>Збудники інвазій твариноподібні організми</vt:lpstr>
      <vt:lpstr>Збудники інвазій твариноподібні організми</vt:lpstr>
      <vt:lpstr>Особливості інвазійних захворювань</vt:lpstr>
      <vt:lpstr> Шляхи зараження організму людини інвазійними хворобами</vt:lpstr>
      <vt:lpstr>Профілактика інвазійних захворювань</vt:lpstr>
      <vt:lpstr>Особливості захворювань, що передаються статевим шляхом</vt:lpstr>
      <vt:lpstr>Класифікація ЗПСШ</vt:lpstr>
      <vt:lpstr>Заходи профілактики ЗПСШ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Профілактика інвазійних захворювань та захворювань, що передаються статевим шляхом</dc:title>
  <dc:creator>Admin</dc:creator>
  <cp:lastModifiedBy>D Koledg</cp:lastModifiedBy>
  <cp:revision>5</cp:revision>
  <dcterms:created xsi:type="dcterms:W3CDTF">2019-12-22T10:03:31Z</dcterms:created>
  <dcterms:modified xsi:type="dcterms:W3CDTF">2021-04-04T20:48:16Z</dcterms:modified>
</cp:coreProperties>
</file>