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136593-EAF2-4FFA-AA6C-1512FF3156F8}" type="doc">
      <dgm:prSet loTypeId="urn:microsoft.com/office/officeart/2005/8/layout/radial5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BC9B9D5F-B5F0-487D-ACEB-08976C91B1BA}">
      <dgm:prSet custT="1"/>
      <dgm:spPr/>
      <dgm:t>
        <a:bodyPr/>
        <a:lstStyle/>
        <a:p>
          <a:pPr rtl="0"/>
          <a:r>
            <a:rPr lang="uk-UA" sz="2000" b="1" i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 функції психолога, що веде ігрові заняття з дитиною:</a:t>
          </a:r>
          <a:endParaRPr lang="ru-RU" sz="2000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6DFDDA-A381-4004-8334-FA3E1AC70BE8}" type="parTrans" cxnId="{3B88E6AB-EA2D-43BD-87CD-0A8CA75B05F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1BA588-070F-4314-A184-E09A1741D418}" type="sibTrans" cxnId="{3B88E6AB-EA2D-43BD-87CD-0A8CA75B05F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99F6D5-6825-4CAD-898F-85D3B658A0D1}">
      <dgm:prSet custT="1"/>
      <dgm:spPr/>
      <dgm:t>
        <a:bodyPr/>
        <a:lstStyle/>
        <a:p>
          <a:pPr rtl="0"/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Створення атмосфери прийняття дитини.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0FA669-A60B-422F-A0B5-8551950BD063}" type="parTrans" cxnId="{F26233C2-8D9A-4418-B63B-BDA327D2D25C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46ADA9-3263-41C6-BAAD-0B0507146A47}" type="sibTrans" cxnId="{F26233C2-8D9A-4418-B63B-BDA327D2D25C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159F9C-AEF0-46B9-BCE9-653FB173F0C3}">
      <dgm:prSet custT="1"/>
      <dgm:spPr/>
      <dgm:t>
        <a:bodyPr/>
        <a:lstStyle/>
        <a:p>
          <a:pPr rtl="0"/>
          <a:r>
            <a:rPr lang="uk-UA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Емоційне співпереживання дитині.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6F9C19-792D-4BB9-90BC-9FC09843D6C8}" type="parTrans" cxnId="{084DAF0A-2F6D-4EB4-8767-EDB9AA29336F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700AC7-4B5C-4916-9861-766F51F8005A}" type="sibTrans" cxnId="{084DAF0A-2F6D-4EB4-8767-EDB9AA29336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8043B-6E94-49A8-9690-F07D5501BB14}">
      <dgm:prSet custT="1"/>
      <dgm:spPr/>
      <dgm:t>
        <a:bodyPr/>
        <a:lstStyle/>
        <a:p>
          <a:pPr rtl="0"/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Віддзеркалення і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вербалізація</a:t>
          </a:r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її </a:t>
          </a:r>
          <a:r>
            <a:rPr lang="uk-UA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відчуттів</a:t>
          </a:r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переживань в максимально точній і зрозумілій дитині формі.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224187-4100-40D9-8667-422313A18831}" type="parTrans" cxnId="{CC74281C-76B4-41A3-B822-5D55295A68CA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DBBE12-7BEC-4314-AC16-06FD9F023BD8}" type="sibTrans" cxnId="{CC74281C-76B4-41A3-B822-5D55295A68CA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54CA20-8D04-45C3-8A19-769ACC8FEE81}">
      <dgm:prSet custT="1"/>
      <dgm:spPr/>
      <dgm:t>
        <a:bodyPr/>
        <a:lstStyle/>
        <a:p>
          <a:pPr rtl="0"/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в процесі ігрових занять умов, що </a:t>
          </a:r>
          <a:r>
            <a:rPr lang="uk-UA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актуалізуюють</a:t>
          </a:r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переживання дитиною відчуття досягнення власної гідності і самоповаги.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8C4267-3BB4-4204-B062-FAD140411E68}" type="parTrans" cxnId="{AD2DCBCD-7600-46AD-90F0-B7D2C574BE4D}">
      <dgm:prSet custT="1"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AD1EEF-235B-4D0D-80EC-D47BBE11D9D5}" type="sibTrans" cxnId="{AD2DCBCD-7600-46AD-90F0-B7D2C574BE4D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ADD7DB-5B85-4381-A8DD-731FC856443A}" type="pres">
      <dgm:prSet presAssocID="{59136593-EAF2-4FFA-AA6C-1512FF3156F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4CF8E9D-F72A-4212-860D-079014532AB8}" type="pres">
      <dgm:prSet presAssocID="{BC9B9D5F-B5F0-487D-ACEB-08976C91B1BA}" presName="centerShape" presStyleLbl="node0" presStyleIdx="0" presStyleCnt="1" custScaleX="184588" custLinFactNeighborX="-6960" custLinFactNeighborY="-47959"/>
      <dgm:spPr/>
    </dgm:pt>
    <dgm:pt modelId="{402EA888-961D-4326-9ED8-A70C764C59BB}" type="pres">
      <dgm:prSet presAssocID="{210FA669-A60B-422F-A0B5-8551950BD063}" presName="parTrans" presStyleLbl="sibTrans2D1" presStyleIdx="0" presStyleCnt="4"/>
      <dgm:spPr/>
    </dgm:pt>
    <dgm:pt modelId="{161F70D4-E9DD-44E4-93FC-27BBB100E3A3}" type="pres">
      <dgm:prSet presAssocID="{210FA669-A60B-422F-A0B5-8551950BD063}" presName="connectorText" presStyleLbl="sibTrans2D1" presStyleIdx="0" presStyleCnt="4"/>
      <dgm:spPr/>
    </dgm:pt>
    <dgm:pt modelId="{FE18AE88-3E61-4388-8182-95EEB467F600}" type="pres">
      <dgm:prSet presAssocID="{CD99F6D5-6825-4CAD-898F-85D3B658A0D1}" presName="node" presStyleLbl="node1" presStyleIdx="0" presStyleCnt="4" custScaleX="116264" custRadScaleRad="163411" custRadScaleInc="-163257">
        <dgm:presLayoutVars>
          <dgm:bulletEnabled val="1"/>
        </dgm:presLayoutVars>
      </dgm:prSet>
      <dgm:spPr/>
    </dgm:pt>
    <dgm:pt modelId="{344503B4-28C4-4E34-89A2-72A49A36C32C}" type="pres">
      <dgm:prSet presAssocID="{C06F9C19-792D-4BB9-90BC-9FC09843D6C8}" presName="parTrans" presStyleLbl="sibTrans2D1" presStyleIdx="1" presStyleCnt="4"/>
      <dgm:spPr/>
    </dgm:pt>
    <dgm:pt modelId="{555E5557-8521-45C0-B139-6D57C6A8159C}" type="pres">
      <dgm:prSet presAssocID="{C06F9C19-792D-4BB9-90BC-9FC09843D6C8}" presName="connectorText" presStyleLbl="sibTrans2D1" presStyleIdx="1" presStyleCnt="4"/>
      <dgm:spPr/>
    </dgm:pt>
    <dgm:pt modelId="{6F57805E-8CEB-4326-BB5D-3ACEB69633B6}" type="pres">
      <dgm:prSet presAssocID="{37159F9C-AEF0-46B9-BCE9-653FB173F0C3}" presName="node" presStyleLbl="node1" presStyleIdx="1" presStyleCnt="4" custRadScaleRad="132908" custRadScaleInc="-23983">
        <dgm:presLayoutVars>
          <dgm:bulletEnabled val="1"/>
        </dgm:presLayoutVars>
      </dgm:prSet>
      <dgm:spPr/>
    </dgm:pt>
    <dgm:pt modelId="{F2DA62B7-0AC0-462F-B78D-0F91284FF07F}" type="pres">
      <dgm:prSet presAssocID="{C7224187-4100-40D9-8667-422313A18831}" presName="parTrans" presStyleLbl="sibTrans2D1" presStyleIdx="2" presStyleCnt="4"/>
      <dgm:spPr/>
    </dgm:pt>
    <dgm:pt modelId="{4E269E2C-65C2-4440-9621-D64A72C5C7BA}" type="pres">
      <dgm:prSet presAssocID="{C7224187-4100-40D9-8667-422313A18831}" presName="connectorText" presStyleLbl="sibTrans2D1" presStyleIdx="2" presStyleCnt="4"/>
      <dgm:spPr/>
    </dgm:pt>
    <dgm:pt modelId="{79FB1373-76E3-4152-B456-EB746B5EEA41}" type="pres">
      <dgm:prSet presAssocID="{F3E8043B-6E94-49A8-9690-F07D5501BB14}" presName="node" presStyleLbl="node1" presStyleIdx="2" presStyleCnt="4" custScaleX="226799" custScaleY="117300" custRadScaleRad="124071" custRadScaleInc="141055">
        <dgm:presLayoutVars>
          <dgm:bulletEnabled val="1"/>
        </dgm:presLayoutVars>
      </dgm:prSet>
      <dgm:spPr/>
    </dgm:pt>
    <dgm:pt modelId="{6BD9E7A1-F122-4B3E-BD4D-CF1DBD5710EF}" type="pres">
      <dgm:prSet presAssocID="{128C4267-3BB4-4204-B062-FAD140411E68}" presName="parTrans" presStyleLbl="sibTrans2D1" presStyleIdx="3" presStyleCnt="4"/>
      <dgm:spPr/>
    </dgm:pt>
    <dgm:pt modelId="{A07FD658-8BAD-495B-B45B-39F86988D067}" type="pres">
      <dgm:prSet presAssocID="{128C4267-3BB4-4204-B062-FAD140411E68}" presName="connectorText" presStyleLbl="sibTrans2D1" presStyleIdx="3" presStyleCnt="4"/>
      <dgm:spPr/>
    </dgm:pt>
    <dgm:pt modelId="{5A38A6F5-F7B6-497D-A715-703DE68F969D}" type="pres">
      <dgm:prSet presAssocID="{AE54CA20-8D04-45C3-8A19-769ACC8FEE81}" presName="node" presStyleLbl="node1" presStyleIdx="3" presStyleCnt="4" custScaleX="241154" custScaleY="150837" custRadScaleRad="88546" custRadScaleInc="-296529">
        <dgm:presLayoutVars>
          <dgm:bulletEnabled val="1"/>
        </dgm:presLayoutVars>
      </dgm:prSet>
      <dgm:spPr/>
    </dgm:pt>
  </dgm:ptLst>
  <dgm:cxnLst>
    <dgm:cxn modelId="{C2E2A9FC-951A-4DAD-9839-CBA608226728}" type="presOf" srcId="{C7224187-4100-40D9-8667-422313A18831}" destId="{4E269E2C-65C2-4440-9621-D64A72C5C7BA}" srcOrd="1" destOrd="0" presId="urn:microsoft.com/office/officeart/2005/8/layout/radial5"/>
    <dgm:cxn modelId="{CC74281C-76B4-41A3-B822-5D55295A68CA}" srcId="{BC9B9D5F-B5F0-487D-ACEB-08976C91B1BA}" destId="{F3E8043B-6E94-49A8-9690-F07D5501BB14}" srcOrd="2" destOrd="0" parTransId="{C7224187-4100-40D9-8667-422313A18831}" sibTransId="{47DBBE12-7BEC-4314-AC16-06FD9F023BD8}"/>
    <dgm:cxn modelId="{084DAF0A-2F6D-4EB4-8767-EDB9AA29336F}" srcId="{BC9B9D5F-B5F0-487D-ACEB-08976C91B1BA}" destId="{37159F9C-AEF0-46B9-BCE9-653FB173F0C3}" srcOrd="1" destOrd="0" parTransId="{C06F9C19-792D-4BB9-90BC-9FC09843D6C8}" sibTransId="{96700AC7-4B5C-4916-9861-766F51F8005A}"/>
    <dgm:cxn modelId="{30888BA5-6283-4254-8578-1AC6ACE1D809}" type="presOf" srcId="{BC9B9D5F-B5F0-487D-ACEB-08976C91B1BA}" destId="{24CF8E9D-F72A-4212-860D-079014532AB8}" srcOrd="0" destOrd="0" presId="urn:microsoft.com/office/officeart/2005/8/layout/radial5"/>
    <dgm:cxn modelId="{F26233C2-8D9A-4418-B63B-BDA327D2D25C}" srcId="{BC9B9D5F-B5F0-487D-ACEB-08976C91B1BA}" destId="{CD99F6D5-6825-4CAD-898F-85D3B658A0D1}" srcOrd="0" destOrd="0" parTransId="{210FA669-A60B-422F-A0B5-8551950BD063}" sibTransId="{8446ADA9-3263-41C6-BAAD-0B0507146A47}"/>
    <dgm:cxn modelId="{1E4574A2-01FC-4BBC-B2B8-E51C35E3A23A}" type="presOf" srcId="{210FA669-A60B-422F-A0B5-8551950BD063}" destId="{161F70D4-E9DD-44E4-93FC-27BBB100E3A3}" srcOrd="1" destOrd="0" presId="urn:microsoft.com/office/officeart/2005/8/layout/radial5"/>
    <dgm:cxn modelId="{0A7D2F8F-2878-49C4-B6E5-D43F2A698B2B}" type="presOf" srcId="{37159F9C-AEF0-46B9-BCE9-653FB173F0C3}" destId="{6F57805E-8CEB-4326-BB5D-3ACEB69633B6}" srcOrd="0" destOrd="0" presId="urn:microsoft.com/office/officeart/2005/8/layout/radial5"/>
    <dgm:cxn modelId="{AC8C1060-713E-4960-9C49-DF932943CF09}" type="presOf" srcId="{128C4267-3BB4-4204-B062-FAD140411E68}" destId="{A07FD658-8BAD-495B-B45B-39F86988D067}" srcOrd="1" destOrd="0" presId="urn:microsoft.com/office/officeart/2005/8/layout/radial5"/>
    <dgm:cxn modelId="{812AD806-7B11-4A5A-B0AA-EBA265771988}" type="presOf" srcId="{C06F9C19-792D-4BB9-90BC-9FC09843D6C8}" destId="{555E5557-8521-45C0-B139-6D57C6A8159C}" srcOrd="1" destOrd="0" presId="urn:microsoft.com/office/officeart/2005/8/layout/radial5"/>
    <dgm:cxn modelId="{53823AE1-3FA3-4FE3-B7E6-A2DCF6633D80}" type="presOf" srcId="{210FA669-A60B-422F-A0B5-8551950BD063}" destId="{402EA888-961D-4326-9ED8-A70C764C59BB}" srcOrd="0" destOrd="0" presId="urn:microsoft.com/office/officeart/2005/8/layout/radial5"/>
    <dgm:cxn modelId="{3B88E6AB-EA2D-43BD-87CD-0A8CA75B05FB}" srcId="{59136593-EAF2-4FFA-AA6C-1512FF3156F8}" destId="{BC9B9D5F-B5F0-487D-ACEB-08976C91B1BA}" srcOrd="0" destOrd="0" parTransId="{3C6DFDDA-A381-4004-8334-FA3E1AC70BE8}" sibTransId="{B71BA588-070F-4314-A184-E09A1741D418}"/>
    <dgm:cxn modelId="{62E139E4-3979-4A9A-9A68-43917986C8E3}" type="presOf" srcId="{F3E8043B-6E94-49A8-9690-F07D5501BB14}" destId="{79FB1373-76E3-4152-B456-EB746B5EEA41}" srcOrd="0" destOrd="0" presId="urn:microsoft.com/office/officeart/2005/8/layout/radial5"/>
    <dgm:cxn modelId="{AD2DCBCD-7600-46AD-90F0-B7D2C574BE4D}" srcId="{BC9B9D5F-B5F0-487D-ACEB-08976C91B1BA}" destId="{AE54CA20-8D04-45C3-8A19-769ACC8FEE81}" srcOrd="3" destOrd="0" parTransId="{128C4267-3BB4-4204-B062-FAD140411E68}" sibTransId="{44AD1EEF-235B-4D0D-80EC-D47BBE11D9D5}"/>
    <dgm:cxn modelId="{0D3A8309-E7B2-44A3-92B4-E13E7F2D612A}" type="presOf" srcId="{CD99F6D5-6825-4CAD-898F-85D3B658A0D1}" destId="{FE18AE88-3E61-4388-8182-95EEB467F600}" srcOrd="0" destOrd="0" presId="urn:microsoft.com/office/officeart/2005/8/layout/radial5"/>
    <dgm:cxn modelId="{6DAB7CFC-A625-4F97-A5D1-A83437512318}" type="presOf" srcId="{C06F9C19-792D-4BB9-90BC-9FC09843D6C8}" destId="{344503B4-28C4-4E34-89A2-72A49A36C32C}" srcOrd="0" destOrd="0" presId="urn:microsoft.com/office/officeart/2005/8/layout/radial5"/>
    <dgm:cxn modelId="{9DB28B64-BECC-4E62-AAE0-A2C2D15264FB}" type="presOf" srcId="{C7224187-4100-40D9-8667-422313A18831}" destId="{F2DA62B7-0AC0-462F-B78D-0F91284FF07F}" srcOrd="0" destOrd="0" presId="urn:microsoft.com/office/officeart/2005/8/layout/radial5"/>
    <dgm:cxn modelId="{1EC6D3C9-07C4-43A1-AC05-6A509F51D6F0}" type="presOf" srcId="{59136593-EAF2-4FFA-AA6C-1512FF3156F8}" destId="{66ADD7DB-5B85-4381-A8DD-731FC856443A}" srcOrd="0" destOrd="0" presId="urn:microsoft.com/office/officeart/2005/8/layout/radial5"/>
    <dgm:cxn modelId="{0A7D8499-67CD-4439-9FF4-20CC154D9FF5}" type="presOf" srcId="{AE54CA20-8D04-45C3-8A19-769ACC8FEE81}" destId="{5A38A6F5-F7B6-497D-A715-703DE68F969D}" srcOrd="0" destOrd="0" presId="urn:microsoft.com/office/officeart/2005/8/layout/radial5"/>
    <dgm:cxn modelId="{C24849C6-420D-49BF-A12F-6EA029870319}" type="presOf" srcId="{128C4267-3BB4-4204-B062-FAD140411E68}" destId="{6BD9E7A1-F122-4B3E-BD4D-CF1DBD5710EF}" srcOrd="0" destOrd="0" presId="urn:microsoft.com/office/officeart/2005/8/layout/radial5"/>
    <dgm:cxn modelId="{E71BDAD2-8BAF-4DC4-A17A-A563C8EA648A}" type="presParOf" srcId="{66ADD7DB-5B85-4381-A8DD-731FC856443A}" destId="{24CF8E9D-F72A-4212-860D-079014532AB8}" srcOrd="0" destOrd="0" presId="urn:microsoft.com/office/officeart/2005/8/layout/radial5"/>
    <dgm:cxn modelId="{317E9EAC-221D-4016-9582-0D6D17925220}" type="presParOf" srcId="{66ADD7DB-5B85-4381-A8DD-731FC856443A}" destId="{402EA888-961D-4326-9ED8-A70C764C59BB}" srcOrd="1" destOrd="0" presId="urn:microsoft.com/office/officeart/2005/8/layout/radial5"/>
    <dgm:cxn modelId="{DD73A112-4CB4-45D7-8DC7-7029B701E6DD}" type="presParOf" srcId="{402EA888-961D-4326-9ED8-A70C764C59BB}" destId="{161F70D4-E9DD-44E4-93FC-27BBB100E3A3}" srcOrd="0" destOrd="0" presId="urn:microsoft.com/office/officeart/2005/8/layout/radial5"/>
    <dgm:cxn modelId="{BC13CE95-E7D1-4092-BD3C-BF90CDC12C60}" type="presParOf" srcId="{66ADD7DB-5B85-4381-A8DD-731FC856443A}" destId="{FE18AE88-3E61-4388-8182-95EEB467F600}" srcOrd="2" destOrd="0" presId="urn:microsoft.com/office/officeart/2005/8/layout/radial5"/>
    <dgm:cxn modelId="{6EA936FF-95AA-4BF4-865B-B55034A25C78}" type="presParOf" srcId="{66ADD7DB-5B85-4381-A8DD-731FC856443A}" destId="{344503B4-28C4-4E34-89A2-72A49A36C32C}" srcOrd="3" destOrd="0" presId="urn:microsoft.com/office/officeart/2005/8/layout/radial5"/>
    <dgm:cxn modelId="{6ED56FF9-CB04-4214-8247-B560AED03E3D}" type="presParOf" srcId="{344503B4-28C4-4E34-89A2-72A49A36C32C}" destId="{555E5557-8521-45C0-B139-6D57C6A8159C}" srcOrd="0" destOrd="0" presId="urn:microsoft.com/office/officeart/2005/8/layout/radial5"/>
    <dgm:cxn modelId="{A747DE3C-4706-4042-BF42-2EC802BDB8C3}" type="presParOf" srcId="{66ADD7DB-5B85-4381-A8DD-731FC856443A}" destId="{6F57805E-8CEB-4326-BB5D-3ACEB69633B6}" srcOrd="4" destOrd="0" presId="urn:microsoft.com/office/officeart/2005/8/layout/radial5"/>
    <dgm:cxn modelId="{E09106D6-ABA5-44A8-BB4E-2C0736050052}" type="presParOf" srcId="{66ADD7DB-5B85-4381-A8DD-731FC856443A}" destId="{F2DA62B7-0AC0-462F-B78D-0F91284FF07F}" srcOrd="5" destOrd="0" presId="urn:microsoft.com/office/officeart/2005/8/layout/radial5"/>
    <dgm:cxn modelId="{FB777BE2-E5B3-4060-ACB2-FE2110868E2B}" type="presParOf" srcId="{F2DA62B7-0AC0-462F-B78D-0F91284FF07F}" destId="{4E269E2C-65C2-4440-9621-D64A72C5C7BA}" srcOrd="0" destOrd="0" presId="urn:microsoft.com/office/officeart/2005/8/layout/radial5"/>
    <dgm:cxn modelId="{F68A6762-E69B-43EA-A2ED-BC4499CC95D6}" type="presParOf" srcId="{66ADD7DB-5B85-4381-A8DD-731FC856443A}" destId="{79FB1373-76E3-4152-B456-EB746B5EEA41}" srcOrd="6" destOrd="0" presId="urn:microsoft.com/office/officeart/2005/8/layout/radial5"/>
    <dgm:cxn modelId="{36F91CFB-8428-4E44-9F42-69EEBCB95BBF}" type="presParOf" srcId="{66ADD7DB-5B85-4381-A8DD-731FC856443A}" destId="{6BD9E7A1-F122-4B3E-BD4D-CF1DBD5710EF}" srcOrd="7" destOrd="0" presId="urn:microsoft.com/office/officeart/2005/8/layout/radial5"/>
    <dgm:cxn modelId="{69AF1A5D-55F2-4279-9358-D58B388D7125}" type="presParOf" srcId="{6BD9E7A1-F122-4B3E-BD4D-CF1DBD5710EF}" destId="{A07FD658-8BAD-495B-B45B-39F86988D067}" srcOrd="0" destOrd="0" presId="urn:microsoft.com/office/officeart/2005/8/layout/radial5"/>
    <dgm:cxn modelId="{6A16184B-A418-46A9-8972-6E6779BCAF51}" type="presParOf" srcId="{66ADD7DB-5B85-4381-A8DD-731FC856443A}" destId="{5A38A6F5-F7B6-497D-A715-703DE68F969D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F8E9D-F72A-4212-860D-079014532AB8}">
      <dsp:nvSpPr>
        <dsp:cNvPr id="0" name=""/>
        <dsp:cNvSpPr/>
      </dsp:nvSpPr>
      <dsp:spPr>
        <a:xfrm>
          <a:off x="3154780" y="27367"/>
          <a:ext cx="3073407" cy="166500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 функції психолога, що веде ігрові заняття з дитиною:</a:t>
          </a:r>
          <a:endParaRPr lang="ru-RU" sz="2000" kern="1200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4870" y="271202"/>
        <a:ext cx="2173227" cy="1177339"/>
      </dsp:txXfrm>
    </dsp:sp>
    <dsp:sp modelId="{402EA888-961D-4326-9ED8-A70C764C59BB}">
      <dsp:nvSpPr>
        <dsp:cNvPr id="0" name=""/>
        <dsp:cNvSpPr/>
      </dsp:nvSpPr>
      <dsp:spPr>
        <a:xfrm rot="9654283">
          <a:off x="2527632" y="1215708"/>
          <a:ext cx="636717" cy="56610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692791" y="1301150"/>
        <a:ext cx="466886" cy="339661"/>
      </dsp:txXfrm>
    </dsp:sp>
    <dsp:sp modelId="{FE18AE88-3E61-4388-8182-95EEB467F600}">
      <dsp:nvSpPr>
        <dsp:cNvPr id="0" name=""/>
        <dsp:cNvSpPr/>
      </dsp:nvSpPr>
      <dsp:spPr>
        <a:xfrm>
          <a:off x="395532" y="1179499"/>
          <a:ext cx="1935806" cy="166500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Створення атмосфери прийняття дитини.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9024" y="1423334"/>
        <a:ext cx="1368822" cy="1177339"/>
      </dsp:txXfrm>
    </dsp:sp>
    <dsp:sp modelId="{344503B4-28C4-4E34-89A2-72A49A36C32C}">
      <dsp:nvSpPr>
        <dsp:cNvPr id="0" name=""/>
        <dsp:cNvSpPr/>
      </dsp:nvSpPr>
      <dsp:spPr>
        <a:xfrm rot="1585388">
          <a:off x="6099071" y="1490205"/>
          <a:ext cx="861103" cy="56610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07942" y="1565639"/>
        <a:ext cx="691272" cy="339661"/>
      </dsp:txXfrm>
    </dsp:sp>
    <dsp:sp modelId="{6F57805E-8CEB-4326-BB5D-3ACEB69633B6}">
      <dsp:nvSpPr>
        <dsp:cNvPr id="0" name=""/>
        <dsp:cNvSpPr/>
      </dsp:nvSpPr>
      <dsp:spPr>
        <a:xfrm>
          <a:off x="7191974" y="1683557"/>
          <a:ext cx="1665009" cy="166500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Емоційне співпереживання дитині.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35809" y="1927392"/>
        <a:ext cx="1177339" cy="1177339"/>
      </dsp:txXfrm>
    </dsp:sp>
    <dsp:sp modelId="{F2DA62B7-0AC0-462F-B78D-0F91284FF07F}">
      <dsp:nvSpPr>
        <dsp:cNvPr id="0" name=""/>
        <dsp:cNvSpPr/>
      </dsp:nvSpPr>
      <dsp:spPr>
        <a:xfrm rot="7361046">
          <a:off x="3050577" y="2243561"/>
          <a:ext cx="1143060" cy="56610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181347" y="2285312"/>
        <a:ext cx="973229" cy="339661"/>
      </dsp:txXfrm>
    </dsp:sp>
    <dsp:sp modelId="{79FB1373-76E3-4152-B456-EB746B5EEA41}">
      <dsp:nvSpPr>
        <dsp:cNvPr id="0" name=""/>
        <dsp:cNvSpPr/>
      </dsp:nvSpPr>
      <dsp:spPr>
        <a:xfrm>
          <a:off x="539552" y="3411757"/>
          <a:ext cx="3776224" cy="195305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Віддзеркалення і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вербалізація</a:t>
          </a: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її </a:t>
          </a:r>
          <a:r>
            <a:rPr lang="uk-UA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відчуттів</a:t>
          </a: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переживань в максимально точній і зрозумілій дитині формі.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92567" y="3697775"/>
        <a:ext cx="2670194" cy="1381019"/>
      </dsp:txXfrm>
    </dsp:sp>
    <dsp:sp modelId="{6BD9E7A1-F122-4B3E-BD4D-CF1DBD5710EF}">
      <dsp:nvSpPr>
        <dsp:cNvPr id="0" name=""/>
        <dsp:cNvSpPr/>
      </dsp:nvSpPr>
      <dsp:spPr>
        <a:xfrm rot="3898360">
          <a:off x="4954543" y="2219626"/>
          <a:ext cx="1007894" cy="56610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3535" y="2255905"/>
        <a:ext cx="838063" cy="339661"/>
      </dsp:txXfrm>
    </dsp:sp>
    <dsp:sp modelId="{5A38A6F5-F7B6-497D-A715-703DE68F969D}">
      <dsp:nvSpPr>
        <dsp:cNvPr id="0" name=""/>
        <dsp:cNvSpPr/>
      </dsp:nvSpPr>
      <dsp:spPr>
        <a:xfrm>
          <a:off x="4427973" y="3339744"/>
          <a:ext cx="4015236" cy="251144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в процесі ігрових занять умов, що </a:t>
          </a:r>
          <a:r>
            <a:rPr lang="uk-UA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актуалізуюють</a:t>
          </a: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переживання дитиною відчуття досягнення власної гідності і самоповаги.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15991" y="3707537"/>
        <a:ext cx="2839200" cy="1775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268760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Ігротерапія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засади ігротерапії.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форми та особливості ігротерапії у різних підходах.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5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884898"/>
              </p:ext>
            </p:extLst>
          </p:nvPr>
        </p:nvGraphicFramePr>
        <p:xfrm>
          <a:off x="0" y="521296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121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Принципи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ігротерапії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Комунікація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дитині її безумовного прийняття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(дружні рівноправні стосунки з дитиною, прийняття дитини такою, якою вона є, дитина— господар становища, вона</a:t>
            </a:r>
            <a:r>
              <a:rPr lang="uk-UA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сюжет, тему ігрових занять, на її стороні ініціатива вибору і ухвалення рішення).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Недирективність</a:t>
            </a: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управлінні коректувальним процесом: відмову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ігротерапевта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спроб прискорити або уповільнити ігровий процес; мінімальність числа обмежень, що вводяться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ігротерапевтом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гру (вводяться лише ті обмеження, які пов’язують гру з реальним життям).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фокусу коректувального процесу на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переживаннях дитини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 відкритого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вираження своїх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відчуттів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спроба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найкоротший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зрозуміти відчуття дитини і повернути основні задачу її дослідження на саму себе; стати для дитини своєрідним дзеркалом, в якому вона може побачити себе.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70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 numCol="4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Іграшки і матеріали, рекомендовані для ігрової терапії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Лялькові меблі (дерево).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Фігурки членів сім'ї, що гнуться.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Гамбі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фігурка, що гнеться, з непромальованим обличчям.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Ляльки.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Лялькове ліжко.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Ляльковий одяг.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Пустушка.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Пляшка з соскою (пластмасові).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Гаманець з «коштовностями».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Класна дошка.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Крейда біла і кольорова крейда. Губка.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Холодильник (з дерева). Плита для приготування їжі (з дерева).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Тарілки (пластмаса або сталь). Столові прилади. Каструлі. Сковорідка. Глек.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Харчові продукти (з пластмаси).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Порожні консервні банки з-під фруктів і овочів (із закругленими негострими краями).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Картонки з-під яєць.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Губка.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Рушник.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Мітла.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Мило.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Щітка.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Гребінець.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Кольорові олівці.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Папір.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Прозора стрічка.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Клей.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Іграшковий годинник.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Будівельні кубики (різної форми і розмірів)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Фарби.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Мольберт.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Газетний папір.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Пензлі.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Пластилін.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Глина.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Маски клоунів.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Йоршики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пляшок. Шпателі.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Палички від ескімо.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АТВ –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пристосування з багатьма колесами, на якому можна кататися.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Вантажівка.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Літак.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Трактор.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Човен.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Ковадло і молот.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Ксилофон.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Цимбали.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Барабан.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Іграшкові солдатики.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Армійське спорядження.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Каска пожежника і інші головні убори.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Соснове поліно.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Молоток.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Цвяхи.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Ящик з піском.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ложка.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Лійка для наливання у вузький отвір.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Сито.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Відро.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 із зоопарку.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Домашні тварини.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Гумова змія.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Крокодил.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Дротики з присосками для метання в мішень.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Гумовий ніж.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Наручники.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Рушниця з дротиками.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Іграшковий автомат.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М'ячі (великі і маленькі).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(2 шт.).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Тупі ножиці.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Папір для праці (декількох кольорів).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Докторський саквояж (з інструментами і аксесуарами).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Іграшкові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гроші і касовий апарат.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Хідники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старі рушники.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Ляльки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-Ба-Бо: доктор, медсестра, поліцейський, мама, тато, сестра, брат, малюк, крокодил, вовк. Пластмасовий конструктор.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Мотузок.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Шматочки тканин.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864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640960" cy="62646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ВИМОГИ, ЩО СТАВЛЯТЬСЯ ДО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ПСИХОЛОГА-ІГРОТЕРАПЕВТА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Ігровий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фахівець — це унікальний дорослий в житті дитини.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Звертаючись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особистості дитини, він не втручається, не учить, а натомість реагує таким чином,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вивільнити природне прагнення дитини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власною діяльністю.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Вимоги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особистості ігрового терапевта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Щоб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ігровий терапевт був ефективний в своїй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повинен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 об'єктивним, щоб дозволити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самостійною особою;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 гнучким, щоб прийняти будь-які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несподіванки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адаптуватися до них;</a:t>
            </a:r>
          </a:p>
          <a:p>
            <a:pPr algn="just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орієнтуватися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залюбки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визнавати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 дитини, її досвід безумовною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 дитину, бути відкритим, а не замкнутим;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уміти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відключатися від світу власної реальності та ввійти в реальність дитини;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ніколи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згадувати про минулі сеанси, оскільки дитина знаходиться вже в іншій часовій точці.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648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776864" cy="2016224"/>
          </a:xfrm>
        </p:spPr>
        <p:txBody>
          <a:bodyPr>
            <a:normAutofit/>
          </a:bodyPr>
          <a:lstStyle/>
          <a:p>
            <a:pPr algn="just"/>
            <a:r>
              <a:rPr lang="uk-UA">
                <a:solidFill>
                  <a:srgbClr val="00B0F0"/>
                </a:solidFill>
              </a:rPr>
              <a:t>2. Види, форми та особливості ігротерапії у різних підходах.</a:t>
            </a:r>
            <a:endParaRPr lang="ru-RU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70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ВИДИ І ФОРМИ ІГРОТЕРАПІЇ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Якщо як критерій висунути </a:t>
            </a:r>
            <a:r>
              <a:rPr lang="uk-UA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 підхід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можна виділити такі види ігротерапії: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психоаналізі;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центровану на клієнті;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відреагування;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 стосунків;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примітивну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вітчизняній психологічній практиці.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функціями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дорослого у грі розрізняють: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недирективну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директивну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формою</a:t>
            </a:r>
            <a:r>
              <a:rPr lang="uk-UA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діяльності розрізняють;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індивідуальну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апію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4. </a:t>
            </a:r>
            <a:r>
              <a:rPr lang="uk-UA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структурою</a:t>
            </a:r>
            <a:r>
              <a:rPr lang="uk-UA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використовуваного в ігротерапії матеріалу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неструктурованим матеріалом;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ігротерапію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структурованим матеріалом.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06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776864" cy="2016224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uk-UA" dirty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Теоретичні засади ігротерапії</a:t>
            </a:r>
            <a:r>
              <a:rPr lang="uk-UA" dirty="0" smtClean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B0F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5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Ігрова </a:t>
            </a:r>
            <a:r>
              <a:rPr lang="uk-UA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терапія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метод психотерапевтичної дії на дітей і дорослих з використанням гри.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 різних методик, описуваних цим поняттям, лежить визнання того, що гра справляє сильний вплив на розвиток особи. У сучасній психокорекції дорослих гра використовується в груповій психотерапії і соціально-психологічному тренінгу у вигляді спеціальних вправ, завдань на невербальні комунікації, розігруванні різних ситуацій тощо.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Гра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сприяє створенню близьких стосунків між учасниками групи, знімає напруженість, тривогу, страх перед навколишнім, підвищує самооцінку, дозволяє перевірити себе в різних ситуаціях спілкування, знімаючи небезпеку соціально значущих наслідків.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31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just">
              <a:buNone/>
            </a:pP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Характерна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 гри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її </a:t>
            </a:r>
            <a:r>
              <a:rPr lang="uk-UA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двоплановість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властива також драматичному мистецтву, елементи якого зберігаються в будь-якій колективній грі: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Гравець виконує реальну діяльність, виконання якої вимагає дій, пов'язаних з вирішенням цілком конкретних, часто нестандартних задач.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 моментів цієї діяльності носить умовний характер, що дозволяє відвернутися від реальної ситуації з її відповідальністю і численними обставинами.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Двоплановість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 обумовлює її розвиваючий ефект.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749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Структуру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 складають ролі, узяті на себе учасниками гри; ігрові дії як засіб реалізації цих ролей; ігрове вживання предметів — заміщення реальних предметів ігровими (умовними); реальних стосунків ігровими.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Одиниця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 і в той же час центральний момент, об'єднуючий всі її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аспекти, – це роль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Сюжетом </a:t>
            </a:r>
            <a:r>
              <a:rPr lang="uk-UA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відтворена в ній область дійсності. Змістом гри виступає те, що відтворюється дітьми як головний момент діяльності і стосунків між дорослими в їх дорослому житті. В грі відбувається формування довільної поведінки дитини і її соціалізація.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45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Загальні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покази до проведення ігротерапії: </a:t>
            </a:r>
            <a:endParaRPr lang="uk-UA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Times New Roman" panose="02020603050405020304" pitchFamily="18" charset="0"/>
              <a:buChar char="►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соціальний інфантилізм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Times New Roman" panose="02020603050405020304" pitchFamily="18" charset="0"/>
              <a:buChar char="►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замкнутість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Times New Roman" panose="02020603050405020304" pitchFamily="18" charset="0"/>
              <a:buChar char="►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нетовариськість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Times New Roman" panose="02020603050405020304" pitchFamily="18" charset="0"/>
              <a:buChar char="►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фобічні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реакції,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Times New Roman" panose="02020603050405020304" pitchFamily="18" charset="0"/>
              <a:buChar char="►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надконформність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надслухняність,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Times New Roman" panose="02020603050405020304" pitchFamily="18" charset="0"/>
              <a:buChar char="►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порушення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 і шкідливі звички,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Times New Roman" panose="02020603050405020304" pitchFamily="18" charset="0"/>
              <a:buChar char="►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неадекватна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статеворольова ідентифікація у дітей і дорослих,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Times New Roman" panose="02020603050405020304" pitchFamily="18" charset="0"/>
              <a:buChar char="►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несформаваність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певної навички при надмірному Его-контролі у дорослих.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34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604867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Ігротерапія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 як допомога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при: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висмикуванні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волосся;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корекції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селективного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мутизму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агресивності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поведінці;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засіб поліпшення емоційного стану дітей після розлучення батьків;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піддаються насильству </a:t>
            </a:r>
            <a:r>
              <a:rPr lang="uk-UA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покинутих дітей;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страхів;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тривожності у госпіталізованих дітей;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корекції складнощів при читанні;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поганій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успішності дітей із проблемами в навчанні;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відставання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мовному розвитку;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інтелектуальному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емоційному розвитку розумово відсталих дітей;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заїкання;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полегшенні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стану при психосоматичних захворюваннях (бронхіальна астма,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нейродермія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коліт, язви,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дискінезії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жовчовивідних шляхів та ін.), покращенні «Я-концепції»;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тривоги при розлуці з близькими.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702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64096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психологічні механізми корекційної дії гри: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системи соціальних стосунків в наочно-дійовій формі в особливих ігрових умовах, наслідування ним дитиною і орієнтування в цих стосунках.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Зміну позиції в напрямі подолання пізнавального і особистого егоцентризму і послідовної децентрації, завдяки чому відбувається усвідомлення власного «Я» в грі і зростає міра соціальної компетентності і здібності до вирішення проблемних ситуацій.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(разом з ігровими) реальних стосунків як рівноправних партнерських стосунків співробітництва і кооперації між дитиною і однолітком (чи дитиною і дорослим, дорослим і дорослим), що забезпечують можливість позитивного особистісного розвитку.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584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688632"/>
          </a:xfrm>
        </p:spPr>
        <p:txBody>
          <a:bodyPr/>
          <a:lstStyle/>
          <a:p>
            <a:pPr marL="457200" lvl="0" indent="-457200" algn="just">
              <a:buClr>
                <a:schemeClr val="tx1"/>
              </a:buClr>
              <a:buFont typeface="+mj-lt"/>
              <a:buAutoNum type="arabicParenR" startAt="4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поетапного відпрацювання в грі нових, більш адекватних способів орієнтування в проблемних ситуаціях, їх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інтеріорізация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засвоєння.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 startAt="4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орієнтування на виділення емоційних станів, що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переживаються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клієнтом, і забезпечення їх усвідомлення завдяки вербалізації і відповідно усвідомленню значення проблемної ситуації, формування її нових значень та навичок у ній.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 startAt="4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здатності до довільної регуляції діяльності на основі підпорядкування поведінки системі правил, що регулюють виконання ролі.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arenR" startAt="4"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18835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2509</TotalTime>
  <Words>1365</Words>
  <Application>Microsoft Office PowerPoint</Application>
  <PresentationFormat>Экран (4:3)</PresentationFormat>
  <Paragraphs>166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Tw Cen MT</vt:lpstr>
      <vt:lpstr>Wingdings</vt:lpstr>
      <vt:lpstr>Паркет</vt:lpstr>
      <vt:lpstr>Презентация PowerPoint</vt:lpstr>
      <vt:lpstr>Теоретичні засади ігротерапії.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Види, форми та особливості ігротерапії у різних підходах.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226</cp:revision>
  <dcterms:created xsi:type="dcterms:W3CDTF">2023-09-11T21:20:14Z</dcterms:created>
  <dcterms:modified xsi:type="dcterms:W3CDTF">2023-10-15T05:03:56Z</dcterms:modified>
</cp:coreProperties>
</file>