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11.02.2019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11.02.2019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asy-english.com.ua/english-adverb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GB" dirty="0" smtClean="0"/>
              <a:t>PRESENT PERFECR CONTINUOUS </a:t>
            </a:r>
            <a:endParaRPr lang="uk-UA" dirty="0"/>
          </a:p>
        </p:txBody>
      </p:sp>
      <p:sp>
        <p:nvSpPr>
          <p:cNvPr id="3" name="Подзаголовок 2"/>
          <p:cNvSpPr>
            <a:spLocks noGrp="1"/>
          </p:cNvSpPr>
          <p:nvPr>
            <p:ph type="subTitle" idx="1"/>
          </p:nvPr>
        </p:nvSpPr>
        <p:spPr/>
        <p:txBody>
          <a:bodyPr/>
          <a:lstStyle/>
          <a:p>
            <a:r>
              <a:rPr lang="uk-UA" dirty="0" smtClean="0"/>
              <a:t>ТЕПЕРІШНІЙ ДОКОНАНО-ТРИВАЛИЙ ЧАС </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429264"/>
            <a:ext cx="8183880" cy="1051560"/>
          </a:xfrm>
        </p:spPr>
        <p:txBody>
          <a:bodyPr/>
          <a:lstStyle/>
          <a:p>
            <a:r>
              <a:rPr lang="de-DE" b="0" dirty="0" smtClean="0"/>
              <a:t>WH- QUESTIONS</a:t>
            </a:r>
            <a:endParaRPr lang="uk-UA" dirty="0"/>
          </a:p>
        </p:txBody>
      </p:sp>
      <p:pic>
        <p:nvPicPr>
          <p:cNvPr id="4098" name="Picture 2" descr="C:\Users\Anzhela\Desktop\7 klass english\wh-questions-present-perfect-continuous.png"/>
          <p:cNvPicPr>
            <a:picLocks noChangeAspect="1" noChangeArrowheads="1"/>
          </p:cNvPicPr>
          <p:nvPr/>
        </p:nvPicPr>
        <p:blipFill>
          <a:blip r:embed="rId2"/>
          <a:srcRect/>
          <a:stretch>
            <a:fillRect/>
          </a:stretch>
        </p:blipFill>
        <p:spPr bwMode="auto">
          <a:xfrm>
            <a:off x="428596" y="428604"/>
            <a:ext cx="8215370" cy="54292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000768"/>
            <a:ext cx="8183880" cy="462900"/>
          </a:xfrm>
        </p:spPr>
        <p:txBody>
          <a:bodyPr>
            <a:normAutofit fontScale="90000"/>
          </a:bodyPr>
          <a:lstStyle/>
          <a:p>
            <a:r>
              <a:rPr lang="en-GB" dirty="0" smtClean="0"/>
              <a:t>EXAMPLES </a:t>
            </a:r>
            <a:endParaRPr lang="uk-UA" dirty="0"/>
          </a:p>
        </p:txBody>
      </p:sp>
      <p:sp>
        <p:nvSpPr>
          <p:cNvPr id="3" name="Содержимое 2"/>
          <p:cNvSpPr>
            <a:spLocks noGrp="1"/>
          </p:cNvSpPr>
          <p:nvPr>
            <p:ph idx="1"/>
          </p:nvPr>
        </p:nvSpPr>
        <p:spPr>
          <a:xfrm>
            <a:off x="502920" y="530352"/>
            <a:ext cx="8183880" cy="5184664"/>
          </a:xfrm>
        </p:spPr>
        <p:txBody>
          <a:bodyPr>
            <a:normAutofit fontScale="92500"/>
          </a:bodyPr>
          <a:lstStyle/>
          <a:p>
            <a:r>
              <a:rPr lang="en-US" dirty="0" smtClean="0"/>
              <a:t>Notice the word order. The </a:t>
            </a:r>
            <a:r>
              <a:rPr lang="en-US" b="1" dirty="0" err="1" smtClean="0"/>
              <a:t>wh</a:t>
            </a:r>
            <a:r>
              <a:rPr lang="en-US" b="1" dirty="0" smtClean="0"/>
              <a:t>- question</a:t>
            </a:r>
            <a:r>
              <a:rPr lang="en-US" dirty="0" smtClean="0"/>
              <a:t> </a:t>
            </a:r>
            <a:r>
              <a:rPr lang="en-US" b="1" dirty="0" smtClean="0"/>
              <a:t>word</a:t>
            </a:r>
            <a:r>
              <a:rPr lang="en-US" dirty="0" smtClean="0"/>
              <a:t> comes before </a:t>
            </a:r>
            <a:r>
              <a:rPr lang="en-US" b="1" dirty="0" smtClean="0"/>
              <a:t>"have"</a:t>
            </a:r>
            <a:r>
              <a:rPr lang="en-US" dirty="0" smtClean="0"/>
              <a:t> /</a:t>
            </a:r>
            <a:r>
              <a:rPr lang="en-US" b="1" dirty="0" smtClean="0"/>
              <a:t> "has"</a:t>
            </a:r>
            <a:r>
              <a:rPr lang="en-US" dirty="0" smtClean="0"/>
              <a:t> and then the subject and the </a:t>
            </a:r>
            <a:r>
              <a:rPr lang="en-US" b="1" dirty="0" smtClean="0"/>
              <a:t>past participle of "be" (been</a:t>
            </a:r>
            <a:r>
              <a:rPr lang="en-US" dirty="0" smtClean="0"/>
              <a:t>) and then </a:t>
            </a:r>
            <a:r>
              <a:rPr lang="en-US" b="1" dirty="0" smtClean="0"/>
              <a:t>-</a:t>
            </a:r>
            <a:r>
              <a:rPr lang="en-US" b="1" dirty="0" err="1" smtClean="0"/>
              <a:t>ing</a:t>
            </a:r>
            <a:r>
              <a:rPr lang="en-US" dirty="0" smtClean="0"/>
              <a:t> of main </a:t>
            </a:r>
            <a:r>
              <a:rPr lang="en-US" dirty="0" smtClean="0"/>
              <a:t>verb.</a:t>
            </a:r>
          </a:p>
          <a:p>
            <a:r>
              <a:rPr lang="en-US" b="1" dirty="0" smtClean="0"/>
              <a:t>What </a:t>
            </a:r>
            <a:r>
              <a:rPr lang="en-US" b="1" dirty="0" smtClean="0"/>
              <a:t>have </a:t>
            </a:r>
            <a:r>
              <a:rPr lang="en-US" dirty="0" smtClean="0"/>
              <a:t>you</a:t>
            </a:r>
            <a:r>
              <a:rPr lang="en-US" b="1" dirty="0" smtClean="0"/>
              <a:t> been doing</a:t>
            </a:r>
            <a:r>
              <a:rPr lang="en-US" dirty="0" smtClean="0"/>
              <a:t> these days?</a:t>
            </a:r>
          </a:p>
          <a:p>
            <a:r>
              <a:rPr lang="en-US" b="1" dirty="0" smtClean="0"/>
              <a:t>Where has </a:t>
            </a:r>
            <a:r>
              <a:rPr lang="en-US" dirty="0" smtClean="0"/>
              <a:t>your daughter </a:t>
            </a:r>
            <a:r>
              <a:rPr lang="en-US" b="1" dirty="0" smtClean="0"/>
              <a:t>been living</a:t>
            </a:r>
            <a:r>
              <a:rPr lang="en-US" dirty="0" smtClean="0"/>
              <a:t> since she graduated college?</a:t>
            </a:r>
          </a:p>
          <a:p>
            <a:r>
              <a:rPr lang="en-US" b="1" dirty="0" smtClean="0"/>
              <a:t>How long have </a:t>
            </a:r>
            <a:r>
              <a:rPr lang="en-US" dirty="0" smtClean="0"/>
              <a:t>you</a:t>
            </a:r>
            <a:r>
              <a:rPr lang="en-US" b="1" dirty="0" smtClean="0"/>
              <a:t> been playing</a:t>
            </a:r>
            <a:r>
              <a:rPr lang="en-US" dirty="0" smtClean="0"/>
              <a:t> tennis?</a:t>
            </a:r>
          </a:p>
          <a:p>
            <a:r>
              <a:rPr lang="en-US" b="1" dirty="0" smtClean="0"/>
              <a:t>Why haven't </a:t>
            </a:r>
            <a:r>
              <a:rPr lang="en-US" dirty="0" smtClean="0"/>
              <a:t>you </a:t>
            </a:r>
            <a:r>
              <a:rPr lang="en-US" b="1" dirty="0" smtClean="0"/>
              <a:t>been answering</a:t>
            </a:r>
            <a:r>
              <a:rPr lang="en-US" dirty="0" smtClean="0"/>
              <a:t> my calls?</a:t>
            </a:r>
          </a:p>
          <a:p>
            <a:r>
              <a:rPr lang="en-US" b="1" dirty="0" smtClean="0"/>
              <a:t>Who has been eating</a:t>
            </a:r>
            <a:r>
              <a:rPr lang="en-US" dirty="0" smtClean="0"/>
              <a:t> my cookies?</a:t>
            </a:r>
          </a:p>
          <a:p>
            <a:r>
              <a:rPr lang="en-US" b="1" dirty="0" smtClean="0"/>
              <a:t>Since when has</a:t>
            </a:r>
            <a:r>
              <a:rPr lang="en-US" dirty="0" smtClean="0"/>
              <a:t> your back </a:t>
            </a:r>
            <a:r>
              <a:rPr lang="en-US" b="1" dirty="0" smtClean="0"/>
              <a:t>been hurting</a:t>
            </a:r>
            <a:r>
              <a:rPr lang="en-US" dirty="0" smtClean="0"/>
              <a:t>?</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445916"/>
          </a:xfrm>
        </p:spPr>
        <p:txBody>
          <a:bodyPr>
            <a:normAutofit fontScale="90000"/>
          </a:bodyPr>
          <a:lstStyle/>
          <a:p>
            <a:r>
              <a:rPr lang="en-US" dirty="0" smtClean="0"/>
              <a:t>Present perfect continuous tense use #1:   Describe the duration of an ongoing action</a:t>
            </a:r>
            <a:endParaRPr lang="uk-UA" dirty="0"/>
          </a:p>
        </p:txBody>
      </p:sp>
      <p:sp>
        <p:nvSpPr>
          <p:cNvPr id="3" name="Содержимое 2"/>
          <p:cNvSpPr>
            <a:spLocks noGrp="1"/>
          </p:cNvSpPr>
          <p:nvPr>
            <p:ph idx="1"/>
          </p:nvPr>
        </p:nvSpPr>
        <p:spPr/>
        <p:txBody>
          <a:bodyPr>
            <a:normAutofit/>
          </a:bodyPr>
          <a:lstStyle/>
          <a:p>
            <a:r>
              <a:rPr lang="en-US" dirty="0" smtClean="0"/>
              <a:t>We use the </a:t>
            </a:r>
            <a:r>
              <a:rPr lang="en-GB" dirty="0" smtClean="0"/>
              <a:t>present</a:t>
            </a:r>
            <a:r>
              <a:rPr lang="en-US" dirty="0" smtClean="0"/>
              <a:t> </a:t>
            </a:r>
            <a:r>
              <a:rPr lang="en-US" dirty="0" smtClean="0"/>
              <a:t>perfect continuous to talk about the duration of an action since it started in the past until the present. Since this tells us about the length of the action the phrases "</a:t>
            </a:r>
            <a:r>
              <a:rPr lang="en-US" dirty="0" smtClean="0"/>
              <a:t>for </a:t>
            </a:r>
            <a:r>
              <a:rPr lang="uk-UA" dirty="0" smtClean="0"/>
              <a:t>(ПРОТЯГОМ )</a:t>
            </a:r>
            <a:r>
              <a:rPr lang="en-US" dirty="0" smtClean="0"/>
              <a:t>" </a:t>
            </a:r>
            <a:r>
              <a:rPr lang="en-US" dirty="0" smtClean="0"/>
              <a:t>and "</a:t>
            </a:r>
            <a:r>
              <a:rPr lang="en-US" dirty="0" smtClean="0"/>
              <a:t>since</a:t>
            </a:r>
            <a:r>
              <a:rPr lang="uk-UA" dirty="0" smtClean="0"/>
              <a:t> (З (ЯКОГОСЬ ЧАСУ), З ТОГО ЧАСУ ЯК, ВІДТОДІ, </a:t>
            </a:r>
            <a:r>
              <a:rPr lang="en-US" dirty="0" smtClean="0"/>
              <a:t>" </a:t>
            </a:r>
            <a:r>
              <a:rPr lang="en-US" dirty="0" smtClean="0"/>
              <a:t>are frequently used.</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70350"/>
          </a:xfrm>
        </p:spPr>
        <p:txBody>
          <a:bodyPr>
            <a:normAutofit/>
          </a:bodyPr>
          <a:lstStyle/>
          <a:p>
            <a:pPr fontAlgn="base"/>
            <a:r>
              <a:rPr lang="de-DE" dirty="0" smtClean="0"/>
              <a:t>I </a:t>
            </a:r>
            <a:r>
              <a:rPr lang="uk-UA" dirty="0" smtClean="0"/>
              <a:t>варіант використання: тривала дія перед теперішнім часом, що завершилася або не завершилася</a:t>
            </a:r>
          </a:p>
          <a:p>
            <a:pPr fontAlgn="base"/>
            <a:r>
              <a:rPr lang="uk-UA" dirty="0" smtClean="0"/>
              <a:t>Найчастіше </a:t>
            </a:r>
            <a:r>
              <a:rPr lang="de-DE" dirty="0" err="1" smtClean="0"/>
              <a:t>Present</a:t>
            </a:r>
            <a:r>
              <a:rPr lang="de-DE" dirty="0" smtClean="0"/>
              <a:t> </a:t>
            </a:r>
            <a:r>
              <a:rPr lang="de-DE" dirty="0" err="1" smtClean="0"/>
              <a:t>Perfect</a:t>
            </a:r>
            <a:r>
              <a:rPr lang="de-DE" dirty="0" smtClean="0"/>
              <a:t> </a:t>
            </a:r>
            <a:r>
              <a:rPr lang="de-DE" dirty="0" err="1" smtClean="0"/>
              <a:t>Continuous</a:t>
            </a:r>
            <a:r>
              <a:rPr lang="de-DE" dirty="0" smtClean="0"/>
              <a:t> </a:t>
            </a:r>
            <a:r>
              <a:rPr lang="uk-UA" dirty="0" smtClean="0"/>
              <a:t>використовується у випадках, коли потрібно зробити наголос на дії, що відбувалася в минулому деякий час і завершилася в даний момент часу або ж ще продовжує діяти</a:t>
            </a:r>
            <a:r>
              <a:rPr lang="uk-UA" dirty="0" smtClean="0"/>
              <a:t>.</a:t>
            </a:r>
            <a:endParaRPr lang="uk-U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u="sng" dirty="0" smtClean="0"/>
              <a:t>Examples</a:t>
            </a:r>
            <a:r>
              <a:rPr lang="en-US" dirty="0" smtClean="0"/>
              <a:t>:</a:t>
            </a:r>
            <a:br>
              <a:rPr lang="en-US" dirty="0" smtClean="0"/>
            </a:br>
            <a:endParaRPr lang="uk-UA" dirty="0"/>
          </a:p>
        </p:txBody>
      </p:sp>
      <p:sp>
        <p:nvSpPr>
          <p:cNvPr id="3" name="Содержимое 2"/>
          <p:cNvSpPr>
            <a:spLocks noGrp="1"/>
          </p:cNvSpPr>
          <p:nvPr>
            <p:ph idx="1"/>
          </p:nvPr>
        </p:nvSpPr>
        <p:spPr/>
        <p:txBody>
          <a:bodyPr>
            <a:normAutofit fontScale="92500" lnSpcReduction="20000"/>
          </a:bodyPr>
          <a:lstStyle/>
          <a:p>
            <a:r>
              <a:rPr lang="en-US" dirty="0" smtClean="0"/>
              <a:t>The</a:t>
            </a:r>
            <a:r>
              <a:rPr lang="en-US" dirty="0" smtClean="0"/>
              <a:t> conference </a:t>
            </a:r>
            <a:r>
              <a:rPr lang="en-US" b="1" dirty="0" smtClean="0"/>
              <a:t>has been going</a:t>
            </a:r>
            <a:r>
              <a:rPr lang="en-US" dirty="0" smtClean="0"/>
              <a:t> on for three hours.</a:t>
            </a:r>
          </a:p>
          <a:p>
            <a:r>
              <a:rPr lang="en-US" dirty="0" smtClean="0"/>
              <a:t>They </a:t>
            </a:r>
            <a:r>
              <a:rPr lang="en-US" b="1" dirty="0" smtClean="0"/>
              <a:t>have been arguing</a:t>
            </a:r>
            <a:r>
              <a:rPr lang="en-US" dirty="0" smtClean="0"/>
              <a:t> about the game for the past two days.</a:t>
            </a:r>
          </a:p>
          <a:p>
            <a:r>
              <a:rPr lang="en-US" dirty="0" smtClean="0"/>
              <a:t>I </a:t>
            </a:r>
            <a:r>
              <a:rPr lang="en-US" b="1" dirty="0" smtClean="0"/>
              <a:t>have been vacationing</a:t>
            </a:r>
            <a:r>
              <a:rPr lang="en-US" dirty="0" smtClean="0"/>
              <a:t> in Ibiza since the 1990s.</a:t>
            </a:r>
          </a:p>
          <a:p>
            <a:r>
              <a:rPr lang="en-US" dirty="0" smtClean="0"/>
              <a:t>What </a:t>
            </a:r>
            <a:r>
              <a:rPr lang="en-US" b="1" dirty="0" smtClean="0"/>
              <a:t>have</a:t>
            </a:r>
            <a:r>
              <a:rPr lang="en-US" dirty="0" smtClean="0"/>
              <a:t> your</a:t>
            </a:r>
            <a:r>
              <a:rPr lang="en-US" b="1" dirty="0" smtClean="0"/>
              <a:t> kids been doing</a:t>
            </a:r>
            <a:r>
              <a:rPr lang="en-US" dirty="0" smtClean="0"/>
              <a:t> this summer?</a:t>
            </a:r>
          </a:p>
          <a:p>
            <a:r>
              <a:rPr lang="en-US" dirty="0" smtClean="0"/>
              <a:t>Since I graduated </a:t>
            </a:r>
            <a:r>
              <a:rPr lang="en-US" b="1" dirty="0" smtClean="0"/>
              <a:t>I've been looking</a:t>
            </a:r>
            <a:r>
              <a:rPr lang="en-US" dirty="0" smtClean="0"/>
              <a:t> for a job every day.</a:t>
            </a:r>
          </a:p>
          <a:p>
            <a:r>
              <a:rPr lang="en-US" dirty="0" smtClean="0"/>
              <a:t>How long </a:t>
            </a:r>
            <a:r>
              <a:rPr lang="en-US" b="1" dirty="0" smtClean="0"/>
              <a:t>have you been studying</a:t>
            </a:r>
            <a:r>
              <a:rPr lang="en-US" dirty="0" smtClean="0"/>
              <a:t> English?</a:t>
            </a:r>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500678"/>
            <a:ext cx="8183880" cy="1357322"/>
          </a:xfrm>
        </p:spPr>
        <p:txBody>
          <a:bodyPr>
            <a:normAutofit fontScale="90000"/>
          </a:bodyPr>
          <a:lstStyle/>
          <a:p>
            <a:r>
              <a:rPr lang="uk-UA" dirty="0" smtClean="0"/>
              <a:t/>
            </a:r>
            <a:br>
              <a:rPr lang="uk-UA" dirty="0" smtClean="0"/>
            </a:br>
            <a:r>
              <a:rPr lang="uk-UA" dirty="0" smtClean="0"/>
              <a:t/>
            </a:r>
            <a:br>
              <a:rPr lang="uk-UA" dirty="0" smtClean="0"/>
            </a:br>
            <a:r>
              <a:rPr lang="en-US" dirty="0" smtClean="0"/>
              <a:t>Use </a:t>
            </a:r>
            <a:r>
              <a:rPr lang="en-US" dirty="0" smtClean="0"/>
              <a:t>#2:  To describe recently started actions</a:t>
            </a:r>
            <a:br>
              <a:rPr lang="en-US" dirty="0" smtClean="0"/>
            </a:br>
            <a:endParaRPr lang="uk-UA" dirty="0"/>
          </a:p>
        </p:txBody>
      </p:sp>
      <p:sp>
        <p:nvSpPr>
          <p:cNvPr id="3" name="Содержимое 2"/>
          <p:cNvSpPr>
            <a:spLocks noGrp="1"/>
          </p:cNvSpPr>
          <p:nvPr>
            <p:ph idx="1"/>
          </p:nvPr>
        </p:nvSpPr>
        <p:spPr>
          <a:xfrm>
            <a:off x="502920" y="530352"/>
            <a:ext cx="8183880" cy="4541722"/>
          </a:xfrm>
        </p:spPr>
        <p:txBody>
          <a:bodyPr>
            <a:normAutofit fontScale="92500" lnSpcReduction="10000"/>
          </a:bodyPr>
          <a:lstStyle/>
          <a:p>
            <a:r>
              <a:rPr lang="en-US" dirty="0" smtClean="0"/>
              <a:t>Use #2:  To describe recently started actions</a:t>
            </a:r>
          </a:p>
          <a:p>
            <a:r>
              <a:rPr lang="en-US" dirty="0" smtClean="0"/>
              <a:t>The present perfect continuous can be used to talk about things that started very recently in the past. </a:t>
            </a:r>
          </a:p>
          <a:p>
            <a:r>
              <a:rPr lang="en-US" u="sng" dirty="0" smtClean="0"/>
              <a:t>For example</a:t>
            </a:r>
            <a:r>
              <a:rPr lang="en-US" dirty="0" smtClean="0"/>
              <a:t>:   </a:t>
            </a:r>
          </a:p>
          <a:p>
            <a:r>
              <a:rPr lang="en-US" dirty="0" smtClean="0"/>
              <a:t>I </a:t>
            </a:r>
            <a:r>
              <a:rPr lang="en-US" b="1" dirty="0" smtClean="0"/>
              <a:t>haven't been going</a:t>
            </a:r>
            <a:r>
              <a:rPr lang="en-US" dirty="0" smtClean="0"/>
              <a:t> out much these days.</a:t>
            </a:r>
          </a:p>
          <a:p>
            <a:r>
              <a:rPr lang="en-US" dirty="0" smtClean="0"/>
              <a:t>Recently, </a:t>
            </a:r>
            <a:r>
              <a:rPr lang="en-US" b="1" dirty="0" smtClean="0"/>
              <a:t>I've been eating</a:t>
            </a:r>
            <a:r>
              <a:rPr lang="en-US" dirty="0" smtClean="0"/>
              <a:t> dinner at home.</a:t>
            </a:r>
          </a:p>
          <a:p>
            <a:r>
              <a:rPr lang="en-US" dirty="0" smtClean="0"/>
              <a:t>What </a:t>
            </a:r>
            <a:r>
              <a:rPr lang="en-US" b="1" dirty="0" smtClean="0"/>
              <a:t>have </a:t>
            </a:r>
            <a:r>
              <a:rPr lang="en-US" dirty="0" smtClean="0"/>
              <a:t>you </a:t>
            </a:r>
            <a:r>
              <a:rPr lang="en-US" b="1" dirty="0" smtClean="0"/>
              <a:t>been doing</a:t>
            </a:r>
            <a:r>
              <a:rPr lang="en-US" dirty="0" smtClean="0"/>
              <a:t> lately?</a:t>
            </a:r>
          </a:p>
          <a:p>
            <a:r>
              <a:rPr lang="en-US" dirty="0" smtClean="0"/>
              <a:t>Lately, we</a:t>
            </a:r>
            <a:r>
              <a:rPr lang="en-US" b="1" dirty="0" smtClean="0"/>
              <a:t>'ve been working</a:t>
            </a:r>
            <a:r>
              <a:rPr lang="en-US" dirty="0" smtClean="0"/>
              <a:t> on a new project.</a:t>
            </a:r>
          </a:p>
          <a:p>
            <a:r>
              <a:rPr lang="en-US" dirty="0" smtClean="0"/>
              <a:t>My back </a:t>
            </a:r>
            <a:r>
              <a:rPr lang="en-US" b="1" dirty="0" smtClean="0"/>
              <a:t>has been bothering</a:t>
            </a:r>
            <a:r>
              <a:rPr lang="en-US" dirty="0" smtClean="0"/>
              <a:t> me lately.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970482"/>
          </a:xfrm>
        </p:spPr>
        <p:txBody>
          <a:bodyPr>
            <a:normAutofit fontScale="85000" lnSpcReduction="20000"/>
          </a:bodyPr>
          <a:lstStyle/>
          <a:p>
            <a:pPr fontAlgn="base"/>
            <a:r>
              <a:rPr lang="uk-UA" sz="3100" dirty="0" smtClean="0"/>
              <a:t>ВЖИВАННЯ зі </a:t>
            </a:r>
            <a:r>
              <a:rPr lang="uk-UA" sz="3100" dirty="0" smtClean="0"/>
              <a:t>словами </a:t>
            </a:r>
            <a:r>
              <a:rPr lang="de-DE" sz="3100" dirty="0" err="1" smtClean="0"/>
              <a:t>Recently</a:t>
            </a:r>
            <a:r>
              <a:rPr lang="de-DE" sz="3100" dirty="0" smtClean="0"/>
              <a:t>, </a:t>
            </a:r>
            <a:r>
              <a:rPr lang="de-DE" sz="3100" dirty="0" err="1" smtClean="0"/>
              <a:t>Lately</a:t>
            </a:r>
            <a:endParaRPr lang="de-DE" sz="3100" dirty="0" smtClean="0"/>
          </a:p>
          <a:p>
            <a:pPr fontAlgn="base"/>
            <a:r>
              <a:rPr lang="de-DE" sz="3100" dirty="0" err="1" smtClean="0"/>
              <a:t>Present</a:t>
            </a:r>
            <a:r>
              <a:rPr lang="de-DE" sz="3100" dirty="0" smtClean="0"/>
              <a:t> </a:t>
            </a:r>
            <a:r>
              <a:rPr lang="de-DE" sz="3100" dirty="0" err="1" smtClean="0"/>
              <a:t>Perfect</a:t>
            </a:r>
            <a:r>
              <a:rPr lang="de-DE" sz="3100" dirty="0" smtClean="0"/>
              <a:t> </a:t>
            </a:r>
            <a:r>
              <a:rPr lang="de-DE" sz="3100" dirty="0" err="1" smtClean="0"/>
              <a:t>Continuous</a:t>
            </a:r>
            <a:r>
              <a:rPr lang="de-DE" sz="3100" dirty="0" smtClean="0"/>
              <a:t> </a:t>
            </a:r>
            <a:r>
              <a:rPr lang="uk-UA" sz="3100" dirty="0" smtClean="0"/>
              <a:t>також може використовуватися з </a:t>
            </a:r>
            <a:r>
              <a:rPr lang="uk-UA" sz="3100" u="sng" dirty="0" smtClean="0">
                <a:hlinkClick r:id="rId2" tooltip="Прислівники"/>
              </a:rPr>
              <a:t>прислівниками</a:t>
            </a:r>
            <a:r>
              <a:rPr lang="uk-UA" sz="3100" dirty="0" smtClean="0"/>
              <a:t> </a:t>
            </a:r>
            <a:r>
              <a:rPr lang="de-DE" sz="3100" i="1" dirty="0" err="1" smtClean="0"/>
              <a:t>recently</a:t>
            </a:r>
            <a:r>
              <a:rPr lang="de-DE" sz="3100" dirty="0" smtClean="0"/>
              <a:t> </a:t>
            </a:r>
            <a:r>
              <a:rPr lang="uk-UA" sz="3100" dirty="0" smtClean="0"/>
              <a:t>та </a:t>
            </a:r>
            <a:r>
              <a:rPr lang="de-DE" sz="3100" i="1" dirty="0" err="1" smtClean="0"/>
              <a:t>lately</a:t>
            </a:r>
            <a:r>
              <a:rPr lang="de-DE" sz="3100" dirty="0" smtClean="0"/>
              <a:t> </a:t>
            </a:r>
            <a:r>
              <a:rPr lang="uk-UA" sz="3100" dirty="0" smtClean="0"/>
              <a:t>або ж без них. В останньому випадку є зрозумілим, що подія, про яку розповідає доповідач, відбулася нещодавно або ще продовжується – це залежить від контексту розмови. </a:t>
            </a:r>
            <a:endParaRPr lang="uk-UA" sz="3100" dirty="0" smtClean="0"/>
          </a:p>
          <a:p>
            <a:pPr fontAlgn="base"/>
            <a:r>
              <a:rPr lang="uk-UA" sz="3100" dirty="0" smtClean="0"/>
              <a:t>Приклади</a:t>
            </a:r>
            <a:r>
              <a:rPr lang="uk-UA" sz="3100" dirty="0" smtClean="0"/>
              <a:t>:</a:t>
            </a:r>
          </a:p>
          <a:p>
            <a:pPr fontAlgn="base"/>
            <a:r>
              <a:rPr lang="de-DE" sz="3100" dirty="0" smtClean="0"/>
              <a:t>Mary </a:t>
            </a:r>
            <a:r>
              <a:rPr lang="de-DE" sz="3100" b="1" dirty="0" err="1" smtClean="0"/>
              <a:t>has</a:t>
            </a:r>
            <a:r>
              <a:rPr lang="de-DE" sz="3100" b="1" dirty="0" smtClean="0"/>
              <a:t> </a:t>
            </a:r>
            <a:r>
              <a:rPr lang="de-DE" sz="3100" b="1" dirty="0" err="1" smtClean="0"/>
              <a:t>been</a:t>
            </a:r>
            <a:r>
              <a:rPr lang="de-DE" sz="3100" b="1" dirty="0" smtClean="0"/>
              <a:t> </a:t>
            </a:r>
            <a:r>
              <a:rPr lang="de-DE" sz="3100" b="1" dirty="0" err="1" smtClean="0"/>
              <a:t>feeling</a:t>
            </a:r>
            <a:r>
              <a:rPr lang="de-DE" sz="3100" dirty="0" smtClean="0"/>
              <a:t> a </a:t>
            </a:r>
            <a:r>
              <a:rPr lang="de-DE" sz="3100" dirty="0" err="1" smtClean="0"/>
              <a:t>little</a:t>
            </a:r>
            <a:r>
              <a:rPr lang="de-DE" sz="3100" dirty="0" smtClean="0"/>
              <a:t> </a:t>
            </a:r>
            <a:r>
              <a:rPr lang="de-DE" sz="3100" dirty="0" err="1" smtClean="0"/>
              <a:t>depressed</a:t>
            </a:r>
            <a:r>
              <a:rPr lang="de-DE" sz="3100" dirty="0" smtClean="0"/>
              <a:t>. – </a:t>
            </a:r>
            <a:r>
              <a:rPr lang="uk-UA" sz="3100" dirty="0" smtClean="0"/>
              <a:t>Мері була трохи пригніченою.</a:t>
            </a:r>
          </a:p>
          <a:p>
            <a:pPr fontAlgn="base"/>
            <a:r>
              <a:rPr lang="de-DE" sz="3100" dirty="0" err="1" smtClean="0"/>
              <a:t>She</a:t>
            </a:r>
            <a:r>
              <a:rPr lang="de-DE" sz="3100" dirty="0" smtClean="0"/>
              <a:t> </a:t>
            </a:r>
            <a:r>
              <a:rPr lang="de-DE" sz="3100" b="1" dirty="0" err="1" smtClean="0"/>
              <a:t>has</a:t>
            </a:r>
            <a:r>
              <a:rPr lang="de-DE" sz="3100" b="1" dirty="0" smtClean="0"/>
              <a:t> </a:t>
            </a:r>
            <a:r>
              <a:rPr lang="de-DE" sz="3100" b="1" dirty="0" err="1" smtClean="0"/>
              <a:t>been</a:t>
            </a:r>
            <a:r>
              <a:rPr lang="de-DE" sz="3100" b="1" dirty="0" smtClean="0"/>
              <a:t> </a:t>
            </a:r>
            <a:r>
              <a:rPr lang="de-DE" sz="3100" b="1" dirty="0" err="1" smtClean="0"/>
              <a:t>watching</a:t>
            </a:r>
            <a:r>
              <a:rPr lang="de-DE" sz="3100" dirty="0" smtClean="0"/>
              <a:t> </a:t>
            </a:r>
            <a:r>
              <a:rPr lang="de-DE" sz="3100" dirty="0" err="1" smtClean="0"/>
              <a:t>too</a:t>
            </a:r>
            <a:r>
              <a:rPr lang="de-DE" sz="3100" dirty="0" smtClean="0"/>
              <a:t> </a:t>
            </a:r>
            <a:r>
              <a:rPr lang="de-DE" sz="3100" dirty="0" err="1" smtClean="0"/>
              <a:t>much</a:t>
            </a:r>
            <a:r>
              <a:rPr lang="de-DE" sz="3100" dirty="0" smtClean="0"/>
              <a:t> </a:t>
            </a:r>
            <a:r>
              <a:rPr lang="de-DE" sz="3100" dirty="0" err="1" smtClean="0"/>
              <a:t>television</a:t>
            </a:r>
            <a:r>
              <a:rPr lang="de-DE" sz="3100" dirty="0" smtClean="0"/>
              <a:t> </a:t>
            </a:r>
            <a:r>
              <a:rPr lang="de-DE" sz="3100" dirty="0" err="1" smtClean="0"/>
              <a:t>lately</a:t>
            </a:r>
            <a:r>
              <a:rPr lang="de-DE" sz="3100" dirty="0" smtClean="0"/>
              <a:t>. – </a:t>
            </a:r>
            <a:r>
              <a:rPr lang="uk-UA" sz="3100" dirty="0" smtClean="0"/>
              <a:t>Вона дивиться багато телевізору за останній час.</a:t>
            </a:r>
          </a:p>
          <a:p>
            <a:pPr fontAlgn="base"/>
            <a:r>
              <a:rPr lang="de-DE" sz="3100" b="1" dirty="0" err="1" smtClean="0"/>
              <a:t>Have</a:t>
            </a:r>
            <a:r>
              <a:rPr lang="de-DE" sz="3100" dirty="0" smtClean="0"/>
              <a:t> </a:t>
            </a:r>
            <a:r>
              <a:rPr lang="de-DE" sz="3100" dirty="0" err="1" smtClean="0"/>
              <a:t>you</a:t>
            </a:r>
            <a:r>
              <a:rPr lang="de-DE" sz="3100" dirty="0" smtClean="0"/>
              <a:t> </a:t>
            </a:r>
            <a:r>
              <a:rPr lang="de-DE" sz="3100" b="1" dirty="0" err="1" smtClean="0"/>
              <a:t>been</a:t>
            </a:r>
            <a:r>
              <a:rPr lang="de-DE" sz="3100" b="1" dirty="0" smtClean="0"/>
              <a:t> </a:t>
            </a:r>
            <a:r>
              <a:rPr lang="de-DE" sz="3100" b="1" dirty="0" err="1" smtClean="0"/>
              <a:t>exercising</a:t>
            </a:r>
            <a:r>
              <a:rPr lang="de-DE" sz="3100" dirty="0" smtClean="0"/>
              <a:t> </a:t>
            </a:r>
            <a:r>
              <a:rPr lang="de-DE" sz="3100" dirty="0" err="1" smtClean="0"/>
              <a:t>lately</a:t>
            </a:r>
            <a:r>
              <a:rPr lang="de-DE" sz="3100" dirty="0" smtClean="0"/>
              <a:t>? – </a:t>
            </a:r>
            <a:r>
              <a:rPr lang="uk-UA" sz="3100" dirty="0" smtClean="0"/>
              <a:t>Чи ти нещодавно тренувався?</a:t>
            </a:r>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99044"/>
          </a:xfrm>
        </p:spPr>
        <p:txBody>
          <a:bodyPr>
            <a:normAutofit fontScale="77500" lnSpcReduction="20000"/>
          </a:bodyPr>
          <a:lstStyle/>
          <a:p>
            <a:pPr fontAlgn="base"/>
            <a:r>
              <a:rPr lang="en-US" dirty="0" err="1" smtClean="0"/>
              <a:t>Поставте</a:t>
            </a:r>
            <a:r>
              <a:rPr lang="en-US" dirty="0" smtClean="0"/>
              <a:t> </a:t>
            </a:r>
            <a:r>
              <a:rPr lang="en-US" dirty="0" err="1" smtClean="0"/>
              <a:t>дієслово</a:t>
            </a:r>
            <a:r>
              <a:rPr lang="en-US" dirty="0" smtClean="0"/>
              <a:t> в </a:t>
            </a:r>
            <a:r>
              <a:rPr lang="en-US" dirty="0" err="1" smtClean="0"/>
              <a:t>дужках</a:t>
            </a:r>
            <a:r>
              <a:rPr lang="en-US" dirty="0" smtClean="0"/>
              <a:t> у </a:t>
            </a:r>
            <a:r>
              <a:rPr lang="en-US" dirty="0" err="1" smtClean="0"/>
              <a:t>правильний</a:t>
            </a:r>
            <a:r>
              <a:rPr lang="en-US" dirty="0" smtClean="0"/>
              <a:t> </a:t>
            </a:r>
            <a:r>
              <a:rPr lang="en-US" dirty="0" err="1" smtClean="0"/>
              <a:t>час</a:t>
            </a:r>
            <a:r>
              <a:rPr lang="en-US" dirty="0" smtClean="0"/>
              <a:t> (Present Perfect </a:t>
            </a:r>
            <a:r>
              <a:rPr lang="en-US" dirty="0" err="1" smtClean="0"/>
              <a:t>чи</a:t>
            </a:r>
            <a:r>
              <a:rPr lang="en-US" dirty="0" smtClean="0"/>
              <a:t> Present Perfect Continuous):</a:t>
            </a:r>
          </a:p>
          <a:p>
            <a:pPr fontAlgn="base"/>
            <a:r>
              <a:rPr lang="en-US" b="1" dirty="0" smtClean="0"/>
              <a:t>Robin:</a:t>
            </a:r>
            <a:r>
              <a:rPr lang="en-US" dirty="0" smtClean="0"/>
              <a:t> I think the waiter (forget</a:t>
            </a:r>
            <a:r>
              <a:rPr lang="en-US" dirty="0" smtClean="0"/>
              <a:t>)</a:t>
            </a:r>
            <a:r>
              <a:rPr lang="uk-UA" dirty="0" smtClean="0"/>
              <a:t> …….</a:t>
            </a:r>
            <a:r>
              <a:rPr lang="en-US" dirty="0" smtClean="0"/>
              <a:t>  us. We (wait</a:t>
            </a:r>
            <a:r>
              <a:rPr lang="en-US" dirty="0" smtClean="0"/>
              <a:t>)</a:t>
            </a:r>
            <a:r>
              <a:rPr lang="uk-UA" dirty="0" smtClean="0"/>
              <a:t>………..</a:t>
            </a:r>
            <a:r>
              <a:rPr lang="en-US" dirty="0" smtClean="0"/>
              <a:t>  here for over half an hour and nobody (take)  our order yet.</a:t>
            </a:r>
          </a:p>
          <a:p>
            <a:pPr fontAlgn="base"/>
            <a:r>
              <a:rPr lang="en-US" b="1" dirty="0" smtClean="0"/>
              <a:t>Michele:</a:t>
            </a:r>
            <a:r>
              <a:rPr lang="en-US" dirty="0" smtClean="0"/>
              <a:t> I think you’re right. He (walk</a:t>
            </a:r>
            <a:r>
              <a:rPr lang="en-US" dirty="0" smtClean="0"/>
              <a:t>)</a:t>
            </a:r>
            <a:r>
              <a:rPr lang="uk-UA" dirty="0" smtClean="0"/>
              <a:t>……</a:t>
            </a:r>
            <a:r>
              <a:rPr lang="en-US" dirty="0" smtClean="0"/>
              <a:t>  by us at least twenty times. He probably thinks we (order, already) .</a:t>
            </a:r>
          </a:p>
          <a:p>
            <a:pPr fontAlgn="base"/>
            <a:r>
              <a:rPr lang="en-US" b="1" dirty="0" smtClean="0"/>
              <a:t>Robin:</a:t>
            </a:r>
            <a:r>
              <a:rPr lang="en-US" dirty="0" smtClean="0"/>
              <a:t> Look at that couple over there, they (be, only</a:t>
            </a:r>
            <a:r>
              <a:rPr lang="en-US" dirty="0" smtClean="0"/>
              <a:t>)</a:t>
            </a:r>
            <a:r>
              <a:rPr lang="uk-UA" dirty="0" smtClean="0"/>
              <a:t>…….</a:t>
            </a:r>
            <a:r>
              <a:rPr lang="en-US" dirty="0" smtClean="0"/>
              <a:t>  here for five or ten minutes and they already have their food.</a:t>
            </a:r>
          </a:p>
          <a:p>
            <a:pPr fontAlgn="base"/>
            <a:r>
              <a:rPr lang="en-US" b="1" dirty="0" smtClean="0"/>
              <a:t>Michele:</a:t>
            </a:r>
            <a:r>
              <a:rPr lang="en-US" dirty="0" smtClean="0"/>
              <a:t> He must realize we (order, not)  </a:t>
            </a:r>
            <a:r>
              <a:rPr lang="uk-UA" dirty="0" smtClean="0"/>
              <a:t>……. </a:t>
            </a:r>
            <a:r>
              <a:rPr lang="en-US" dirty="0" smtClean="0"/>
              <a:t>yet</a:t>
            </a:r>
            <a:r>
              <a:rPr lang="en-US" dirty="0" smtClean="0"/>
              <a:t>! We (sit)  here for over half an hour staring at him.</a:t>
            </a:r>
          </a:p>
          <a:p>
            <a:pPr fontAlgn="base"/>
            <a:r>
              <a:rPr lang="en-US" b="1" dirty="0" smtClean="0"/>
              <a:t>Robin:</a:t>
            </a:r>
            <a:r>
              <a:rPr lang="en-US" dirty="0" smtClean="0"/>
              <a:t> I don’t know if he (notice, even)  </a:t>
            </a:r>
            <a:r>
              <a:rPr lang="uk-UA" dirty="0" smtClean="0"/>
              <a:t>……… </a:t>
            </a:r>
            <a:r>
              <a:rPr lang="en-US" dirty="0" smtClean="0"/>
              <a:t>us</a:t>
            </a:r>
            <a:r>
              <a:rPr lang="en-US" dirty="0" smtClean="0"/>
              <a:t>. He (run</a:t>
            </a:r>
            <a:r>
              <a:rPr lang="en-US" dirty="0" smtClean="0"/>
              <a:t>)</a:t>
            </a:r>
            <a:r>
              <a:rPr lang="uk-UA" dirty="0" smtClean="0"/>
              <a:t> ……..</a:t>
            </a:r>
            <a:r>
              <a:rPr lang="en-US" dirty="0" smtClean="0"/>
              <a:t>  from table to table taking orders and serving food.</a:t>
            </a:r>
          </a:p>
          <a:p>
            <a:pPr fontAlgn="base"/>
            <a:r>
              <a:rPr lang="en-US" b="1" dirty="0" smtClean="0"/>
              <a:t>Michele:</a:t>
            </a:r>
            <a:r>
              <a:rPr lang="en-US" dirty="0" smtClean="0"/>
              <a:t> That’s true, and he (look, not</a:t>
            </a:r>
            <a:r>
              <a:rPr lang="en-US" dirty="0" smtClean="0"/>
              <a:t>)</a:t>
            </a:r>
            <a:r>
              <a:rPr lang="uk-UA" dirty="0" smtClean="0"/>
              <a:t> ……</a:t>
            </a:r>
            <a:r>
              <a:rPr lang="en-US" dirty="0" smtClean="0"/>
              <a:t>  in our direction once.</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714356"/>
            <a:ext cx="8183880" cy="5045208"/>
          </a:xfrm>
        </p:spPr>
        <p:txBody>
          <a:bodyPr/>
          <a:lstStyle/>
          <a:p>
            <a:pPr fontAlgn="base"/>
            <a:r>
              <a:rPr lang="en-US" b="1" dirty="0" err="1" smtClean="0"/>
              <a:t>Відповіді</a:t>
            </a:r>
            <a:endParaRPr lang="en-US" b="1" dirty="0" smtClean="0"/>
          </a:p>
          <a:p>
            <a:pPr fontAlgn="base"/>
            <a:r>
              <a:rPr lang="en-US" dirty="0" smtClean="0"/>
              <a:t>has forgotten, have been waiting, has taken</a:t>
            </a:r>
          </a:p>
          <a:p>
            <a:pPr fontAlgn="base"/>
            <a:r>
              <a:rPr lang="en-US" dirty="0" smtClean="0"/>
              <a:t>has walked, have already ordered</a:t>
            </a:r>
          </a:p>
          <a:p>
            <a:pPr fontAlgn="base"/>
            <a:r>
              <a:rPr lang="en-US" dirty="0" smtClean="0"/>
              <a:t>have only been</a:t>
            </a:r>
          </a:p>
          <a:p>
            <a:pPr fontAlgn="base"/>
            <a:r>
              <a:rPr lang="en-US" dirty="0" smtClean="0"/>
              <a:t>haven’t ordered, have been sitting</a:t>
            </a:r>
          </a:p>
          <a:p>
            <a:pPr fontAlgn="base"/>
            <a:r>
              <a:rPr lang="en-US" dirty="0" smtClean="0"/>
              <a:t>has even noticed, has been running</a:t>
            </a:r>
          </a:p>
          <a:p>
            <a:pPr fontAlgn="base"/>
            <a:r>
              <a:rPr lang="en-US" dirty="0" smtClean="0"/>
              <a:t>hasn’t looked</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ВЖИВАННЯ ЧАСУ</a:t>
            </a:r>
            <a:endParaRPr lang="uk-UA" dirty="0"/>
          </a:p>
        </p:txBody>
      </p:sp>
      <p:sp>
        <p:nvSpPr>
          <p:cNvPr id="3" name="Содержимое 2"/>
          <p:cNvSpPr>
            <a:spLocks noGrp="1"/>
          </p:cNvSpPr>
          <p:nvPr>
            <p:ph idx="1"/>
          </p:nvPr>
        </p:nvSpPr>
        <p:spPr/>
        <p:txBody>
          <a:bodyPr/>
          <a:lstStyle/>
          <a:p>
            <a:r>
              <a:rPr lang="en-GB" dirty="0" smtClean="0"/>
              <a:t>Present Perfect Continuous </a:t>
            </a:r>
            <a:r>
              <a:rPr lang="uk-UA" dirty="0" smtClean="0"/>
              <a:t> використовується для позначення дії, що розпочалася в минулому і завершилась чи не завершилась на даний момент.</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УТВОРЕННЯ ЧАСУ</a:t>
            </a:r>
            <a:endParaRPr lang="uk-UA" dirty="0"/>
          </a:p>
        </p:txBody>
      </p:sp>
      <p:sp>
        <p:nvSpPr>
          <p:cNvPr id="3" name="Содержимое 2"/>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buNone/>
            </a:pPr>
            <a:r>
              <a:rPr lang="en-GB" dirty="0" smtClean="0"/>
              <a:t>                    </a:t>
            </a:r>
            <a:r>
              <a:rPr lang="en-GB" sz="3600" dirty="0" smtClean="0"/>
              <a:t>+              +  </a:t>
            </a:r>
            <a:r>
              <a:rPr lang="en-GB" sz="6600" b="1" dirty="0" err="1" smtClean="0"/>
              <a:t>V</a:t>
            </a:r>
            <a:r>
              <a:rPr lang="en-GB" sz="3600" dirty="0" err="1" smtClean="0"/>
              <a:t>ing</a:t>
            </a:r>
            <a:endParaRPr lang="en-GB" dirty="0" smtClean="0"/>
          </a:p>
          <a:p>
            <a:pPr>
              <a:buNone/>
            </a:pPr>
            <a:endParaRPr lang="en-GB" dirty="0" smtClean="0"/>
          </a:p>
          <a:p>
            <a:pPr>
              <a:buNone/>
            </a:pPr>
            <a:endParaRPr lang="en-GB" dirty="0" smtClean="0"/>
          </a:p>
          <a:p>
            <a:pPr>
              <a:buNone/>
            </a:pPr>
            <a:endParaRPr lang="uk-UA" dirty="0"/>
          </a:p>
        </p:txBody>
      </p:sp>
      <p:sp>
        <p:nvSpPr>
          <p:cNvPr id="4" name="Цилиндр 3"/>
          <p:cNvSpPr/>
          <p:nvPr/>
        </p:nvSpPr>
        <p:spPr>
          <a:xfrm>
            <a:off x="1142976" y="1500174"/>
            <a:ext cx="1928826" cy="235745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HAS /HAVE </a:t>
            </a:r>
            <a:endParaRPr lang="uk-UA" sz="2800" b="1" dirty="0">
              <a:solidFill>
                <a:schemeClr val="tx1"/>
              </a:solidFill>
            </a:endParaRPr>
          </a:p>
        </p:txBody>
      </p:sp>
      <p:sp>
        <p:nvSpPr>
          <p:cNvPr id="5" name="Куб 4"/>
          <p:cNvSpPr/>
          <p:nvPr/>
        </p:nvSpPr>
        <p:spPr>
          <a:xfrm>
            <a:off x="3643306" y="2214554"/>
            <a:ext cx="2071702" cy="92869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BEEN</a:t>
            </a:r>
            <a:r>
              <a:rPr lang="en-GB" dirty="0" smtClean="0"/>
              <a:t> </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zhela\Desktop\7 klass english\xpositive-present-perfect-continuous.png.pagespeed.ic.ppalF5L8SB.png"/>
          <p:cNvPicPr>
            <a:picLocks noChangeAspect="1" noChangeArrowheads="1"/>
          </p:cNvPicPr>
          <p:nvPr/>
        </p:nvPicPr>
        <p:blipFill>
          <a:blip r:embed="rId2"/>
          <a:srcRect/>
          <a:stretch>
            <a:fillRect/>
          </a:stretch>
        </p:blipFill>
        <p:spPr bwMode="auto">
          <a:xfrm>
            <a:off x="285720" y="214290"/>
            <a:ext cx="8643999" cy="5643578"/>
          </a:xfrm>
          <a:prstGeom prst="rect">
            <a:avLst/>
          </a:prstGeom>
          <a:noFill/>
        </p:spPr>
      </p:pic>
      <p:sp>
        <p:nvSpPr>
          <p:cNvPr id="6" name="TextBox 5"/>
          <p:cNvSpPr txBox="1"/>
          <p:nvPr/>
        </p:nvSpPr>
        <p:spPr>
          <a:xfrm>
            <a:off x="857224" y="5929330"/>
            <a:ext cx="6858048" cy="523220"/>
          </a:xfrm>
          <a:prstGeom prst="rect">
            <a:avLst/>
          </a:prstGeom>
          <a:noFill/>
        </p:spPr>
        <p:txBody>
          <a:bodyPr wrap="square" rtlCol="0">
            <a:spAutoFit/>
          </a:bodyPr>
          <a:lstStyle/>
          <a:p>
            <a:r>
              <a:rPr lang="de-DE" sz="2800" b="1" dirty="0" smtClean="0">
                <a:solidFill>
                  <a:schemeClr val="accent1">
                    <a:lumMod val="60000"/>
                    <a:lumOff val="40000"/>
                  </a:schemeClr>
                </a:solidFill>
              </a:rPr>
              <a:t>AFFIRMATIVE STATEMENTS</a:t>
            </a:r>
            <a:endParaRPr lang="uk-UA" sz="2800" b="1" dirty="0">
              <a:solidFill>
                <a:schemeClr val="accent1">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214950"/>
            <a:ext cx="8183880" cy="1051560"/>
          </a:xfrm>
        </p:spPr>
        <p:txBody>
          <a:bodyPr/>
          <a:lstStyle/>
          <a:p>
            <a:r>
              <a:rPr lang="en-GB" dirty="0" smtClean="0"/>
              <a:t>EXAMPLES </a:t>
            </a:r>
            <a:endParaRPr lang="uk-UA" dirty="0"/>
          </a:p>
        </p:txBody>
      </p:sp>
      <p:sp>
        <p:nvSpPr>
          <p:cNvPr id="3" name="Содержимое 2"/>
          <p:cNvSpPr>
            <a:spLocks noGrp="1"/>
          </p:cNvSpPr>
          <p:nvPr>
            <p:ph idx="1"/>
          </p:nvPr>
        </p:nvSpPr>
        <p:spPr>
          <a:xfrm>
            <a:off x="502920" y="530352"/>
            <a:ext cx="8183880" cy="4684598"/>
          </a:xfrm>
        </p:spPr>
        <p:txBody>
          <a:bodyPr>
            <a:normAutofit fontScale="92500" lnSpcReduction="20000"/>
          </a:bodyPr>
          <a:lstStyle/>
          <a:p>
            <a:r>
              <a:rPr lang="en-US" u="sng" dirty="0" smtClean="0"/>
              <a:t>Note</a:t>
            </a:r>
            <a:r>
              <a:rPr lang="en-US" dirty="0" smtClean="0"/>
              <a:t>: You can also </a:t>
            </a:r>
            <a:r>
              <a:rPr lang="en-US" i="1" dirty="0" smtClean="0"/>
              <a:t>use contractions:</a:t>
            </a:r>
            <a:r>
              <a:rPr lang="en-US" dirty="0" smtClean="0"/>
              <a:t>  I have = I've;  you have = you've;  he has = he's;  she has = she's   we have = we've;  they have = they've</a:t>
            </a:r>
            <a:br>
              <a:rPr lang="en-US" dirty="0" smtClean="0"/>
            </a:br>
            <a:endParaRPr lang="en-US" dirty="0" smtClean="0"/>
          </a:p>
          <a:p>
            <a:r>
              <a:rPr lang="en-US" dirty="0" smtClean="0"/>
              <a:t>I </a:t>
            </a:r>
            <a:r>
              <a:rPr lang="en-US" b="1" dirty="0" smtClean="0"/>
              <a:t>have been feeling</a:t>
            </a:r>
            <a:r>
              <a:rPr lang="en-US" dirty="0" smtClean="0"/>
              <a:t> great these days.</a:t>
            </a:r>
          </a:p>
          <a:p>
            <a:r>
              <a:rPr lang="en-US" dirty="0" smtClean="0"/>
              <a:t>He</a:t>
            </a:r>
            <a:r>
              <a:rPr lang="en-US" b="1" dirty="0" smtClean="0"/>
              <a:t>'s been crying</a:t>
            </a:r>
            <a:r>
              <a:rPr lang="en-US" dirty="0" smtClean="0"/>
              <a:t> since his girlfriend left him two months ago.</a:t>
            </a:r>
          </a:p>
          <a:p>
            <a:r>
              <a:rPr lang="en-US" dirty="0" smtClean="0"/>
              <a:t>We</a:t>
            </a:r>
            <a:r>
              <a:rPr lang="en-US" b="1" dirty="0" smtClean="0"/>
              <a:t>'ve been praying</a:t>
            </a:r>
            <a:r>
              <a:rPr lang="en-US" dirty="0" smtClean="0"/>
              <a:t> for your recovery.</a:t>
            </a:r>
          </a:p>
          <a:p>
            <a:r>
              <a:rPr lang="en-US" dirty="0" smtClean="0"/>
              <a:t>My dog </a:t>
            </a:r>
            <a:r>
              <a:rPr lang="en-US" b="1" dirty="0" smtClean="0"/>
              <a:t>has been barking</a:t>
            </a:r>
            <a:r>
              <a:rPr lang="en-US" dirty="0" smtClean="0"/>
              <a:t> all morning.</a:t>
            </a:r>
          </a:p>
          <a:p>
            <a:r>
              <a:rPr lang="en-US" dirty="0" smtClean="0"/>
              <a:t>The sun </a:t>
            </a:r>
            <a:r>
              <a:rPr lang="en-US" b="1" dirty="0" smtClean="0"/>
              <a:t>has been shining</a:t>
            </a:r>
            <a:r>
              <a:rPr lang="en-US" dirty="0" smtClean="0"/>
              <a:t> all day.</a:t>
            </a:r>
          </a:p>
          <a:p>
            <a:r>
              <a:rPr lang="en-US" dirty="0" smtClean="0"/>
              <a:t>I</a:t>
            </a:r>
            <a:r>
              <a:rPr lang="en-US" b="1" dirty="0" smtClean="0"/>
              <a:t>'ve been working</a:t>
            </a:r>
            <a:r>
              <a:rPr lang="en-US" dirty="0" smtClean="0"/>
              <a:t> as a cashier for two years.</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5016"/>
            <a:ext cx="8183880" cy="928694"/>
          </a:xfrm>
        </p:spPr>
        <p:txBody>
          <a:bodyPr>
            <a:normAutofit/>
          </a:bodyPr>
          <a:lstStyle/>
          <a:p>
            <a:r>
              <a:rPr lang="de-DE" b="0" dirty="0" smtClean="0"/>
              <a:t>NEGATIVE STATEMENTS</a:t>
            </a:r>
            <a:endParaRPr lang="uk-UA" dirty="0"/>
          </a:p>
        </p:txBody>
      </p:sp>
      <p:pic>
        <p:nvPicPr>
          <p:cNvPr id="2050" name="Picture 2" descr="C:\Users\Anzhela\Desktop\7 klass english\negative-present-perfect-continuous2.png"/>
          <p:cNvPicPr>
            <a:picLocks noChangeAspect="1" noChangeArrowheads="1"/>
          </p:cNvPicPr>
          <p:nvPr/>
        </p:nvPicPr>
        <p:blipFill>
          <a:blip r:embed="rId2"/>
          <a:srcRect/>
          <a:stretch>
            <a:fillRect/>
          </a:stretch>
        </p:blipFill>
        <p:spPr bwMode="auto">
          <a:xfrm>
            <a:off x="0" y="428604"/>
            <a:ext cx="8857254" cy="55007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86454"/>
            <a:ext cx="8183880" cy="765808"/>
          </a:xfrm>
        </p:spPr>
        <p:txBody>
          <a:bodyPr/>
          <a:lstStyle/>
          <a:p>
            <a:r>
              <a:rPr lang="en-GB" dirty="0" smtClean="0"/>
              <a:t>EXAMPLES</a:t>
            </a:r>
            <a:endParaRPr lang="uk-UA" dirty="0"/>
          </a:p>
        </p:txBody>
      </p:sp>
      <p:sp>
        <p:nvSpPr>
          <p:cNvPr id="3" name="Содержимое 2"/>
          <p:cNvSpPr>
            <a:spLocks noGrp="1"/>
          </p:cNvSpPr>
          <p:nvPr>
            <p:ph idx="1"/>
          </p:nvPr>
        </p:nvSpPr>
        <p:spPr>
          <a:xfrm>
            <a:off x="502920" y="530352"/>
            <a:ext cx="8183880" cy="5041788"/>
          </a:xfrm>
        </p:spPr>
        <p:txBody>
          <a:bodyPr>
            <a:normAutofit fontScale="92500" lnSpcReduction="10000"/>
          </a:bodyPr>
          <a:lstStyle/>
          <a:p>
            <a:r>
              <a:rPr lang="en-US" dirty="0" smtClean="0"/>
              <a:t>We can also </a:t>
            </a:r>
            <a:r>
              <a:rPr lang="en-US" b="1" dirty="0" smtClean="0"/>
              <a:t>use the contractions hasn't </a:t>
            </a:r>
            <a:r>
              <a:rPr lang="en-US" dirty="0" smtClean="0"/>
              <a:t>(has not = hasn't) and</a:t>
            </a:r>
            <a:r>
              <a:rPr lang="en-US" b="1" dirty="0" smtClean="0"/>
              <a:t> haven't</a:t>
            </a:r>
            <a:r>
              <a:rPr lang="en-US" dirty="0" smtClean="0"/>
              <a:t>  (have not = </a:t>
            </a:r>
            <a:r>
              <a:rPr lang="en-US" dirty="0" smtClean="0"/>
              <a:t>haven't)</a:t>
            </a:r>
          </a:p>
          <a:p>
            <a:r>
              <a:rPr lang="en-US" dirty="0" smtClean="0"/>
              <a:t>He </a:t>
            </a:r>
            <a:r>
              <a:rPr lang="en-US" b="1" dirty="0" smtClean="0"/>
              <a:t>has not been sleeping</a:t>
            </a:r>
            <a:r>
              <a:rPr lang="en-US" dirty="0" smtClean="0"/>
              <a:t> well the last two months.</a:t>
            </a:r>
          </a:p>
          <a:p>
            <a:r>
              <a:rPr lang="en-US" dirty="0" smtClean="0"/>
              <a:t>I</a:t>
            </a:r>
            <a:r>
              <a:rPr lang="en-US" b="1" dirty="0" smtClean="0"/>
              <a:t>'ve not been eating</a:t>
            </a:r>
            <a:r>
              <a:rPr lang="en-US" dirty="0" smtClean="0"/>
              <a:t> enough vegetables these days.</a:t>
            </a:r>
          </a:p>
          <a:p>
            <a:r>
              <a:rPr lang="en-US" dirty="0" smtClean="0"/>
              <a:t>My boss </a:t>
            </a:r>
            <a:r>
              <a:rPr lang="en-US" b="1" dirty="0" smtClean="0"/>
              <a:t>has not been coming </a:t>
            </a:r>
            <a:r>
              <a:rPr lang="en-US" dirty="0" smtClean="0"/>
              <a:t>into the office regularly.</a:t>
            </a:r>
          </a:p>
          <a:p>
            <a:r>
              <a:rPr lang="en-US" dirty="0" smtClean="0"/>
              <a:t>It </a:t>
            </a:r>
            <a:r>
              <a:rPr lang="en-US" b="1" dirty="0" smtClean="0"/>
              <a:t>hasn't been raining</a:t>
            </a:r>
            <a:r>
              <a:rPr lang="en-US" dirty="0" smtClean="0"/>
              <a:t> for very long.</a:t>
            </a:r>
          </a:p>
          <a:p>
            <a:r>
              <a:rPr lang="en-US" dirty="0" smtClean="0"/>
              <a:t>You </a:t>
            </a:r>
            <a:r>
              <a:rPr lang="en-US" b="1" dirty="0" smtClean="0"/>
              <a:t>haven't been studying</a:t>
            </a:r>
            <a:r>
              <a:rPr lang="en-US" dirty="0" smtClean="0"/>
              <a:t> enough to do well in school.</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500702"/>
            <a:ext cx="8183880" cy="928694"/>
          </a:xfrm>
        </p:spPr>
        <p:txBody>
          <a:bodyPr/>
          <a:lstStyle/>
          <a:p>
            <a:r>
              <a:rPr lang="de-DE" b="0" dirty="0" smtClean="0"/>
              <a:t>YES / NO QUESTIONS</a:t>
            </a:r>
            <a:endParaRPr lang="uk-UA" dirty="0"/>
          </a:p>
        </p:txBody>
      </p:sp>
      <p:pic>
        <p:nvPicPr>
          <p:cNvPr id="3074" name="Picture 2" descr="C:\Users\Anzhela\Desktop\7 klass english\xquestions-present-perfect-continuous.png.pagespeed.ic.8_zGtdKqJu.png"/>
          <p:cNvPicPr>
            <a:picLocks noChangeAspect="1" noChangeArrowheads="1"/>
          </p:cNvPicPr>
          <p:nvPr/>
        </p:nvPicPr>
        <p:blipFill>
          <a:blip r:embed="rId2"/>
          <a:srcRect/>
          <a:stretch>
            <a:fillRect/>
          </a:stretch>
        </p:blipFill>
        <p:spPr bwMode="auto">
          <a:xfrm>
            <a:off x="0" y="357166"/>
            <a:ext cx="8715404" cy="52149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5016"/>
            <a:ext cx="8183880" cy="605776"/>
          </a:xfrm>
        </p:spPr>
        <p:txBody>
          <a:bodyPr>
            <a:normAutofit fontScale="90000"/>
          </a:bodyPr>
          <a:lstStyle/>
          <a:p>
            <a:r>
              <a:rPr lang="en-GB" dirty="0" smtClean="0"/>
              <a:t>EXAMPLES</a:t>
            </a:r>
            <a:endParaRPr lang="uk-UA" dirty="0"/>
          </a:p>
        </p:txBody>
      </p:sp>
      <p:sp>
        <p:nvSpPr>
          <p:cNvPr id="3" name="Содержимое 2"/>
          <p:cNvSpPr>
            <a:spLocks noGrp="1"/>
          </p:cNvSpPr>
          <p:nvPr>
            <p:ph idx="1"/>
          </p:nvPr>
        </p:nvSpPr>
        <p:spPr>
          <a:xfrm>
            <a:off x="502920" y="530352"/>
            <a:ext cx="8183880" cy="4756036"/>
          </a:xfrm>
        </p:spPr>
        <p:txBody>
          <a:bodyPr/>
          <a:lstStyle/>
          <a:p>
            <a:r>
              <a:rPr lang="en-US" b="1" dirty="0" smtClean="0"/>
              <a:t>Has </a:t>
            </a:r>
            <a:r>
              <a:rPr lang="en-US" dirty="0" smtClean="0"/>
              <a:t>the baby </a:t>
            </a:r>
            <a:r>
              <a:rPr lang="en-US" b="1" dirty="0" smtClean="0"/>
              <a:t>been sleeping</a:t>
            </a:r>
            <a:r>
              <a:rPr lang="en-US" dirty="0" smtClean="0"/>
              <a:t> long?</a:t>
            </a:r>
          </a:p>
          <a:p>
            <a:r>
              <a:rPr lang="en-US" b="1" dirty="0" smtClean="0"/>
              <a:t>Have </a:t>
            </a:r>
            <a:r>
              <a:rPr lang="en-US" dirty="0" smtClean="0"/>
              <a:t>they</a:t>
            </a:r>
            <a:r>
              <a:rPr lang="en-US" b="1" dirty="0" smtClean="0"/>
              <a:t> been working</a:t>
            </a:r>
            <a:r>
              <a:rPr lang="en-US" dirty="0" smtClean="0"/>
              <a:t> on the report?</a:t>
            </a:r>
          </a:p>
          <a:p>
            <a:r>
              <a:rPr lang="en-US" b="1" dirty="0" smtClean="0"/>
              <a:t>Has </a:t>
            </a:r>
            <a:r>
              <a:rPr lang="en-US" dirty="0" smtClean="0"/>
              <a:t>your mother</a:t>
            </a:r>
            <a:r>
              <a:rPr lang="en-US" b="1" dirty="0" smtClean="0"/>
              <a:t> been staying</a:t>
            </a:r>
            <a:r>
              <a:rPr lang="en-US" dirty="0" smtClean="0"/>
              <a:t> at the beach house?</a:t>
            </a:r>
          </a:p>
          <a:p>
            <a:r>
              <a:rPr lang="en-US" b="1" dirty="0" smtClean="0"/>
              <a:t>Have </a:t>
            </a:r>
            <a:r>
              <a:rPr lang="en-US" dirty="0" smtClean="0"/>
              <a:t>you</a:t>
            </a:r>
            <a:r>
              <a:rPr lang="en-US" b="1" dirty="0" smtClean="0"/>
              <a:t> been feeling</a:t>
            </a:r>
            <a:r>
              <a:rPr lang="en-US" dirty="0" smtClean="0"/>
              <a:t> better these days?</a:t>
            </a:r>
          </a:p>
          <a:p>
            <a:r>
              <a:rPr lang="en-US" b="1" dirty="0" smtClean="0"/>
              <a:t>Have </a:t>
            </a:r>
            <a:r>
              <a:rPr lang="en-US" dirty="0" smtClean="0"/>
              <a:t>you</a:t>
            </a:r>
            <a:r>
              <a:rPr lang="en-US" b="1" dirty="0" smtClean="0"/>
              <a:t> been keeping</a:t>
            </a:r>
            <a:r>
              <a:rPr lang="en-US" dirty="0" smtClean="0"/>
              <a:t> to your diet or eating sweets?</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TotalTime>
  <Words>223</Words>
  <PresentationFormat>Экран (4:3)</PresentationFormat>
  <Paragraphs>85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PRESENT PERFECR CONTINUOUS </vt:lpstr>
      <vt:lpstr>ВЖИВАННЯ ЧАСУ</vt:lpstr>
      <vt:lpstr>УТВОРЕННЯ ЧАСУ</vt:lpstr>
      <vt:lpstr>Слайд 4</vt:lpstr>
      <vt:lpstr>EXAMPLES </vt:lpstr>
      <vt:lpstr>NEGATIVE STATEMENTS</vt:lpstr>
      <vt:lpstr>EXAMPLES</vt:lpstr>
      <vt:lpstr>YES / NO QUESTIONS</vt:lpstr>
      <vt:lpstr>EXAMPLES</vt:lpstr>
      <vt:lpstr>WH- QUESTIONS</vt:lpstr>
      <vt:lpstr>EXAMPLES </vt:lpstr>
      <vt:lpstr>Present perfect continuous tense use #1:   Describe the duration of an ongoing action</vt:lpstr>
      <vt:lpstr>Слайд 13</vt:lpstr>
      <vt:lpstr>Examples: </vt:lpstr>
      <vt:lpstr>  Use #2:  To describe recently started actions </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PERFECR CONTINUOUS</dc:title>
  <dc:creator>Anzhela</dc:creator>
  <cp:lastModifiedBy>Anzhela Kolodrubska</cp:lastModifiedBy>
  <cp:revision>6</cp:revision>
  <dcterms:created xsi:type="dcterms:W3CDTF">2019-02-11T16:17:20Z</dcterms:created>
  <dcterms:modified xsi:type="dcterms:W3CDTF">2019-02-11T17:04:40Z</dcterms:modified>
</cp:coreProperties>
</file>