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63" r:id="rId5"/>
    <p:sldId id="260" r:id="rId6"/>
    <p:sldId id="264" r:id="rId7"/>
    <p:sldId id="265" r:id="rId8"/>
    <p:sldId id="266" r:id="rId9"/>
    <p:sldId id="262" r:id="rId10"/>
    <p:sldId id="267" r:id="rId11"/>
    <p:sldId id="268" r:id="rId12"/>
    <p:sldId id="269" r:id="rId13"/>
    <p:sldId id="271" r:id="rId14"/>
    <p:sldId id="272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1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70B34-9BB2-4D0F-946A-69A94F20AA2C}" type="datetimeFigureOut">
              <a:rPr lang="ru-RU" smtClean="0"/>
              <a:t>01.10.2022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D7707-5D2B-4350-8316-98719713033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85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70B34-9BB2-4D0F-946A-69A94F20AA2C}" type="datetimeFigureOut">
              <a:rPr lang="ru-RU" smtClean="0"/>
              <a:t>01.10.2022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D7707-5D2B-4350-8316-98719713033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696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70B34-9BB2-4D0F-946A-69A94F20AA2C}" type="datetimeFigureOut">
              <a:rPr lang="ru-RU" smtClean="0"/>
              <a:t>01.10.2022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D7707-5D2B-4350-8316-98719713033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950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70B34-9BB2-4D0F-946A-69A94F20AA2C}" type="datetimeFigureOut">
              <a:rPr lang="ru-RU" smtClean="0"/>
              <a:t>01.10.2022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D7707-5D2B-4350-8316-98719713033C}" type="slidenum">
              <a:rPr lang="ru-RU" smtClean="0"/>
              <a:t>‹№›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6039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70B34-9BB2-4D0F-946A-69A94F20AA2C}" type="datetimeFigureOut">
              <a:rPr lang="ru-RU" smtClean="0"/>
              <a:t>01.10.2022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D7707-5D2B-4350-8316-98719713033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518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70B34-9BB2-4D0F-946A-69A94F20AA2C}" type="datetimeFigureOut">
              <a:rPr lang="ru-RU" smtClean="0"/>
              <a:t>01.10.2022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D7707-5D2B-4350-8316-98719713033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0741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70B34-9BB2-4D0F-946A-69A94F20AA2C}" type="datetimeFigureOut">
              <a:rPr lang="ru-RU" smtClean="0"/>
              <a:t>01.10.2022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D7707-5D2B-4350-8316-98719713033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134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70B34-9BB2-4D0F-946A-69A94F20AA2C}" type="datetimeFigureOut">
              <a:rPr lang="ru-RU" smtClean="0"/>
              <a:t>01.10.2022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D7707-5D2B-4350-8316-98719713033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8988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70B34-9BB2-4D0F-946A-69A94F20AA2C}" type="datetimeFigureOut">
              <a:rPr lang="ru-RU" smtClean="0"/>
              <a:t>01.10.2022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D7707-5D2B-4350-8316-98719713033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599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70B34-9BB2-4D0F-946A-69A94F20AA2C}" type="datetimeFigureOut">
              <a:rPr lang="ru-RU" smtClean="0"/>
              <a:t>01.10.2022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D7707-5D2B-4350-8316-98719713033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365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70B34-9BB2-4D0F-946A-69A94F20AA2C}" type="datetimeFigureOut">
              <a:rPr lang="ru-RU" smtClean="0"/>
              <a:t>01.10.2022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D7707-5D2B-4350-8316-98719713033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1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70B34-9BB2-4D0F-946A-69A94F20AA2C}" type="datetimeFigureOut">
              <a:rPr lang="ru-RU" smtClean="0"/>
              <a:t>01.10.2022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D7707-5D2B-4350-8316-98719713033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32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70B34-9BB2-4D0F-946A-69A94F20AA2C}" type="datetimeFigureOut">
              <a:rPr lang="ru-RU" smtClean="0"/>
              <a:t>01.10.2022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D7707-5D2B-4350-8316-98719713033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740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70B34-9BB2-4D0F-946A-69A94F20AA2C}" type="datetimeFigureOut">
              <a:rPr lang="ru-RU" smtClean="0"/>
              <a:t>01.10.2022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D7707-5D2B-4350-8316-98719713033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398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70B34-9BB2-4D0F-946A-69A94F20AA2C}" type="datetimeFigureOut">
              <a:rPr lang="ru-RU" smtClean="0"/>
              <a:t>01.10.2022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D7707-5D2B-4350-8316-98719713033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82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70B34-9BB2-4D0F-946A-69A94F20AA2C}" type="datetimeFigureOut">
              <a:rPr lang="ru-RU" smtClean="0"/>
              <a:t>01.10.2022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D7707-5D2B-4350-8316-98719713033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416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70B34-9BB2-4D0F-946A-69A94F20AA2C}" type="datetimeFigureOut">
              <a:rPr lang="ru-RU" smtClean="0"/>
              <a:t>01.10.2022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D7707-5D2B-4350-8316-98719713033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817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8B70B34-9BB2-4D0F-946A-69A94F20AA2C}" type="datetimeFigureOut">
              <a:rPr lang="ru-RU" smtClean="0"/>
              <a:t>01.10.2022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7FD7707-5D2B-4350-8316-98719713033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064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02327" y="1300785"/>
            <a:ext cx="9138661" cy="3659142"/>
          </a:xfrm>
        </p:spPr>
        <p:txBody>
          <a:bodyPr>
            <a:normAutofit/>
          </a:bodyPr>
          <a:lstStyle/>
          <a:p>
            <a:r>
              <a:rPr lang="uk-UA" sz="6000" b="1" dirty="0"/>
              <a:t>Тема 3. Підприємницькій капітал: сутність і складові елементи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1707745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538" y="133609"/>
            <a:ext cx="10364451" cy="877774"/>
          </a:xfrm>
        </p:spPr>
        <p:txBody>
          <a:bodyPr/>
          <a:lstStyle/>
          <a:p>
            <a:r>
              <a:rPr lang="uk-UA" dirty="0"/>
              <a:t>Прості відсотки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62000" y="1482437"/>
            <a:ext cx="10252364" cy="4862946"/>
          </a:xfrm>
        </p:spPr>
        <p:txBody>
          <a:bodyPr>
            <a:noAutofit/>
          </a:bodyPr>
          <a:lstStyle/>
          <a:p>
            <a:r>
              <a:rPr lang="uk-UA" sz="3200" cap="none" dirty="0"/>
              <a:t>а) період нарахування – </a:t>
            </a:r>
            <a:r>
              <a:rPr lang="uk-UA" sz="3200" b="1" cap="none" dirty="0"/>
              <a:t>n</a:t>
            </a:r>
            <a:r>
              <a:rPr lang="uk-UA" sz="3200" cap="none" dirty="0"/>
              <a:t>  років;</a:t>
            </a:r>
            <a:endParaRPr lang="ru-RU" sz="3200" cap="none" dirty="0"/>
          </a:p>
          <a:p>
            <a:r>
              <a:rPr lang="uk-UA" sz="3200" cap="none" dirty="0"/>
              <a:t>                                       </a:t>
            </a:r>
            <a:r>
              <a:rPr lang="uk-UA" sz="3200" b="1" cap="none" dirty="0"/>
              <a:t>m</a:t>
            </a:r>
            <a:r>
              <a:rPr lang="uk-UA" sz="3200" cap="none" dirty="0"/>
              <a:t> місяців;</a:t>
            </a:r>
            <a:endParaRPr lang="ru-RU" sz="3200" cap="none" dirty="0"/>
          </a:p>
          <a:p>
            <a:r>
              <a:rPr lang="uk-UA" sz="3200" cap="none" dirty="0"/>
              <a:t>                                       </a:t>
            </a:r>
            <a:r>
              <a:rPr lang="uk-UA" sz="3200" b="1" cap="none" dirty="0"/>
              <a:t>d </a:t>
            </a:r>
            <a:r>
              <a:rPr lang="uk-UA" sz="3200" cap="none" dirty="0"/>
              <a:t>днів.</a:t>
            </a:r>
            <a:endParaRPr lang="ru-RU" sz="3200" cap="none" dirty="0"/>
          </a:p>
          <a:p>
            <a:r>
              <a:rPr lang="uk-UA" sz="3200" cap="none" dirty="0"/>
              <a:t>б) сума відсотків – </a:t>
            </a:r>
            <a:r>
              <a:rPr lang="uk-UA" sz="3200" b="1" cap="none" dirty="0"/>
              <a:t>і</a:t>
            </a:r>
            <a:r>
              <a:rPr lang="uk-UA" sz="3200" cap="none" dirty="0"/>
              <a:t>;</a:t>
            </a:r>
            <a:endParaRPr lang="ru-RU" sz="3200" cap="none" dirty="0"/>
          </a:p>
          <a:p>
            <a:r>
              <a:rPr lang="uk-UA" sz="3200" cap="none" dirty="0"/>
              <a:t>в) сума позики – </a:t>
            </a:r>
            <a:r>
              <a:rPr lang="uk-UA" sz="3200" b="1" cap="none" dirty="0"/>
              <a:t>к</a:t>
            </a:r>
            <a:r>
              <a:rPr lang="uk-UA" sz="3200" b="1" cap="none" baseline="-25000" dirty="0"/>
              <a:t>о</a:t>
            </a:r>
            <a:r>
              <a:rPr lang="uk-UA" sz="3200" cap="none" dirty="0"/>
              <a:t>;</a:t>
            </a:r>
            <a:endParaRPr lang="ru-RU" sz="3200" cap="none" dirty="0"/>
          </a:p>
          <a:p>
            <a:r>
              <a:rPr lang="uk-UA" sz="3200" cap="none" dirty="0"/>
              <a:t>г) нарощена сума боргу – </a:t>
            </a:r>
            <a:r>
              <a:rPr lang="uk-UA" sz="3200" b="1" cap="none" dirty="0" err="1"/>
              <a:t>к</a:t>
            </a:r>
            <a:r>
              <a:rPr lang="uk-UA" sz="3200" b="1" cap="none" baseline="-25000" dirty="0" err="1"/>
              <a:t>н</a:t>
            </a:r>
            <a:r>
              <a:rPr lang="uk-UA" sz="3200" cap="none" dirty="0"/>
              <a:t>;</a:t>
            </a:r>
            <a:endParaRPr lang="ru-RU" sz="3200" cap="none" dirty="0"/>
          </a:p>
          <a:p>
            <a:r>
              <a:rPr lang="uk-UA" sz="3200" cap="none" dirty="0"/>
              <a:t>д) процента ставка – </a:t>
            </a:r>
            <a:r>
              <a:rPr lang="uk-UA" sz="3200" b="1" cap="none" dirty="0"/>
              <a:t>р</a:t>
            </a:r>
            <a:r>
              <a:rPr lang="uk-UA" sz="3200" cap="none" dirty="0"/>
              <a:t> (проста); </a:t>
            </a:r>
            <a:r>
              <a:rPr lang="uk-UA" sz="3200" b="1" cap="none" dirty="0"/>
              <a:t>s</a:t>
            </a:r>
            <a:r>
              <a:rPr lang="uk-UA" sz="3200" cap="none" dirty="0"/>
              <a:t> (складана).</a:t>
            </a:r>
            <a:endParaRPr lang="ru-RU" sz="3200" cap="none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52615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50482" y="1167621"/>
            <a:ext cx="4458283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775339"/>
              </p:ext>
            </p:extLst>
          </p:nvPr>
        </p:nvGraphicFramePr>
        <p:xfrm>
          <a:off x="3689350" y="1352550"/>
          <a:ext cx="6202363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Уравнение" r:id="rId3" imgW="1193800" imgH="215900" progId="Equation.3">
                  <p:embed/>
                </p:oleObj>
              </mc:Choice>
              <mc:Fallback>
                <p:oleObj name="Уравнение" r:id="rId3" imgW="1193800" imgH="2159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9350" y="1352550"/>
                        <a:ext cx="6202363" cy="1282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-3944478" y="2322367"/>
            <a:ext cx="39806108" cy="1214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9351069"/>
              </p:ext>
            </p:extLst>
          </p:nvPr>
        </p:nvGraphicFramePr>
        <p:xfrm>
          <a:off x="677731" y="2929405"/>
          <a:ext cx="5337138" cy="1791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Уравнение" r:id="rId5" imgW="1333500" imgH="431800" progId="Equation.3">
                  <p:embed/>
                </p:oleObj>
              </mc:Choice>
              <mc:Fallback>
                <p:oleObj name="Уравнение" r:id="rId5" imgW="1333500" imgH="4318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731" y="2929405"/>
                        <a:ext cx="5337138" cy="17917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-14983653" y="4009450"/>
            <a:ext cx="58055191" cy="814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2451861"/>
              </p:ext>
            </p:extLst>
          </p:nvPr>
        </p:nvGraphicFramePr>
        <p:xfrm>
          <a:off x="3883511" y="4628705"/>
          <a:ext cx="5226717" cy="1648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Уравнение" r:id="rId7" imgW="1422400" imgH="431800" progId="Equation.3">
                  <p:embed/>
                </p:oleObj>
              </mc:Choice>
              <mc:Fallback>
                <p:oleObj name="Уравнение" r:id="rId7" imgW="1422400" imgH="4318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3511" y="4628705"/>
                        <a:ext cx="5226717" cy="16486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7DBCDC1-90C7-4CDF-86A7-DB0A48CE2174}"/>
              </a:ext>
            </a:extLst>
          </p:cNvPr>
          <p:cNvSpPr txBox="1"/>
          <p:nvPr/>
        </p:nvSpPr>
        <p:spPr>
          <a:xfrm>
            <a:off x="3251883" y="170948"/>
            <a:ext cx="5099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/>
              <a:t>ПРОСТІ ВІДСОТКИ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081E6B-5583-46E0-A7EF-C51D25F0DC64}"/>
              </a:ext>
            </a:extLst>
          </p:cNvPr>
          <p:cNvSpPr txBox="1"/>
          <p:nvPr/>
        </p:nvSpPr>
        <p:spPr>
          <a:xfrm>
            <a:off x="10079914" y="1624199"/>
            <a:ext cx="18072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ТЕРМІН ВКЛАДУ РАХУЄТЬСЯ В РОКАХ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7F582DA-0B69-42AD-8D61-23E344AA29C8}"/>
              </a:ext>
            </a:extLst>
          </p:cNvPr>
          <p:cNvSpPr txBox="1"/>
          <p:nvPr/>
        </p:nvSpPr>
        <p:spPr>
          <a:xfrm>
            <a:off x="9350187" y="5043785"/>
            <a:ext cx="18072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ТЕРМІН ВКЛАДУ РАХУЄТЬСЯ У ДНЯХ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660D5BB-22B0-44AF-A985-091C1A7C924B}"/>
              </a:ext>
            </a:extLst>
          </p:cNvPr>
          <p:cNvSpPr txBox="1"/>
          <p:nvPr/>
        </p:nvSpPr>
        <p:spPr>
          <a:xfrm>
            <a:off x="6496868" y="3363616"/>
            <a:ext cx="18072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ТЕРМІН ВКЛАДУ РАХУЄТЬСЯ В МІСЯЦЯХ</a:t>
            </a:r>
          </a:p>
        </p:txBody>
      </p:sp>
    </p:spTree>
    <p:extLst>
      <p:ext uri="{BB962C8B-B14F-4D97-AF65-F5344CB8AC3E}">
        <p14:creationId xmlns:p14="http://schemas.microsoft.com/office/powerpoint/2010/main" val="3453921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920" y="410699"/>
            <a:ext cx="10364451" cy="780792"/>
          </a:xfrm>
        </p:spPr>
        <p:txBody>
          <a:bodyPr>
            <a:normAutofit/>
          </a:bodyPr>
          <a:lstStyle/>
          <a:p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Складні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відсотки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447309" y="1260764"/>
            <a:ext cx="117690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526338"/>
              </p:ext>
            </p:extLst>
          </p:nvPr>
        </p:nvGraphicFramePr>
        <p:xfrm>
          <a:off x="2586038" y="1717962"/>
          <a:ext cx="7249828" cy="155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Уравнение" r:id="rId3" imgW="1079500" imgH="241300" progId="Equation.3">
                  <p:embed/>
                </p:oleObj>
              </mc:Choice>
              <mc:Fallback>
                <p:oleObj name="Уравнение" r:id="rId3" imgW="1079500" imgH="241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6038" y="1717962"/>
                        <a:ext cx="7249828" cy="1553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656625" y="272023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5965351"/>
              </p:ext>
            </p:extLst>
          </p:nvPr>
        </p:nvGraphicFramePr>
        <p:xfrm>
          <a:off x="3014663" y="3271837"/>
          <a:ext cx="5743574" cy="3254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Уравнение" r:id="rId5" imgW="863225" imgH="482391" progId="Equation.3">
                  <p:embed/>
                </p:oleObj>
              </mc:Choice>
              <mc:Fallback>
                <p:oleObj name="Уравнение" r:id="rId5" imgW="863225" imgH="482391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4663" y="3271837"/>
                        <a:ext cx="5743574" cy="32546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5547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BE61514C-AC7F-4431-824C-06D218F84F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457" y="976745"/>
            <a:ext cx="9816604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310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9F0086-0CD3-443A-8E2F-233BC3E8A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693" y="292936"/>
            <a:ext cx="10364451" cy="773865"/>
          </a:xfrm>
        </p:spPr>
        <p:txBody>
          <a:bodyPr/>
          <a:lstStyle/>
          <a:p>
            <a:r>
              <a:rPr lang="uk-UA" dirty="0"/>
              <a:t>Задачі: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ADC37CD-BBBE-4161-B1F7-C262A680768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36518"/>
            <a:ext cx="10363826" cy="4554681"/>
          </a:xfrm>
        </p:spPr>
        <p:txBody>
          <a:bodyPr/>
          <a:lstStyle/>
          <a:p>
            <a:r>
              <a:rPr lang="ru-RU" b="1" dirty="0"/>
              <a:t>Задача 1.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нарощену</a:t>
            </a:r>
            <a:r>
              <a:rPr lang="ru-RU" dirty="0"/>
              <a:t> суму, яку </a:t>
            </a:r>
            <a:r>
              <a:rPr lang="ru-RU" dirty="0" err="1"/>
              <a:t>одержить</a:t>
            </a:r>
            <a:r>
              <a:rPr lang="ru-RU" dirty="0"/>
              <a:t> </a:t>
            </a:r>
            <a:r>
              <a:rPr lang="ru-RU" dirty="0" err="1"/>
              <a:t>вкладник</a:t>
            </a:r>
            <a:r>
              <a:rPr lang="ru-RU" dirty="0"/>
              <a:t>, </a:t>
            </a:r>
            <a:r>
              <a:rPr lang="ru-RU" dirty="0" err="1"/>
              <a:t>вклавши</a:t>
            </a:r>
            <a:r>
              <a:rPr lang="ru-RU" dirty="0"/>
              <a:t> </a:t>
            </a:r>
            <a:r>
              <a:rPr lang="en-US" dirty="0"/>
              <a:t>50</a:t>
            </a:r>
            <a:r>
              <a:rPr lang="ru-RU" dirty="0"/>
              <a:t> тис. грн. </a:t>
            </a:r>
            <a:r>
              <a:rPr lang="ru-RU" dirty="0" err="1"/>
              <a:t>під</a:t>
            </a:r>
            <a:r>
              <a:rPr lang="ru-RU" dirty="0"/>
              <a:t> 2</a:t>
            </a:r>
            <a:r>
              <a:rPr lang="en-US" dirty="0"/>
              <a:t>4</a:t>
            </a:r>
            <a:r>
              <a:rPr lang="ru-RU" dirty="0"/>
              <a:t>% </a:t>
            </a:r>
            <a:r>
              <a:rPr lang="ru-RU" dirty="0" err="1"/>
              <a:t>річних</a:t>
            </a:r>
            <a:r>
              <a:rPr lang="ru-RU" dirty="0"/>
              <a:t> через 9 </a:t>
            </a:r>
            <a:r>
              <a:rPr lang="ru-RU" dirty="0" err="1"/>
              <a:t>місяців</a:t>
            </a:r>
            <a:r>
              <a:rPr lang="ru-RU" dirty="0"/>
              <a:t>.</a:t>
            </a:r>
          </a:p>
          <a:p>
            <a:r>
              <a:rPr lang="ru-RU" b="1" dirty="0"/>
              <a:t>Задача 2.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нарощену</a:t>
            </a:r>
            <a:r>
              <a:rPr lang="ru-RU" dirty="0"/>
              <a:t> суму внесу,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капітал</a:t>
            </a:r>
            <a:r>
              <a:rPr lang="ru-RU" dirty="0"/>
              <a:t> у </a:t>
            </a:r>
            <a:r>
              <a:rPr lang="ru-RU" dirty="0" err="1"/>
              <a:t>сумі</a:t>
            </a:r>
            <a:r>
              <a:rPr lang="ru-RU" dirty="0"/>
              <a:t> 1 млн. грн. </a:t>
            </a:r>
            <a:r>
              <a:rPr lang="ru-RU" dirty="0" err="1"/>
              <a:t>Вкладений</a:t>
            </a:r>
            <a:r>
              <a:rPr lang="ru-RU" dirty="0"/>
              <a:t> на 3 роки </a:t>
            </a:r>
            <a:r>
              <a:rPr lang="ru-RU" dirty="0" err="1"/>
              <a:t>під</a:t>
            </a:r>
            <a:r>
              <a:rPr lang="ru-RU" dirty="0"/>
              <a:t> 15% за складною </a:t>
            </a:r>
            <a:r>
              <a:rPr lang="ru-RU" dirty="0" err="1"/>
              <a:t>ставкою</a:t>
            </a:r>
            <a:r>
              <a:rPr lang="ru-RU" dirty="0"/>
              <a:t>. </a:t>
            </a:r>
            <a:r>
              <a:rPr lang="ru-RU" dirty="0" err="1"/>
              <a:t>Відсотки</a:t>
            </a:r>
            <a:r>
              <a:rPr lang="ru-RU" dirty="0"/>
              <a:t> </a:t>
            </a:r>
            <a:r>
              <a:rPr lang="ru-RU" dirty="0" err="1"/>
              <a:t>нараховуються</a:t>
            </a:r>
            <a:r>
              <a:rPr lang="ru-RU" dirty="0"/>
              <a:t> один раз на </a:t>
            </a:r>
            <a:r>
              <a:rPr lang="ru-RU" dirty="0" err="1"/>
              <a:t>рік</a:t>
            </a:r>
            <a:r>
              <a:rPr lang="ru-RU" dirty="0"/>
              <a:t>.</a:t>
            </a:r>
          </a:p>
          <a:p>
            <a:r>
              <a:rPr lang="ru-RU" b="1" dirty="0"/>
              <a:t>Задача 3.</a:t>
            </a:r>
            <a:r>
              <a:rPr lang="ru-RU" dirty="0"/>
              <a:t> Яку суму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вкласти</a:t>
            </a:r>
            <a:r>
              <a:rPr lang="ru-RU" dirty="0"/>
              <a:t> в банк </a:t>
            </a:r>
            <a:r>
              <a:rPr lang="ru-RU" dirty="0" err="1"/>
              <a:t>під</a:t>
            </a:r>
            <a:r>
              <a:rPr lang="ru-RU" dirty="0"/>
              <a:t> 9% </a:t>
            </a:r>
            <a:r>
              <a:rPr lang="ru-RU" dirty="0" err="1"/>
              <a:t>річних</a:t>
            </a:r>
            <a:r>
              <a:rPr lang="ru-RU" dirty="0"/>
              <a:t> за складною </a:t>
            </a:r>
            <a:r>
              <a:rPr lang="ru-RU" dirty="0" err="1"/>
              <a:t>ставкою</a:t>
            </a:r>
            <a:r>
              <a:rPr lang="ru-RU" dirty="0"/>
              <a:t> на 5 </a:t>
            </a:r>
            <a:r>
              <a:rPr lang="ru-RU" dirty="0" err="1"/>
              <a:t>років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до </a:t>
            </a:r>
            <a:r>
              <a:rPr lang="ru-RU" dirty="0" err="1"/>
              <a:t>кінця</a:t>
            </a:r>
            <a:r>
              <a:rPr lang="ru-RU" dirty="0"/>
              <a:t> </a:t>
            </a:r>
            <a:r>
              <a:rPr lang="ru-RU" dirty="0" err="1"/>
              <a:t>зазначеного</a:t>
            </a:r>
            <a:r>
              <a:rPr lang="ru-RU" dirty="0"/>
              <a:t> </a:t>
            </a:r>
            <a:r>
              <a:rPr lang="ru-RU" dirty="0" err="1"/>
              <a:t>терміну</a:t>
            </a:r>
            <a:r>
              <a:rPr lang="ru-RU" dirty="0"/>
              <a:t> </a:t>
            </a:r>
            <a:r>
              <a:rPr lang="ru-RU" dirty="0" err="1"/>
              <a:t>одержати</a:t>
            </a:r>
            <a:r>
              <a:rPr lang="ru-RU" dirty="0"/>
              <a:t> 900 тис. грн.?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3477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5957" y="2447317"/>
            <a:ext cx="10364451" cy="1596177"/>
          </a:xfrm>
        </p:spPr>
        <p:txBody>
          <a:bodyPr>
            <a:normAutofit/>
          </a:bodyPr>
          <a:lstStyle/>
          <a:p>
            <a:r>
              <a:rPr lang="uk-UA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увагу!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8401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5546756"/>
          </a:xfrm>
        </p:spPr>
        <p:txBody>
          <a:bodyPr>
            <a:normAutofit/>
          </a:bodyPr>
          <a:lstStyle/>
          <a:p>
            <a:r>
              <a:rPr lang="uk-UA" sz="5400" b="1" i="1" u="sng" dirty="0"/>
              <a:t>Капітал</a:t>
            </a:r>
            <a:r>
              <a:rPr lang="uk-UA" sz="5400" b="1" dirty="0"/>
              <a:t> – </a:t>
            </a:r>
            <a:r>
              <a:rPr lang="uk-UA" sz="5400" dirty="0"/>
              <a:t>загальна вартість засобів у грошовій, матеріальній і нематеріальній формі, які авансовані у формування активів підприємства.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87417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0"/>
          <p:cNvSpPr>
            <a:spLocks noChangeShapeType="1"/>
          </p:cNvSpPr>
          <p:nvPr/>
        </p:nvSpPr>
        <p:spPr bwMode="auto">
          <a:xfrm>
            <a:off x="5556828" y="2932244"/>
            <a:ext cx="0" cy="1143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9"/>
          <p:cNvSpPr>
            <a:spLocks noChangeShapeType="1"/>
          </p:cNvSpPr>
          <p:nvPr/>
        </p:nvSpPr>
        <p:spPr bwMode="auto">
          <a:xfrm>
            <a:off x="3661353" y="3046544"/>
            <a:ext cx="0" cy="165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8"/>
          <p:cNvSpPr>
            <a:spLocks noChangeShapeType="1"/>
          </p:cNvSpPr>
          <p:nvPr/>
        </p:nvSpPr>
        <p:spPr bwMode="auto">
          <a:xfrm>
            <a:off x="7996816" y="3046544"/>
            <a:ext cx="0" cy="165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7"/>
          <p:cNvSpPr>
            <a:spLocks noChangeShapeType="1"/>
          </p:cNvSpPr>
          <p:nvPr/>
        </p:nvSpPr>
        <p:spPr bwMode="auto">
          <a:xfrm>
            <a:off x="5139316" y="3070357"/>
            <a:ext cx="0" cy="165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6"/>
          <p:cNvSpPr>
            <a:spLocks noChangeShapeType="1"/>
          </p:cNvSpPr>
          <p:nvPr/>
        </p:nvSpPr>
        <p:spPr bwMode="auto">
          <a:xfrm>
            <a:off x="6576003" y="3046544"/>
            <a:ext cx="0" cy="165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0" name="Группа 19"/>
          <p:cNvGrpSpPr/>
          <p:nvPr/>
        </p:nvGrpSpPr>
        <p:grpSpPr>
          <a:xfrm>
            <a:off x="1246909" y="775856"/>
            <a:ext cx="9850582" cy="5403272"/>
            <a:chOff x="2904115" y="2671894"/>
            <a:chExt cx="5943601" cy="3019425"/>
          </a:xfrm>
        </p:grpSpPr>
        <p:sp>
          <p:nvSpPr>
            <p:cNvPr id="3" name="Rectangle 1"/>
            <p:cNvSpPr>
              <a:spLocks noChangeArrowheads="1"/>
            </p:cNvSpPr>
            <p:nvPr/>
          </p:nvSpPr>
          <p:spPr bwMode="auto">
            <a:xfrm>
              <a:off x="4253491" y="2671894"/>
              <a:ext cx="2857500" cy="342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lgDash"/>
              <a:miter lim="800000"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Елементний склад капіталу</a:t>
              </a:r>
              <a:endParaRPr kumimoji="0" lang="uk-UA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2904115" y="3211644"/>
              <a:ext cx="1485901" cy="887413"/>
            </a:xfrm>
            <a:prstGeom prst="rect">
              <a:avLst/>
            </a:prstGeom>
            <a:solidFill>
              <a:srgbClr val="FFFFFF"/>
            </a:solidFill>
            <a:ln w="9525" cap="rnd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Times New Roman" panose="02020603050405020304" pitchFamily="18" charset="0"/>
                  <a:cs typeface="Garamond" panose="02020404030301010803" pitchFamily="18" charset="0"/>
                </a:rPr>
                <a:t>Технічні засоби виробництва</a:t>
              </a:r>
              <a:endParaRPr kumimoji="0" lang="uk-UA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4390016" y="3211644"/>
              <a:ext cx="1485900" cy="887413"/>
            </a:xfrm>
            <a:prstGeom prst="rect">
              <a:avLst/>
            </a:prstGeom>
            <a:solidFill>
              <a:srgbClr val="FFFFFF"/>
            </a:solidFill>
            <a:ln w="9525" cap="rnd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Times New Roman" panose="02020603050405020304" pitchFamily="18" charset="0"/>
                  <a:cs typeface="Garamond" panose="02020404030301010803" pitchFamily="18" charset="0"/>
                </a:rPr>
                <a:t>Матеріалізовані оборотні елементи виробництва</a:t>
              </a:r>
              <a:endParaRPr kumimoji="0" lang="uk-UA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875916" y="3211644"/>
              <a:ext cx="1485900" cy="887413"/>
            </a:xfrm>
            <a:prstGeom prst="rect">
              <a:avLst/>
            </a:prstGeom>
            <a:solidFill>
              <a:srgbClr val="FFFFFF"/>
            </a:solidFill>
            <a:ln w="9525" cap="rnd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Times New Roman" panose="02020603050405020304" pitchFamily="18" charset="0"/>
                  <a:cs typeface="Garamond" panose="02020404030301010803" pitchFamily="18" charset="0"/>
                </a:rPr>
                <a:t>Грошові оборотні кошти</a:t>
              </a:r>
              <a:endParaRPr kumimoji="0" lang="uk-UA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7361816" y="3211644"/>
              <a:ext cx="1485900" cy="887413"/>
            </a:xfrm>
            <a:prstGeom prst="rect">
              <a:avLst/>
            </a:prstGeom>
            <a:solidFill>
              <a:srgbClr val="FFFFFF"/>
            </a:solidFill>
            <a:ln w="9525" cap="rnd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Times New Roman" panose="02020603050405020304" pitchFamily="18" charset="0"/>
                  <a:cs typeface="Garamond" panose="02020404030301010803" pitchFamily="18" charset="0"/>
                </a:rPr>
                <a:t>Об’єкти інтелектуальної власності</a:t>
              </a:r>
              <a:endParaRPr kumimoji="0" lang="uk-UA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AutoShape 11"/>
            <p:cNvSpPr>
              <a:spLocks noChangeShapeType="1"/>
            </p:cNvSpPr>
            <p:nvPr/>
          </p:nvSpPr>
          <p:spPr bwMode="auto">
            <a:xfrm>
              <a:off x="3661353" y="3046544"/>
              <a:ext cx="433546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5875916" y="4099057"/>
              <a:ext cx="1485900" cy="1592262"/>
            </a:xfrm>
            <a:prstGeom prst="rect">
              <a:avLst/>
            </a:prstGeom>
            <a:solidFill>
              <a:srgbClr val="FFFFFF"/>
            </a:solidFill>
            <a:ln w="9525" cap="rnd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Фонд оплати праці, кошти для придбання елементів оборотних фондів, у тому числі грошові кошти у національній та іноземній валюті.</a:t>
              </a:r>
              <a:endParaRPr kumimoji="0" lang="uk-UA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7361816" y="4099057"/>
              <a:ext cx="1485900" cy="1592262"/>
            </a:xfrm>
            <a:prstGeom prst="rect">
              <a:avLst/>
            </a:prstGeom>
            <a:solidFill>
              <a:srgbClr val="FFFFFF"/>
            </a:solidFill>
            <a:ln w="9525" cap="rnd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Власне підприємницька ідея, спосіб виготовлення сировини чи готової продукції, спосіб надання товару нових властивостей і якісних характеристик.</a:t>
              </a:r>
              <a:endParaRPr kumimoji="0" lang="uk-UA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2904115" y="4099057"/>
              <a:ext cx="1485901" cy="1592262"/>
            </a:xfrm>
            <a:prstGeom prst="rect">
              <a:avLst/>
            </a:prstGeom>
            <a:solidFill>
              <a:srgbClr val="FFFFFF"/>
            </a:solidFill>
            <a:ln w="9525" cap="rnd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Будівлі, споруди, устаткування, рухомий склад транспорту, інструменти тощо.</a:t>
              </a:r>
              <a:endParaRPr kumimoji="0" lang="uk-UA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4390016" y="4099057"/>
              <a:ext cx="1485900" cy="1592262"/>
            </a:xfrm>
            <a:prstGeom prst="rect">
              <a:avLst/>
            </a:prstGeom>
            <a:solidFill>
              <a:srgbClr val="FFFFFF"/>
            </a:solidFill>
            <a:ln w="9525" cap="rnd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Сировина і матеріали, пристосування і інструменти одноразового або короткочасного використання.</a:t>
              </a:r>
              <a:endParaRPr kumimoji="0" lang="uk-UA" altLang="ru-RU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1402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2219" y="1360255"/>
            <a:ext cx="953192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«Структура капіталу»</a:t>
            </a:r>
            <a:r>
              <a:rPr lang="uk-UA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 це співвідношення всіх форм власних і запозичених грошових коштів, що використовуються підприємством з метою фінансування активів.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663502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1382" y="972556"/>
            <a:ext cx="1003069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 складу </a:t>
            </a:r>
            <a:r>
              <a:rPr lang="uk-UA" sz="3200" i="1" u="sng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основного капіталу</a:t>
            </a:r>
            <a:r>
              <a:rPr lang="uk-UA" sz="3200" u="sng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входять усі технічні засоби виробництва, без яких неможливо організувати нормальний процес виробництва. </a:t>
            </a:r>
          </a:p>
          <a:p>
            <a:r>
              <a:rPr lang="uk-UA" sz="3200" i="1" u="sng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Оборотний капітал</a:t>
            </a:r>
            <a:r>
              <a:rPr lang="uk-UA" sz="3200" u="sng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охоплює все те, що «проходить» через підприємство і призначене для виробничого і особистого споживання або продажу на ринку. Це сировина, матеріали, готова продукція, готівка в касі і на рахунках в банку, кошти на оплату праці персоналу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1404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Способи формування підприємницького капіталу: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48145" y="2371728"/>
            <a:ext cx="1053008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3200" i="1" dirty="0">
                <a:solidFill>
                  <a:srgbClr val="200F0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перший </a:t>
            </a:r>
            <a:r>
              <a:rPr lang="uk-UA" sz="3200" dirty="0">
                <a:solidFill>
                  <a:srgbClr val="200F0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фінансові підсумки попередньої підприємницької діяльності, (власної або успадкованої);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3200" i="1" dirty="0">
                <a:solidFill>
                  <a:srgbClr val="200F0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другий</a:t>
            </a:r>
            <a:r>
              <a:rPr lang="uk-UA" sz="3200" dirty="0">
                <a:solidFill>
                  <a:srgbClr val="200F0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особисті заощадження (не лише у грошовій, а у речовій, товарній формі);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3200" i="1" dirty="0">
                <a:solidFill>
                  <a:srgbClr val="200F0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третій</a:t>
            </a:r>
            <a:r>
              <a:rPr lang="uk-UA" sz="3200" dirty="0">
                <a:solidFill>
                  <a:srgbClr val="200F0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позичкові кошти, тобто отримані в борг з певними зобов’язаннями (сплата встановленого відсотка за рік).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48833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526472" y="202276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4" name="Group 1"/>
          <p:cNvGrpSpPr>
            <a:grpSpLocks noChangeAspect="1"/>
          </p:cNvGrpSpPr>
          <p:nvPr/>
        </p:nvGrpSpPr>
        <p:grpSpPr bwMode="auto">
          <a:xfrm>
            <a:off x="900545" y="498764"/>
            <a:ext cx="9601201" cy="5881256"/>
            <a:chOff x="2254" y="3626"/>
            <a:chExt cx="7200" cy="3166"/>
          </a:xfrm>
        </p:grpSpPr>
        <p:sp>
          <p:nvSpPr>
            <p:cNvPr id="5" name="AutoShape 9"/>
            <p:cNvSpPr>
              <a:spLocks noChangeAspect="1" noChangeArrowheads="1" noTextEdit="1"/>
            </p:cNvSpPr>
            <p:nvPr/>
          </p:nvSpPr>
          <p:spPr bwMode="auto">
            <a:xfrm>
              <a:off x="2254" y="3626"/>
              <a:ext cx="7200" cy="31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2377" y="4976"/>
              <a:ext cx="2077" cy="1643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uk-UA" altLang="ru-RU" sz="2000" b="1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Залежно від терміну:</a:t>
              </a:r>
              <a:endParaRPr kumimoji="0" lang="uk-UA" altLang="ru-RU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</a:tabLst>
              </a:pPr>
              <a:r>
                <a:rPr kumimoji="0" lang="uk-UA" altLang="ru-RU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Короткостроковий кредит</a:t>
              </a:r>
              <a:endParaRPr kumimoji="0" lang="uk-UA" altLang="ru-RU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</a:tabLst>
              </a:pPr>
              <a:r>
                <a:rPr kumimoji="0" lang="uk-UA" altLang="ru-RU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Середньостроковий кредит</a:t>
              </a:r>
              <a:endParaRPr kumimoji="0" lang="uk-UA" altLang="ru-RU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</a:tabLst>
              </a:pPr>
              <a:r>
                <a:rPr kumimoji="0" lang="uk-UA" altLang="ru-RU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Довгостроковий кредит</a:t>
              </a:r>
              <a:endParaRPr kumimoji="0" lang="uk-UA" altLang="ru-RU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7045" y="4976"/>
              <a:ext cx="2260" cy="1643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uk-UA" altLang="ru-RU" sz="20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Залежно від відсоткової ставки:</a:t>
              </a:r>
              <a:endParaRPr kumimoji="0" lang="uk-UA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</a:tabLst>
              </a:pPr>
              <a:r>
                <a:rPr kumimoji="0" lang="uk-UA" altLang="ru-RU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Кредити з плаваючою відсотковою ставкою</a:t>
              </a:r>
              <a:endParaRPr kumimoji="0" lang="uk-UA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</a:tabLst>
              </a:pPr>
              <a:r>
                <a:rPr kumimoji="0" lang="uk-UA" altLang="ru-RU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Кредити з фіксованою відсотковою ставкою</a:t>
              </a:r>
              <a:endParaRPr kumimoji="0" lang="uk-UA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 flipH="1">
              <a:off x="4020" y="4436"/>
              <a:ext cx="1902" cy="5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5922" y="4436"/>
              <a:ext cx="1766" cy="5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4292" y="3896"/>
              <a:ext cx="3396" cy="54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Кредити </a:t>
              </a:r>
              <a:endParaRPr kumimoji="0" lang="uk-UA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3"/>
            <p:cNvSpPr>
              <a:spLocks noChangeArrowheads="1"/>
            </p:cNvSpPr>
            <p:nvPr/>
          </p:nvSpPr>
          <p:spPr bwMode="auto">
            <a:xfrm>
              <a:off x="4736" y="4976"/>
              <a:ext cx="1998" cy="1643"/>
            </a:xfrm>
            <a:prstGeom prst="rect">
              <a:avLst/>
            </a:prstGeom>
            <a:solidFill>
              <a:srgbClr val="FFFFFF"/>
            </a:solidFill>
            <a:ln w="15875" cap="rnd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28600" algn="l"/>
                </a:tabLst>
              </a:pPr>
              <a:r>
                <a:rPr kumimoji="0" lang="uk-UA" altLang="ru-RU" sz="2000" b="1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В залежності від забезпечення:</a:t>
              </a:r>
              <a:endParaRPr kumimoji="0" lang="uk-UA" altLang="ru-RU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</a:tabLst>
              </a:pPr>
              <a:r>
                <a:rPr kumimoji="0" lang="uk-UA" altLang="ru-RU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Забезпечений кредит</a:t>
              </a:r>
              <a:endParaRPr kumimoji="0" lang="uk-UA" altLang="ru-RU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228600" algn="l"/>
                </a:tabLst>
              </a:pPr>
              <a:r>
                <a:rPr kumimoji="0" lang="uk-UA" altLang="ru-RU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Незабезпечений кредит</a:t>
              </a:r>
              <a:endParaRPr kumimoji="0" lang="uk-UA" altLang="ru-RU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AutoShape 2"/>
            <p:cNvSpPr>
              <a:spLocks noChangeShapeType="1"/>
            </p:cNvSpPr>
            <p:nvPr/>
          </p:nvSpPr>
          <p:spPr bwMode="auto">
            <a:xfrm flipH="1">
              <a:off x="5668" y="4447"/>
              <a:ext cx="254" cy="52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</p:grp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526472" y="516125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870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7520" y="202881"/>
            <a:ext cx="10364451" cy="1113301"/>
          </a:xfrm>
        </p:spPr>
        <p:txBody>
          <a:bodyPr>
            <a:normAutofit/>
          </a:bodyPr>
          <a:lstStyle/>
          <a:p>
            <a:r>
              <a:rPr lang="uk-UA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Базові поняття кредиту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74074" y="1316182"/>
            <a:ext cx="10889672" cy="5043054"/>
          </a:xfrm>
        </p:spPr>
        <p:txBody>
          <a:bodyPr>
            <a:normAutofit/>
          </a:bodyPr>
          <a:lstStyle/>
          <a:p>
            <a:r>
              <a:rPr lang="uk-UA" sz="2400" dirty="0"/>
              <a:t>а)	</a:t>
            </a:r>
            <a:r>
              <a:rPr lang="uk-UA" sz="2400" b="1" i="1" dirty="0"/>
              <a:t>відсоток</a:t>
            </a:r>
            <a:r>
              <a:rPr lang="uk-UA" sz="2400" dirty="0"/>
              <a:t> - це дохід від надання капіталу в борг у різних</a:t>
            </a:r>
            <a:br>
              <a:rPr lang="uk-UA" sz="2400" dirty="0"/>
            </a:br>
            <a:r>
              <a:rPr lang="uk-UA" sz="2400" dirty="0"/>
              <a:t>формах (позички, кредити  і т. п.) або від інвестицій виробничого</a:t>
            </a:r>
            <a:br>
              <a:rPr lang="uk-UA" sz="2400" dirty="0"/>
            </a:br>
            <a:r>
              <a:rPr lang="uk-UA" sz="2400" dirty="0"/>
              <a:t>чи фінансового характеру;</a:t>
            </a:r>
            <a:endParaRPr lang="ru-RU" sz="2400" dirty="0"/>
          </a:p>
          <a:p>
            <a:r>
              <a:rPr lang="uk-UA" sz="2400" dirty="0"/>
              <a:t>б)	</a:t>
            </a:r>
            <a:r>
              <a:rPr lang="uk-UA" sz="2400" b="1" i="1" dirty="0"/>
              <a:t>процентна ставка</a:t>
            </a:r>
            <a:r>
              <a:rPr lang="uk-UA" sz="2400" dirty="0"/>
              <a:t> -  це величина, що характеризує інтенсивність нарахування відсотків;</a:t>
            </a:r>
            <a:endParaRPr lang="ru-RU" sz="2400" dirty="0"/>
          </a:p>
          <a:p>
            <a:r>
              <a:rPr lang="uk-UA" sz="2400" dirty="0"/>
              <a:t>в) </a:t>
            </a:r>
            <a:r>
              <a:rPr lang="uk-UA" sz="2400" b="1" i="1" dirty="0"/>
              <a:t>нарощення первісної (інвестованої) суми</a:t>
            </a:r>
            <a:r>
              <a:rPr lang="uk-UA" sz="2400" dirty="0"/>
              <a:t>  - це збільшення даної суми за рахунок нарахованих відсотків;</a:t>
            </a:r>
            <a:endParaRPr lang="ru-RU" sz="2400" dirty="0"/>
          </a:p>
          <a:p>
            <a:r>
              <a:rPr lang="uk-UA" sz="2400" dirty="0"/>
              <a:t>г) </a:t>
            </a:r>
            <a:r>
              <a:rPr lang="uk-UA" sz="2400" b="1" i="1" dirty="0"/>
              <a:t>період нарахування</a:t>
            </a:r>
            <a:r>
              <a:rPr lang="uk-UA" sz="2400" dirty="0"/>
              <a:t> - це інтервал часу, за який нарахову­ються відсотки.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5726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4"/>
          <p:cNvGrpSpPr/>
          <p:nvPr/>
        </p:nvGrpSpPr>
        <p:grpSpPr>
          <a:xfrm>
            <a:off x="1482436" y="900546"/>
            <a:ext cx="9656619" cy="5070764"/>
            <a:chOff x="2683452" y="1458840"/>
            <a:chExt cx="6429375" cy="3314481"/>
          </a:xfrm>
        </p:grpSpPr>
        <p:sp>
          <p:nvSpPr>
            <p:cNvPr id="13" name="Rectangle 20"/>
            <p:cNvSpPr>
              <a:spLocks noChangeArrowheads="1"/>
            </p:cNvSpPr>
            <p:nvPr/>
          </p:nvSpPr>
          <p:spPr bwMode="auto">
            <a:xfrm>
              <a:off x="5055177" y="1458840"/>
              <a:ext cx="1714500" cy="342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Відсотки </a:t>
              </a:r>
              <a:endParaRPr kumimoji="0" lang="uk-UA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AutoShape 22"/>
            <p:cNvSpPr>
              <a:spLocks noChangeArrowheads="1"/>
            </p:cNvSpPr>
            <p:nvPr/>
          </p:nvSpPr>
          <p:spPr bwMode="auto">
            <a:xfrm>
              <a:off x="2883477" y="1630290"/>
              <a:ext cx="2057400" cy="685800"/>
            </a:xfrm>
            <a:prstGeom prst="irregularSeal2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Прості </a:t>
              </a:r>
              <a:endParaRPr kumimoji="0" lang="uk-UA" altLang="ru-RU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AutoShape 21"/>
            <p:cNvSpPr>
              <a:spLocks noChangeArrowheads="1"/>
            </p:cNvSpPr>
            <p:nvPr/>
          </p:nvSpPr>
          <p:spPr bwMode="auto">
            <a:xfrm>
              <a:off x="7169727" y="1553297"/>
              <a:ext cx="1943100" cy="776432"/>
            </a:xfrm>
            <a:prstGeom prst="irregularSeal2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Складні</a:t>
              </a:r>
              <a:endParaRPr kumimoji="0" lang="uk-UA" altLang="ru-RU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2683452" y="2400010"/>
              <a:ext cx="2743200" cy="14620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45085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b="1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Прості відсотки</a:t>
              </a:r>
              <a:r>
                <a:rPr kumimoji="0" lang="uk-UA" altLang="ru-RU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-  це метод розрахунку доходу кредитора, одержуваного від позичальника за надані в борг гроші. Вони на­раховуються на ту саму суму позикового капіталу протягом усьо­го терміну погашення позички.</a:t>
              </a:r>
              <a:endParaRPr kumimoji="0" lang="uk-UA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45085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6483927" y="2376271"/>
              <a:ext cx="2628900" cy="14620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45085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При </a:t>
              </a:r>
              <a:r>
                <a:rPr kumimoji="0" lang="uk-UA" altLang="ru-RU" b="1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складних відсотках</a:t>
              </a:r>
              <a:r>
                <a:rPr kumimoji="0" lang="uk-UA" altLang="ru-RU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платежі її кожному періоді додаються до капіталу попереднього періоду, а процентний платіж у насту­пному періоді нараховується на нарощену величину первісного капіталу.</a:t>
              </a:r>
              <a:endParaRPr kumimoji="0" lang="uk-UA" altLang="ru-RU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45085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ru-RU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3169226" y="4066164"/>
              <a:ext cx="5517573" cy="7071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45085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b="0" i="1" u="sng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Прості відсотки</a:t>
              </a:r>
              <a:r>
                <a:rPr kumimoji="0" lang="uk-UA" altLang="ru-RU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використовуються звичайно, коли термін погашення позички менший року, а </a:t>
              </a:r>
              <a:r>
                <a:rPr kumimoji="0" lang="uk-UA" altLang="ru-RU" b="0" i="1" u="sng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складні</a:t>
              </a:r>
              <a:r>
                <a:rPr kumimoji="0" lang="uk-UA" altLang="ru-RU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- більший за рік.</a:t>
              </a:r>
              <a:endParaRPr kumimoji="0" lang="uk-UA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45085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5912427" y="1836449"/>
              <a:ext cx="0" cy="2171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2826327" y="117763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2826327" y="1634836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2826327" y="1634836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Rectangle 31"/>
          <p:cNvSpPr>
            <a:spLocks noChangeArrowheads="1"/>
          </p:cNvSpPr>
          <p:nvPr/>
        </p:nvSpPr>
        <p:spPr bwMode="auto">
          <a:xfrm>
            <a:off x="2826327" y="1634836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33"/>
          <p:cNvSpPr>
            <a:spLocks noChangeArrowheads="1"/>
          </p:cNvSpPr>
          <p:nvPr/>
        </p:nvSpPr>
        <p:spPr bwMode="auto">
          <a:xfrm>
            <a:off x="2826327" y="1634836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615178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599</TotalTime>
  <Words>631</Words>
  <Application>Microsoft Office PowerPoint</Application>
  <PresentationFormat>Широкий екран</PresentationFormat>
  <Paragraphs>58</Paragraphs>
  <Slides>15</Slides>
  <Notes>0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Tw Cen MT</vt:lpstr>
      <vt:lpstr>Капля</vt:lpstr>
      <vt:lpstr>Уравнение</vt:lpstr>
      <vt:lpstr>Тема 3. Підприємницькій капітал: сутність і складові елементи</vt:lpstr>
      <vt:lpstr>Капітал – загальна вартість засобів у грошовій, матеріальній і нематеріальній формі, які авансовані у формування активів підприємства.</vt:lpstr>
      <vt:lpstr>Презентація PowerPoint</vt:lpstr>
      <vt:lpstr>Презентація PowerPoint</vt:lpstr>
      <vt:lpstr>Презентація PowerPoint</vt:lpstr>
      <vt:lpstr>Способи формування підприємницького капіталу:</vt:lpstr>
      <vt:lpstr>Презентація PowerPoint</vt:lpstr>
      <vt:lpstr>Базові поняття кредиту</vt:lpstr>
      <vt:lpstr>Презентація PowerPoint</vt:lpstr>
      <vt:lpstr>Прості відсотки</vt:lpstr>
      <vt:lpstr>Презентація PowerPoint</vt:lpstr>
      <vt:lpstr>Складні відсотки</vt:lpstr>
      <vt:lpstr>Презентація PowerPoint</vt:lpstr>
      <vt:lpstr>Задачі: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3. Підприємницькій капітал: сутність і складові елементи</dc:title>
  <dc:creator>Админ</dc:creator>
  <cp:lastModifiedBy>Олена Олена</cp:lastModifiedBy>
  <cp:revision>11</cp:revision>
  <dcterms:created xsi:type="dcterms:W3CDTF">2017-02-27T09:38:42Z</dcterms:created>
  <dcterms:modified xsi:type="dcterms:W3CDTF">2022-10-01T11:35:22Z</dcterms:modified>
</cp:coreProperties>
</file>