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72" r:id="rId4"/>
    <p:sldId id="273" r:id="rId5"/>
    <p:sldId id="274" r:id="rId6"/>
    <p:sldId id="275" r:id="rId7"/>
    <p:sldId id="298" r:id="rId8"/>
    <p:sldId id="276" r:id="rId9"/>
    <p:sldId id="277" r:id="rId10"/>
    <p:sldId id="278" r:id="rId11"/>
    <p:sldId id="283" r:id="rId12"/>
    <p:sldId id="280" r:id="rId13"/>
    <p:sldId id="282" r:id="rId14"/>
    <p:sldId id="284" r:id="rId15"/>
    <p:sldId id="287" r:id="rId16"/>
    <p:sldId id="286" r:id="rId17"/>
    <p:sldId id="285" r:id="rId18"/>
    <p:sldId id="288" r:id="rId19"/>
    <p:sldId id="299" r:id="rId20"/>
    <p:sldId id="289" r:id="rId21"/>
    <p:sldId id="290" r:id="rId22"/>
    <p:sldId id="292" r:id="rId23"/>
    <p:sldId id="291" r:id="rId24"/>
    <p:sldId id="293" r:id="rId25"/>
    <p:sldId id="295" r:id="rId26"/>
    <p:sldId id="294" r:id="rId27"/>
    <p:sldId id="296" r:id="rId28"/>
    <p:sldId id="297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8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9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87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0073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98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2465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45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7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4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0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9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5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5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3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15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693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37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0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" Type="http://schemas.openxmlformats.org/officeDocument/2006/relationships/image" Target="../media/image18.png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18" Type="http://schemas.openxmlformats.org/officeDocument/2006/relationships/image" Target="../media/image70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17" Type="http://schemas.openxmlformats.org/officeDocument/2006/relationships/image" Target="../media/image69.png"/><Relationship Id="rId2" Type="http://schemas.openxmlformats.org/officeDocument/2006/relationships/image" Target="../media/image54.png"/><Relationship Id="rId16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5" Type="http://schemas.openxmlformats.org/officeDocument/2006/relationships/image" Target="../media/image6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13" Type="http://schemas.openxmlformats.org/officeDocument/2006/relationships/image" Target="../media/image82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12" Type="http://schemas.openxmlformats.org/officeDocument/2006/relationships/image" Target="../media/image81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image" Target="../media/image80.png"/><Relationship Id="rId5" Type="http://schemas.openxmlformats.org/officeDocument/2006/relationships/image" Target="../media/image74.png"/><Relationship Id="rId15" Type="http://schemas.openxmlformats.org/officeDocument/2006/relationships/image" Target="../media/image84.png"/><Relationship Id="rId10" Type="http://schemas.openxmlformats.org/officeDocument/2006/relationships/image" Target="../media/image79.png"/><Relationship Id="rId4" Type="http://schemas.openxmlformats.org/officeDocument/2006/relationships/image" Target="../media/image73.png"/><Relationship Id="rId9" Type="http://schemas.openxmlformats.org/officeDocument/2006/relationships/image" Target="../media/image78.png"/><Relationship Id="rId14" Type="http://schemas.openxmlformats.org/officeDocument/2006/relationships/image" Target="../media/image8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0.png"/><Relationship Id="rId4" Type="http://schemas.openxmlformats.org/officeDocument/2006/relationships/image" Target="../media/image8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3" Type="http://schemas.openxmlformats.org/officeDocument/2006/relationships/image" Target="../media/image92.png"/><Relationship Id="rId7" Type="http://schemas.openxmlformats.org/officeDocument/2006/relationships/image" Target="../media/image96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11" Type="http://schemas.openxmlformats.org/officeDocument/2006/relationships/image" Target="../media/image100.png"/><Relationship Id="rId5" Type="http://schemas.openxmlformats.org/officeDocument/2006/relationships/image" Target="../media/image94.png"/><Relationship Id="rId10" Type="http://schemas.openxmlformats.org/officeDocument/2006/relationships/image" Target="../media/image99.png"/><Relationship Id="rId4" Type="http://schemas.openxmlformats.org/officeDocument/2006/relationships/image" Target="../media/image93.png"/><Relationship Id="rId9" Type="http://schemas.openxmlformats.org/officeDocument/2006/relationships/image" Target="../media/image9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7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19657" y="905256"/>
            <a:ext cx="10204704" cy="3872125"/>
          </a:xfrm>
        </p:spPr>
        <p:txBody>
          <a:bodyPr>
            <a:normAutofit fontScale="90000"/>
          </a:bodyPr>
          <a:lstStyle/>
          <a:p>
            <a:r>
              <a:rPr lang="uk-UA" smtClean="0"/>
              <a:t>Лекція 8.</a:t>
            </a:r>
            <a:br>
              <a:rPr lang="uk-UA" smtClean="0"/>
            </a:br>
            <a:r>
              <a:rPr lang="ru-RU" b="1" i="1" err="1" smtClean="0"/>
              <a:t>ПРОДУКТИВНІСТЬ</a:t>
            </a:r>
            <a:r>
              <a:rPr lang="ru-RU" b="1" i="1" smtClean="0"/>
              <a:t> </a:t>
            </a:r>
            <a:r>
              <a:rPr lang="ru-RU" b="1" i="1" err="1" smtClean="0"/>
              <a:t>РЕСУРСІВ</a:t>
            </a:r>
            <a:r>
              <a:rPr lang="ru-RU" b="1" i="1" smtClean="0"/>
              <a:t>, </a:t>
            </a:r>
            <a:r>
              <a:rPr lang="uk-UA" b="1" i="1"/>
              <a:t>ВИТРАТИ ВИРОБНИЦТВА ТА </a:t>
            </a:r>
            <a:br>
              <a:rPr lang="uk-UA" b="1" i="1"/>
            </a:br>
            <a:r>
              <a:rPr lang="uk-UA" b="1" i="1"/>
              <a:t>РІВНОВАГА ФІРМИ І ГАЛУЗІ</a:t>
            </a:r>
            <a:br>
              <a:rPr lang="uk-UA" b="1" i="1"/>
            </a:br>
            <a:r>
              <a:rPr lang="ru-RU" b="1" i="1" smtClean="0"/>
              <a:t>У </a:t>
            </a:r>
            <a:r>
              <a:rPr lang="ru-RU" b="1" i="1" err="1"/>
              <a:t>ДОВГОСТРОКОВОМУ</a:t>
            </a:r>
            <a:r>
              <a:rPr lang="ru-RU" b="1" i="1"/>
              <a:t> </a:t>
            </a:r>
            <a:r>
              <a:rPr lang="ru-RU" b="1" i="1" err="1" smtClean="0"/>
              <a:t>ПЕРІОДІ</a:t>
            </a:r>
            <a:endParaRPr lang="uk-UA" b="1" i="1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819657" y="4685939"/>
            <a:ext cx="9684955" cy="2080621"/>
          </a:xfrm>
        </p:spPr>
        <p:txBody>
          <a:bodyPr>
            <a:noAutofit/>
          </a:bodyPr>
          <a:lstStyle/>
          <a:p>
            <a:pPr lvl="0"/>
            <a:r>
              <a:rPr lang="uk-UA" smtClean="0"/>
              <a:t>1. Вибір </a:t>
            </a:r>
            <a:r>
              <a:rPr lang="uk-UA"/>
              <a:t>фірмою ефективної технології. Зміна масштабів виробництва. </a:t>
            </a:r>
          </a:p>
          <a:p>
            <a:pPr lvl="0"/>
            <a:r>
              <a:rPr lang="uk-UA" smtClean="0"/>
              <a:t>2. Вибір </a:t>
            </a:r>
            <a:r>
              <a:rPr lang="uk-UA"/>
              <a:t>фірмою економічно ефективного способу виробництва. Мінімізація довгострокових сукупних витрат для заданого обсягу. Траєкторія розвитку фірми.</a:t>
            </a:r>
            <a:endParaRPr lang="uk-UA" b="1" i="1"/>
          </a:p>
          <a:p>
            <a:pPr lvl="0"/>
            <a:r>
              <a:rPr lang="uk-UA" smtClean="0"/>
              <a:t>3. Довгострокові </a:t>
            </a:r>
            <a:r>
              <a:rPr lang="uk-UA"/>
              <a:t>середні витрати. Вибір мінімального ефективного розміру фірми.</a:t>
            </a:r>
          </a:p>
          <a:p>
            <a:pPr lvl="0"/>
            <a:r>
              <a:rPr lang="uk-UA" smtClean="0"/>
              <a:t>4. Механізм </a:t>
            </a:r>
            <a:r>
              <a:rPr lang="uk-UA"/>
              <a:t>встановлення довгострокової рівноваги конкурентної фірми і галузі. </a:t>
            </a:r>
          </a:p>
        </p:txBody>
      </p:sp>
    </p:spTree>
    <p:extLst>
      <p:ext uri="{BB962C8B-B14F-4D97-AF65-F5344CB8AC3E}">
        <p14:creationId xmlns:p14="http://schemas.microsoft.com/office/powerpoint/2010/main" val="342736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7633" y="624110"/>
            <a:ext cx="9876980" cy="601186"/>
          </a:xfrm>
        </p:spPr>
        <p:txBody>
          <a:bodyPr>
            <a:normAutofit fontScale="90000"/>
          </a:bodyPr>
          <a:lstStyle/>
          <a:p>
            <a:r>
              <a:rPr lang="uk-UA" b="1" i="1" dirty="0" err="1"/>
              <a:t>Ізокоста</a:t>
            </a:r>
            <a:r>
              <a:rPr lang="uk-UA" dirty="0"/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Місце для вмісту 2"/>
              <p:cNvSpPr>
                <a:spLocks noGrp="1"/>
              </p:cNvSpPr>
              <p:nvPr>
                <p:ph idx="1"/>
              </p:nvPr>
            </p:nvSpPr>
            <p:spPr>
              <a:xfrm>
                <a:off x="1627632" y="1225296"/>
                <a:ext cx="10419056" cy="5513832"/>
              </a:xfrm>
            </p:spPr>
            <p:txBody>
              <a:bodyPr>
                <a:normAutofit/>
              </a:bodyPr>
              <a:lstStyle/>
              <a:p>
                <a:r>
                  <a:rPr lang="uk-UA" dirty="0" smtClean="0"/>
                  <a:t>це </a:t>
                </a:r>
                <a:r>
                  <a:rPr lang="uk-UA" dirty="0"/>
                  <a:t>лінія незмінних витрат, що показує всі можливі комбінації праці і капіталу, які фірма може придбати за даного рівня витрат. </a:t>
                </a:r>
                <a:endParaRPr lang="uk-UA" dirty="0" smtClean="0"/>
              </a:p>
              <a:p>
                <a:r>
                  <a:rPr lang="uk-UA" dirty="0" smtClean="0"/>
                  <a:t>Кожен </a:t>
                </a:r>
                <a:r>
                  <a:rPr lang="uk-UA" dirty="0"/>
                  <a:t>фіксований рівень витрат зображає інша </a:t>
                </a:r>
                <a:r>
                  <a:rPr lang="uk-UA" dirty="0" err="1"/>
                  <a:t>ізокоста</a:t>
                </a:r>
                <a:r>
                  <a:rPr lang="uk-UA" dirty="0"/>
                  <a:t>. </a:t>
                </a:r>
                <a:endParaRPr lang="uk-UA" dirty="0" smtClean="0"/>
              </a:p>
              <a:p>
                <a:r>
                  <a:rPr lang="uk-UA" dirty="0" smtClean="0"/>
                  <a:t>Множина </a:t>
                </a:r>
                <a:r>
                  <a:rPr lang="uk-UA" dirty="0" err="1"/>
                  <a:t>ізокост</a:t>
                </a:r>
                <a:r>
                  <a:rPr lang="uk-UA" dirty="0"/>
                  <a:t>, яка ілюструє різні довгострокові сукупні витрати, називається </a:t>
                </a:r>
                <a:r>
                  <a:rPr lang="uk-UA" b="1" i="1" dirty="0"/>
                  <a:t>картою </a:t>
                </a:r>
                <a:r>
                  <a:rPr lang="uk-UA" b="1" i="1" dirty="0" err="1"/>
                  <a:t>ізокост</a:t>
                </a:r>
                <a:r>
                  <a:rPr lang="uk-UA" dirty="0"/>
                  <a:t>.</a:t>
                </a:r>
              </a:p>
              <a:p>
                <a:r>
                  <a:rPr lang="uk-UA" dirty="0"/>
                  <a:t>Зміна рівня сукупних витрат зміщує </a:t>
                </a:r>
                <a:r>
                  <a:rPr lang="uk-UA" dirty="0" err="1"/>
                  <a:t>ізокосту</a:t>
                </a:r>
                <a:r>
                  <a:rPr lang="uk-UA" dirty="0"/>
                  <a:t> праворуч або ліворуч паралельно до </a:t>
                </a:r>
                <a:r>
                  <a:rPr lang="uk-UA" dirty="0" smtClean="0"/>
                  <a:t>попередньої</a:t>
                </a:r>
              </a:p>
              <a:p>
                <a:r>
                  <a:rPr lang="uk-UA" dirty="0" smtClean="0"/>
                  <a:t>Зміна </a:t>
                </a:r>
                <a:r>
                  <a:rPr lang="uk-UA" dirty="0"/>
                  <a:t>ціни одного з ресурсів змінює її нахил відносно відповідної осі. </a:t>
                </a:r>
              </a:p>
              <a:p>
                <a:r>
                  <a:rPr lang="ru-RU" dirty="0" err="1"/>
                  <a:t>Нахил</a:t>
                </a:r>
                <a:r>
                  <a:rPr lang="ru-RU" dirty="0"/>
                  <a:t> </a:t>
                </a:r>
                <a:r>
                  <a:rPr lang="ru-RU" dirty="0" err="1"/>
                  <a:t>ізокости</a:t>
                </a:r>
                <a:r>
                  <a:rPr lang="ru-RU" dirty="0"/>
                  <a:t> </a:t>
                </a:r>
                <a:r>
                  <a:rPr lang="ru-RU" dirty="0" err="1"/>
                  <a:t>визначається</a:t>
                </a:r>
                <a:r>
                  <a:rPr lang="ru-RU" dirty="0"/>
                  <a:t> </a:t>
                </a:r>
                <a:r>
                  <a:rPr lang="ru-RU" dirty="0" err="1"/>
                  <a:t>співвідношенням</a:t>
                </a:r>
                <a:r>
                  <a:rPr lang="ru-RU" dirty="0"/>
                  <a:t> </a:t>
                </a:r>
                <a:r>
                  <a:rPr lang="ru-RU" dirty="0" err="1"/>
                  <a:t>цін</a:t>
                </a:r>
                <a:r>
                  <a:rPr lang="ru-RU" dirty="0"/>
                  <a:t> </a:t>
                </a:r>
                <a:r>
                  <a:rPr lang="ru-RU" dirty="0" err="1"/>
                  <a:t>ресурсів</a:t>
                </a:r>
                <a:r>
                  <a:rPr lang="ru-RU" dirty="0"/>
                  <a:t>: </a:t>
                </a:r>
                <a:r>
                  <a:rPr lang="uk-UA" dirty="0"/>
                  <a:t> </a:t>
                </a:r>
                <a:r>
                  <a:rPr lang="en-US" i="1" dirty="0"/>
                  <a:t>P</a:t>
                </a:r>
                <a:r>
                  <a:rPr lang="en-US" i="1" baseline="-25000" dirty="0"/>
                  <a:t>L</a:t>
                </a:r>
                <a:r>
                  <a:rPr lang="ru-RU" i="1" dirty="0"/>
                  <a:t>/</a:t>
                </a:r>
                <a:r>
                  <a:rPr lang="en-US" i="1" dirty="0" err="1"/>
                  <a:t>P</a:t>
                </a:r>
                <a:r>
                  <a:rPr lang="en-US" i="1" baseline="-25000" dirty="0" err="1"/>
                  <a:t>K</a:t>
                </a:r>
                <a:r>
                  <a:rPr lang="en-US" baseline="-25000" dirty="0"/>
                  <a:t> </a:t>
                </a:r>
                <a:r>
                  <a:rPr lang="ru-RU" dirty="0"/>
                  <a:t> </a:t>
                </a:r>
                <a:r>
                  <a:rPr lang="ru-RU" dirty="0" err="1"/>
                  <a:t>або</a:t>
                </a:r>
                <a:r>
                  <a:rPr lang="ru-RU" dirty="0"/>
                  <a:t> </a:t>
                </a:r>
                <a:r>
                  <a:rPr lang="en-US" i="1" dirty="0" err="1"/>
                  <a:t>P</a:t>
                </a:r>
                <a:r>
                  <a:rPr lang="en-US" i="1" baseline="-25000" dirty="0" err="1"/>
                  <a:t>K</a:t>
                </a:r>
                <a:r>
                  <a:rPr lang="ru-RU" i="1" dirty="0"/>
                  <a:t>/</a:t>
                </a:r>
                <a:r>
                  <a:rPr lang="en-US" i="1" dirty="0"/>
                  <a:t>P</a:t>
                </a:r>
                <a:r>
                  <a:rPr lang="en-US" i="1" baseline="-25000" dirty="0"/>
                  <a:t>L</a:t>
                </a:r>
                <a:r>
                  <a:rPr lang="ru-RU" dirty="0"/>
                  <a:t> , яке </a:t>
                </a:r>
                <a:r>
                  <a:rPr lang="ru-RU" dirty="0" err="1"/>
                  <a:t>водночас</a:t>
                </a:r>
                <a:r>
                  <a:rPr lang="ru-RU" dirty="0"/>
                  <a:t> </a:t>
                </a:r>
                <a:r>
                  <a:rPr lang="ru-RU" dirty="0" err="1"/>
                  <a:t>зумовлює</a:t>
                </a:r>
                <a:r>
                  <a:rPr lang="ru-RU" dirty="0"/>
                  <a:t> </a:t>
                </a:r>
                <a:r>
                  <a:rPr lang="ru-RU" dirty="0" err="1"/>
                  <a:t>пропорції</a:t>
                </a:r>
                <a:r>
                  <a:rPr lang="ru-RU" dirty="0"/>
                  <a:t> </a:t>
                </a:r>
                <a:r>
                  <a:rPr lang="ru-RU" dirty="0" err="1"/>
                  <a:t>взаємозаміни</a:t>
                </a:r>
                <a:r>
                  <a:rPr lang="ru-RU" dirty="0"/>
                  <a:t> </a:t>
                </a:r>
                <a:r>
                  <a:rPr lang="ru-RU" dirty="0" err="1"/>
                  <a:t>ресурсів</a:t>
                </a:r>
                <a:r>
                  <a:rPr lang="ru-RU" dirty="0" smtClean="0"/>
                  <a:t>.</a:t>
                </a:r>
              </a:p>
              <a:p>
                <a:pPr marL="0" indent="0">
                  <a:buNone/>
                </a:pPr>
                <a:endParaRPr lang="en-US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k-U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uk-U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3" name="Місце для вмісту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27632" y="1225296"/>
                <a:ext cx="10419056" cy="5513832"/>
              </a:xfrm>
              <a:blipFill>
                <a:blip r:embed="rId3"/>
                <a:stretch>
                  <a:fillRect l="-410" t="-552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Об'є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26269"/>
              </p:ext>
            </p:extLst>
          </p:nvPr>
        </p:nvGraphicFramePr>
        <p:xfrm>
          <a:off x="5705955" y="5385007"/>
          <a:ext cx="2262410" cy="399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r:id="rId4" imgW="1205977" imgH="215806" progId="Equation.3">
                  <p:embed/>
                </p:oleObj>
              </mc:Choice>
              <mc:Fallback>
                <p:oleObj r:id="rId4" imgW="1205977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5955" y="5385007"/>
                        <a:ext cx="2262410" cy="3999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069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Карта </a:t>
            </a:r>
            <a:r>
              <a:rPr lang="ru-RU" dirty="0" err="1" smtClean="0"/>
              <a:t>ізокост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2639616" y="1484784"/>
            <a:ext cx="0" cy="388843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639616" y="5373216"/>
            <a:ext cx="7128792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59596" y="531537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0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639616" y="4066778"/>
            <a:ext cx="3816424" cy="130643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639616" y="3624436"/>
            <a:ext cx="5040560" cy="174878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639616" y="3216036"/>
            <a:ext cx="6048672" cy="214688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 flipH="1">
                <a:off x="6204012" y="5315027"/>
                <a:ext cx="5953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𝐿𝐶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204012" y="5315027"/>
                <a:ext cx="595344" cy="369332"/>
              </a:xfrm>
              <a:prstGeom prst="rect">
                <a:avLst/>
              </a:prstGeom>
              <a:blipFill>
                <a:blip r:embed="rId2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8472265" y="5306890"/>
                <a:ext cx="6038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𝐿𝐶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2265" y="5306890"/>
                <a:ext cx="603883" cy="369332"/>
              </a:xfrm>
              <a:prstGeom prst="rect">
                <a:avLst/>
              </a:prstGeom>
              <a:blipFill>
                <a:blip r:embed="rId3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464153" y="5317873"/>
                <a:ext cx="6038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𝐿𝐶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4153" y="5317873"/>
                <a:ext cx="603883" cy="369332"/>
              </a:xfrm>
              <a:prstGeom prst="rect">
                <a:avLst/>
              </a:prstGeom>
              <a:blipFill>
                <a:blip r:embed="rId4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 flipH="1">
                <a:off x="9624392" y="5306890"/>
                <a:ext cx="5953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624392" y="5306890"/>
                <a:ext cx="59534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 flipH="1">
                <a:off x="2227011" y="1300118"/>
                <a:ext cx="5953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227011" y="1300118"/>
                <a:ext cx="59534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2501027" y="3062148"/>
            <a:ext cx="2771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•</a:t>
            </a:r>
            <a:endParaRPr lang="ru-RU" sz="1400"/>
          </a:p>
        </p:txBody>
      </p:sp>
      <p:sp>
        <p:nvSpPr>
          <p:cNvPr id="47" name="TextBox 46"/>
          <p:cNvSpPr txBox="1"/>
          <p:nvPr/>
        </p:nvSpPr>
        <p:spPr>
          <a:xfrm>
            <a:off x="8549699" y="5219328"/>
            <a:ext cx="2771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•</a:t>
            </a:r>
            <a:endParaRPr lang="ru-RU" sz="1400"/>
          </a:p>
        </p:txBody>
      </p:sp>
      <p:cxnSp>
        <p:nvCxnSpPr>
          <p:cNvPr id="49" name="Прямая со стрелкой 48"/>
          <p:cNvCxnSpPr/>
          <p:nvPr/>
        </p:nvCxnSpPr>
        <p:spPr>
          <a:xfrm flipH="1">
            <a:off x="2725328" y="2858020"/>
            <a:ext cx="144016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>
            <a:off x="8754869" y="5003303"/>
            <a:ext cx="144016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>
            <a:off x="5447928" y="3792664"/>
            <a:ext cx="144016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 flipH="1">
                <a:off x="2725328" y="2453376"/>
                <a:ext cx="10328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/>
                  <a:t>LC/</a:t>
                </a:r>
                <a:r>
                  <a:rPr lang="pt-BR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ru-RU" i="1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725328" y="2453376"/>
                <a:ext cx="1032855" cy="369332"/>
              </a:xfrm>
              <a:prstGeom prst="rect">
                <a:avLst/>
              </a:prstGeom>
              <a:blipFill>
                <a:blip r:embed="rId7"/>
                <a:stretch>
                  <a:fillRect l="-4734" t="-8197" b="-2459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 flipH="1">
                <a:off x="8579958" y="4633972"/>
                <a:ext cx="10444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/>
                  <a:t>LC/</a:t>
                </a:r>
                <a:r>
                  <a:rPr lang="pt-BR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sub>
                    </m:sSub>
                  </m:oMath>
                </a14:m>
                <a:endParaRPr lang="ru-RU" i="1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579958" y="4633972"/>
                <a:ext cx="1044433" cy="369332"/>
              </a:xfrm>
              <a:prstGeom prst="rect">
                <a:avLst/>
              </a:prstGeom>
              <a:blipFill>
                <a:blip r:embed="rId8"/>
                <a:stretch>
                  <a:fillRect l="-4651" t="-8197" b="-2459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 flipH="1">
                <a:off x="5245491" y="3369925"/>
                <a:ext cx="12105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i="1"/>
                  <a:t>/</a:t>
                </a:r>
                <a:r>
                  <a:rPr lang="pt-BR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ru-RU" i="1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245491" y="3369925"/>
                <a:ext cx="1210548" cy="369332"/>
              </a:xfrm>
              <a:prstGeom prst="rect">
                <a:avLst/>
              </a:prstGeom>
              <a:blipFill>
                <a:blip r:embed="rId9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592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8" grpId="0"/>
      <p:bldP spid="40" grpId="0"/>
      <p:bldP spid="41" grpId="0"/>
      <p:bldP spid="46" grpId="0"/>
      <p:bldP spid="47" grpId="0"/>
      <p:bldP spid="52" grpId="0"/>
      <p:bldP spid="53" grpId="0"/>
      <p:bldP spid="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9345" y="201168"/>
            <a:ext cx="9895268" cy="1126808"/>
          </a:xfrm>
        </p:spPr>
        <p:txBody>
          <a:bodyPr>
            <a:normAutofit/>
          </a:bodyPr>
          <a:lstStyle/>
          <a:p>
            <a:r>
              <a:rPr lang="ru-RU" sz="2800" b="1" dirty="0"/>
              <a:t>Модель </a:t>
            </a:r>
            <a:r>
              <a:rPr lang="ru-RU" sz="2800" b="1" dirty="0" err="1"/>
              <a:t>мінімізації</a:t>
            </a:r>
            <a:r>
              <a:rPr lang="ru-RU" sz="2800" b="1" dirty="0"/>
              <a:t> </a:t>
            </a:r>
            <a:r>
              <a:rPr lang="ru-RU" sz="2800" b="1" dirty="0" err="1"/>
              <a:t>довгострокових</a:t>
            </a:r>
            <a:r>
              <a:rPr lang="ru-RU" sz="2800" b="1" dirty="0"/>
              <a:t> </a:t>
            </a:r>
            <a:r>
              <a:rPr lang="ru-RU" sz="2800" b="1" dirty="0" err="1"/>
              <a:t>сукупних</a:t>
            </a:r>
            <a:r>
              <a:rPr lang="ru-RU" sz="2800" b="1" dirty="0"/>
              <a:t> </a:t>
            </a:r>
            <a:r>
              <a:rPr lang="ru-RU" sz="2800" b="1" dirty="0" err="1"/>
              <a:t>витрат</a:t>
            </a:r>
            <a:r>
              <a:rPr lang="ru-RU" sz="2800" b="1" dirty="0"/>
              <a:t> для </a:t>
            </a:r>
            <a:r>
              <a:rPr lang="ru-RU" sz="2800" b="1" dirty="0" err="1"/>
              <a:t>заданого</a:t>
            </a:r>
            <a:r>
              <a:rPr lang="ru-RU" sz="2800" b="1" dirty="0"/>
              <a:t> </a:t>
            </a:r>
            <a:r>
              <a:rPr lang="ru-RU" sz="2800" b="1" dirty="0" err="1"/>
              <a:t>обсягу</a:t>
            </a:r>
            <a:r>
              <a:rPr lang="ru-RU" sz="2800" b="1" dirty="0"/>
              <a:t> </a:t>
            </a:r>
            <a:r>
              <a:rPr lang="ru-RU" sz="2800" b="1" dirty="0" err="1"/>
              <a:t>випуску</a:t>
            </a:r>
            <a:r>
              <a:rPr lang="ru-RU" sz="2800" b="1" dirty="0"/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Місце для вмісту 4"/>
              <p:cNvSpPr>
                <a:spLocks noGrp="1"/>
              </p:cNvSpPr>
              <p:nvPr>
                <p:ph idx="1"/>
              </p:nvPr>
            </p:nvSpPr>
            <p:spPr>
              <a:xfrm>
                <a:off x="6952496" y="1281223"/>
                <a:ext cx="4878498" cy="5207245"/>
              </a:xfrm>
            </p:spPr>
            <p:txBody>
              <a:bodyPr/>
              <a:lstStyle/>
              <a:p>
                <a:r>
                  <a:rPr lang="ru-RU" dirty="0" smtClean="0"/>
                  <a:t>У </a:t>
                </a:r>
                <a:r>
                  <a:rPr lang="ru-RU" dirty="0" err="1"/>
                  <a:t>точці</a:t>
                </a:r>
                <a:r>
                  <a:rPr lang="ru-RU" dirty="0"/>
                  <a:t> </a:t>
                </a:r>
                <a:r>
                  <a:rPr lang="ru-RU" dirty="0" err="1"/>
                  <a:t>дотику</a:t>
                </a:r>
                <a:r>
                  <a:rPr lang="ru-RU" dirty="0"/>
                  <a:t> кут </a:t>
                </a:r>
                <a:r>
                  <a:rPr lang="ru-RU" dirty="0" err="1"/>
                  <a:t>нахилу</a:t>
                </a:r>
                <a:r>
                  <a:rPr lang="ru-RU" dirty="0"/>
                  <a:t> </a:t>
                </a:r>
                <a:r>
                  <a:rPr lang="ru-RU" dirty="0" err="1"/>
                  <a:t>ізокванти</a:t>
                </a:r>
                <a:r>
                  <a:rPr lang="ru-RU" dirty="0"/>
                  <a:t> </a:t>
                </a:r>
                <a:r>
                  <a:rPr lang="ru-RU" dirty="0" err="1"/>
                  <a:t>збігається</a:t>
                </a:r>
                <a:r>
                  <a:rPr lang="ru-RU" dirty="0"/>
                  <a:t> з кутом </a:t>
                </a:r>
                <a:r>
                  <a:rPr lang="ru-RU" dirty="0" err="1"/>
                  <a:t>нахилу</a:t>
                </a:r>
                <a:r>
                  <a:rPr lang="ru-RU" dirty="0"/>
                  <a:t> </a:t>
                </a:r>
                <a:r>
                  <a:rPr lang="ru-RU" dirty="0" err="1"/>
                  <a:t>ізокости</a:t>
                </a:r>
                <a:r>
                  <a:rPr lang="ru-RU" dirty="0" smtClean="0"/>
                  <a:t>.</a:t>
                </a:r>
              </a:p>
              <a:p>
                <a:r>
                  <a:rPr lang="ru-RU" dirty="0"/>
                  <a:t>У</a:t>
                </a:r>
                <a:r>
                  <a:rPr lang="ru-RU" dirty="0" smtClean="0"/>
                  <a:t> </a:t>
                </a:r>
                <a:r>
                  <a:rPr lang="ru-RU" dirty="0" err="1"/>
                  <a:t>точці</a:t>
                </a:r>
                <a:r>
                  <a:rPr lang="ru-RU" dirty="0"/>
                  <a:t> </a:t>
                </a:r>
                <a:r>
                  <a:rPr lang="ru-RU" dirty="0" err="1"/>
                  <a:t>дотику</a:t>
                </a:r>
                <a:r>
                  <a:rPr lang="ru-RU" dirty="0"/>
                  <a:t> </a:t>
                </a:r>
                <a:r>
                  <a:rPr lang="ru-RU" dirty="0" err="1"/>
                  <a:t>гранична</a:t>
                </a:r>
                <a:r>
                  <a:rPr lang="ru-RU" dirty="0"/>
                  <a:t> норма </a:t>
                </a:r>
                <a:r>
                  <a:rPr lang="ru-RU" dirty="0" err="1"/>
                  <a:t>технологічної</a:t>
                </a:r>
                <a:r>
                  <a:rPr lang="ru-RU" dirty="0"/>
                  <a:t> </a:t>
                </a:r>
                <a:r>
                  <a:rPr lang="ru-RU" dirty="0" err="1"/>
                  <a:t>заміни</a:t>
                </a:r>
                <a:r>
                  <a:rPr lang="ru-RU" dirty="0"/>
                  <a:t> </a:t>
                </a:r>
                <a:r>
                  <a:rPr lang="ru-RU" dirty="0" err="1"/>
                  <a:t>факторів</a:t>
                </a:r>
                <a:r>
                  <a:rPr lang="ru-RU" dirty="0"/>
                  <a:t> </a:t>
                </a:r>
                <a:r>
                  <a:rPr lang="ru-RU" dirty="0" err="1"/>
                  <a:t>виробництва</a:t>
                </a:r>
                <a:r>
                  <a:rPr lang="ru-RU" dirty="0"/>
                  <a:t> </a:t>
                </a:r>
                <a:r>
                  <a:rPr lang="ru-RU" dirty="0" err="1"/>
                  <a:t>дорівнює</a:t>
                </a:r>
                <a:r>
                  <a:rPr lang="ru-RU" dirty="0"/>
                  <a:t> </a:t>
                </a:r>
                <a:r>
                  <a:rPr lang="ru-RU" dirty="0" err="1"/>
                  <a:t>їх</a:t>
                </a:r>
                <a:r>
                  <a:rPr lang="ru-RU" dirty="0"/>
                  <a:t> </a:t>
                </a:r>
                <a:r>
                  <a:rPr lang="ru-RU" dirty="0" err="1"/>
                  <a:t>відносним</a:t>
                </a:r>
                <a:r>
                  <a:rPr lang="ru-RU" dirty="0"/>
                  <a:t> </a:t>
                </a:r>
                <a:r>
                  <a:rPr lang="ru-RU" dirty="0" err="1"/>
                  <a:t>цінам</a:t>
                </a:r>
                <a:r>
                  <a:rPr lang="ru-RU" dirty="0"/>
                  <a:t>. </a:t>
                </a:r>
                <a:endParaRPr lang="ru-RU" dirty="0" smtClean="0"/>
              </a:p>
              <a:p>
                <a:r>
                  <a:rPr lang="ru-RU" dirty="0" err="1" smtClean="0"/>
                  <a:t>Ця</a:t>
                </a:r>
                <a:r>
                  <a:rPr lang="ru-RU" dirty="0" smtClean="0"/>
                  <a:t> </a:t>
                </a:r>
                <a:r>
                  <a:rPr lang="ru-RU" dirty="0"/>
                  <a:t>точка є </a:t>
                </a:r>
                <a:r>
                  <a:rPr lang="ru-RU" b="1" i="1" dirty="0"/>
                  <a:t>точкою </a:t>
                </a:r>
                <a:r>
                  <a:rPr lang="ru-RU" b="1" i="1" dirty="0" err="1"/>
                  <a:t>рівноваги</a:t>
                </a:r>
                <a:r>
                  <a:rPr lang="ru-RU" b="1" i="1" dirty="0"/>
                  <a:t> </a:t>
                </a:r>
                <a:r>
                  <a:rPr lang="ru-RU" b="1" i="1" dirty="0" err="1"/>
                  <a:t>фірми</a:t>
                </a:r>
                <a:r>
                  <a:rPr lang="ru-RU" i="1" dirty="0"/>
                  <a:t> </a:t>
                </a:r>
                <a:r>
                  <a:rPr lang="ru-RU" dirty="0"/>
                  <a:t>з точки </a:t>
                </a:r>
                <a:r>
                  <a:rPr lang="ru-RU" dirty="0" err="1"/>
                  <a:t>зору</a:t>
                </a:r>
                <a:r>
                  <a:rPr lang="ru-RU" dirty="0"/>
                  <a:t> </a:t>
                </a:r>
                <a:r>
                  <a:rPr lang="ru-RU" dirty="0" err="1"/>
                  <a:t>виробничої</a:t>
                </a:r>
                <a:r>
                  <a:rPr lang="ru-RU" dirty="0"/>
                  <a:t> </a:t>
                </a:r>
                <a:r>
                  <a:rPr lang="ru-RU" dirty="0" err="1"/>
                  <a:t>ефективності</a:t>
                </a:r>
                <a:r>
                  <a:rPr lang="ru-RU" dirty="0" smtClean="0"/>
                  <a:t>.</a:t>
                </a:r>
              </a:p>
              <a:p>
                <a:r>
                  <a:rPr lang="ru-RU" b="1" i="1" dirty="0" err="1"/>
                  <a:t>Умовою</a:t>
                </a:r>
                <a:r>
                  <a:rPr lang="ru-RU" b="1" i="1" dirty="0"/>
                  <a:t> </a:t>
                </a:r>
                <a:r>
                  <a:rPr lang="ru-RU" b="1" i="1" dirty="0" err="1"/>
                  <a:t>рівноваги</a:t>
                </a:r>
                <a:r>
                  <a:rPr lang="ru-RU" dirty="0"/>
                  <a:t> є </a:t>
                </a:r>
                <a:r>
                  <a:rPr lang="ru-RU" b="1" i="1" dirty="0" err="1"/>
                  <a:t>еквімаржинальний</a:t>
                </a:r>
                <a:r>
                  <a:rPr lang="ru-RU" b="1" i="1" dirty="0"/>
                  <a:t> принцип</a:t>
                </a:r>
                <a:r>
                  <a:rPr lang="ru-RU" dirty="0"/>
                  <a:t> </a:t>
                </a:r>
                <a:r>
                  <a:rPr lang="ru-RU" dirty="0" err="1"/>
                  <a:t>або</a:t>
                </a:r>
                <a:r>
                  <a:rPr lang="ru-RU" dirty="0"/>
                  <a:t> принцип </a:t>
                </a:r>
                <a:r>
                  <a:rPr lang="ru-RU" dirty="0" err="1"/>
                  <a:t>рівності</a:t>
                </a:r>
                <a:r>
                  <a:rPr lang="ru-RU" dirty="0"/>
                  <a:t> </a:t>
                </a:r>
                <a:r>
                  <a:rPr lang="ru-RU" dirty="0" err="1"/>
                  <a:t>граничних</a:t>
                </a:r>
                <a:r>
                  <a:rPr lang="ru-RU" dirty="0"/>
                  <a:t> величин</a:t>
                </a:r>
                <a:r>
                  <a:rPr lang="ru-RU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uk-UA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𝑀𝑃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uk-UA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𝑀𝑃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5" name="Місце для вмісту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52496" y="1281223"/>
                <a:ext cx="4878498" cy="5207245"/>
              </a:xfrm>
              <a:blipFill>
                <a:blip r:embed="rId2"/>
                <a:stretch>
                  <a:fillRect l="-875" t="-585" r="-125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 стрелкой 6"/>
          <p:cNvCxnSpPr/>
          <p:nvPr/>
        </p:nvCxnSpPr>
        <p:spPr>
          <a:xfrm flipV="1">
            <a:off x="2567608" y="1484784"/>
            <a:ext cx="0" cy="46805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567608" y="6165304"/>
            <a:ext cx="6264696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59468" y="606803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0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 flipH="1">
                <a:off x="2089916" y="1300118"/>
                <a:ext cx="5953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089916" y="1300118"/>
                <a:ext cx="59534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 flipH="1">
                <a:off x="8688288" y="6119137"/>
                <a:ext cx="5953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688288" y="6119137"/>
                <a:ext cx="59534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>
            <a:off x="2567608" y="3825044"/>
            <a:ext cx="2664296" cy="23402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567608" y="3212976"/>
            <a:ext cx="3384376" cy="29523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567608" y="2564904"/>
            <a:ext cx="4176464" cy="3600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Дуга 20"/>
          <p:cNvSpPr/>
          <p:nvPr/>
        </p:nvSpPr>
        <p:spPr>
          <a:xfrm rot="10800000">
            <a:off x="3582675" y="1281225"/>
            <a:ext cx="5125503" cy="4049703"/>
          </a:xfrm>
          <a:prstGeom prst="arc">
            <a:avLst>
              <a:gd name="adj1" fmla="val 15991499"/>
              <a:gd name="adj2" fmla="val 25042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109755" y="450447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•</a:t>
            </a:r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 rot="3342244">
            <a:off x="3447161" y="3322642"/>
            <a:ext cx="26962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/>
              <a:t>•</a:t>
            </a:r>
            <a:endParaRPr lang="ru-RU" sz="1100"/>
          </a:p>
        </p:txBody>
      </p:sp>
      <p:sp>
        <p:nvSpPr>
          <p:cNvPr id="64" name="Прямоугольник 63"/>
          <p:cNvSpPr/>
          <p:nvPr/>
        </p:nvSpPr>
        <p:spPr>
          <a:xfrm>
            <a:off x="5646408" y="5200122"/>
            <a:ext cx="2520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/>
              <a:t>•</a:t>
            </a:r>
            <a:endParaRPr lang="ru-RU" sz="11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Прямоугольник 76"/>
              <p:cNvSpPr/>
              <p:nvPr/>
            </p:nvSpPr>
            <p:spPr>
              <a:xfrm>
                <a:off x="5069886" y="5826750"/>
                <a:ext cx="55470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𝐿𝐶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ru-RU" sz="1600"/>
              </a:p>
            </p:txBody>
          </p:sp>
        </mc:Choice>
        <mc:Fallback xmlns="">
          <p:sp>
            <p:nvSpPr>
              <p:cNvPr id="77" name="Прямоугольник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9886" y="5826750"/>
                <a:ext cx="554704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Прямоугольник 77"/>
              <p:cNvSpPr/>
              <p:nvPr/>
            </p:nvSpPr>
            <p:spPr>
              <a:xfrm>
                <a:off x="5772422" y="5817609"/>
                <a:ext cx="54995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𝐿𝐶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/>
              </a:p>
            </p:txBody>
          </p:sp>
        </mc:Choice>
        <mc:Fallback xmlns="">
          <p:sp>
            <p:nvSpPr>
              <p:cNvPr id="78" name="Прямоугольник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422" y="5817609"/>
                <a:ext cx="549958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Прямоугольник 78"/>
              <p:cNvSpPr/>
              <p:nvPr/>
            </p:nvSpPr>
            <p:spPr>
              <a:xfrm>
                <a:off x="6530804" y="5826750"/>
                <a:ext cx="55470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𝐿𝐶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1600"/>
              </a:p>
            </p:txBody>
          </p:sp>
        </mc:Choice>
        <mc:Fallback xmlns="">
          <p:sp>
            <p:nvSpPr>
              <p:cNvPr id="79" name="Прямоугольник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0804" y="5826750"/>
                <a:ext cx="554704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Прямоугольник 79"/>
              <p:cNvSpPr/>
              <p:nvPr/>
            </p:nvSpPr>
            <p:spPr>
              <a:xfrm>
                <a:off x="5951984" y="5030845"/>
                <a:ext cx="46403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/>
              </a:p>
            </p:txBody>
          </p:sp>
        </mc:Choice>
        <mc:Fallback xmlns="">
          <p:sp>
            <p:nvSpPr>
              <p:cNvPr id="80" name="Прямоугольник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984" y="5030845"/>
                <a:ext cx="464038" cy="338554"/>
              </a:xfrm>
              <a:prstGeom prst="rect">
                <a:avLst/>
              </a:prstGeom>
              <a:blipFill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Прямоугольник 80"/>
              <p:cNvSpPr/>
              <p:nvPr/>
            </p:nvSpPr>
            <p:spPr>
              <a:xfrm>
                <a:off x="4346987" y="4379671"/>
                <a:ext cx="29367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/>
                        </a:rPr>
                        <m:t>𝐸</m:t>
                      </m:r>
                    </m:oMath>
                  </m:oMathPara>
                </a14:m>
                <a:endParaRPr lang="ru-RU" sz="1600"/>
              </a:p>
            </p:txBody>
          </p:sp>
        </mc:Choice>
        <mc:Fallback xmlns="">
          <p:sp>
            <p:nvSpPr>
              <p:cNvPr id="81" name="Прямоугольник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987" y="4379671"/>
                <a:ext cx="293671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Прямоугольник 81"/>
              <p:cNvSpPr/>
              <p:nvPr/>
            </p:nvSpPr>
            <p:spPr>
              <a:xfrm>
                <a:off x="2198375" y="5180545"/>
                <a:ext cx="46211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u-RU" sz="1600"/>
              </a:p>
            </p:txBody>
          </p:sp>
        </mc:Choice>
        <mc:Fallback xmlns="">
          <p:sp>
            <p:nvSpPr>
              <p:cNvPr id="82" name="Прямоугольник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375" y="5180545"/>
                <a:ext cx="462114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Прямоугольник 82"/>
              <p:cNvSpPr/>
              <p:nvPr/>
            </p:nvSpPr>
            <p:spPr>
              <a:xfrm>
                <a:off x="2208851" y="3299477"/>
                <a:ext cx="402155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1600"/>
              </a:p>
            </p:txBody>
          </p:sp>
        </mc:Choice>
        <mc:Fallback xmlns="">
          <p:sp>
            <p:nvSpPr>
              <p:cNvPr id="83" name="Прямоугольник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8851" y="3299477"/>
                <a:ext cx="402155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Прямоугольник 83"/>
              <p:cNvSpPr/>
              <p:nvPr/>
            </p:nvSpPr>
            <p:spPr>
              <a:xfrm>
                <a:off x="2235472" y="4504474"/>
                <a:ext cx="404617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/>
              </a:p>
            </p:txBody>
          </p:sp>
        </mc:Choice>
        <mc:Fallback xmlns="">
          <p:sp>
            <p:nvSpPr>
              <p:cNvPr id="84" name="Прямоугольник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5472" y="4504474"/>
                <a:ext cx="404617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Прямоугольник 84"/>
              <p:cNvSpPr/>
              <p:nvPr/>
            </p:nvSpPr>
            <p:spPr>
              <a:xfrm>
                <a:off x="4063320" y="6120967"/>
                <a:ext cx="44012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/>
              </a:p>
            </p:txBody>
          </p:sp>
        </mc:Choice>
        <mc:Fallback xmlns="">
          <p:sp>
            <p:nvSpPr>
              <p:cNvPr id="85" name="Прямоугольник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3320" y="6120967"/>
                <a:ext cx="440120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Прямоугольник 85"/>
              <p:cNvSpPr/>
              <p:nvPr/>
            </p:nvSpPr>
            <p:spPr>
              <a:xfrm>
                <a:off x="5620327" y="6116902"/>
                <a:ext cx="44486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u-RU" sz="1600"/>
              </a:p>
            </p:txBody>
          </p:sp>
        </mc:Choice>
        <mc:Fallback xmlns="">
          <p:sp>
            <p:nvSpPr>
              <p:cNvPr id="86" name="Прямоугольник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0327" y="6116902"/>
                <a:ext cx="444865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Прямоугольник 86"/>
              <p:cNvSpPr/>
              <p:nvPr/>
            </p:nvSpPr>
            <p:spPr>
              <a:xfrm>
                <a:off x="3483176" y="6104620"/>
                <a:ext cx="44486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1600"/>
              </a:p>
            </p:txBody>
          </p:sp>
        </mc:Choice>
        <mc:Fallback xmlns="">
          <p:sp>
            <p:nvSpPr>
              <p:cNvPr id="87" name="Прямоугольник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3176" y="6104620"/>
                <a:ext cx="444865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/>
          <p:cNvCxnSpPr/>
          <p:nvPr/>
        </p:nvCxnSpPr>
        <p:spPr>
          <a:xfrm>
            <a:off x="4259797" y="4680091"/>
            <a:ext cx="18775" cy="143182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772423" y="5376931"/>
            <a:ext cx="24877" cy="77923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84" idx="3"/>
          </p:cNvCxnSpPr>
          <p:nvPr/>
        </p:nvCxnSpPr>
        <p:spPr>
          <a:xfrm flipH="1" flipV="1">
            <a:off x="2640088" y="4673752"/>
            <a:ext cx="1545972" cy="1538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2502232" y="5323398"/>
            <a:ext cx="3204814" cy="753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587004" y="3498271"/>
            <a:ext cx="53071" cy="25973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2502233" y="3463656"/>
            <a:ext cx="1069721" cy="219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945787" y="3166811"/>
                <a:ext cx="3826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5787" y="3166811"/>
                <a:ext cx="382669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5558285" y="4900165"/>
                <a:ext cx="45315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8285" y="4900165"/>
                <a:ext cx="453151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956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21" grpId="0" animBg="1"/>
      <p:bldP spid="22" grpId="0"/>
      <p:bldP spid="59" grpId="0"/>
      <p:bldP spid="64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3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4251" y="624110"/>
            <a:ext cx="9920361" cy="606221"/>
          </a:xfrm>
        </p:spPr>
        <p:txBody>
          <a:bodyPr>
            <a:normAutofit/>
          </a:bodyPr>
          <a:lstStyle/>
          <a:p>
            <a:r>
              <a:rPr lang="uk-UA" sz="2400" b="1" i="1" dirty="0"/>
              <a:t>В умовах зміни ціни одного з ресурсів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38150" y="1073808"/>
            <a:ext cx="5341678" cy="4207822"/>
          </a:xfrm>
        </p:spPr>
        <p:txBody>
          <a:bodyPr>
            <a:normAutofit/>
          </a:bodyPr>
          <a:lstStyle/>
          <a:p>
            <a:r>
              <a:rPr lang="uk-UA" dirty="0"/>
              <a:t>на подорожчання праці фірма відреагує заміною її капіталом</a:t>
            </a:r>
          </a:p>
          <a:p>
            <a:r>
              <a:rPr lang="uk-UA" b="1" i="1" dirty="0"/>
              <a:t>ефект заміни</a:t>
            </a:r>
            <a:r>
              <a:rPr lang="uk-UA" dirty="0"/>
              <a:t>, подібний до ефекту заміни у поведінці споживача</a:t>
            </a:r>
          </a:p>
          <a:p>
            <a:r>
              <a:rPr lang="uk-UA" dirty="0"/>
              <a:t>для фірми </a:t>
            </a:r>
            <a:r>
              <a:rPr lang="uk-UA" b="1" i="1" dirty="0"/>
              <a:t>ефект доходу відсутній</a:t>
            </a:r>
          </a:p>
          <a:p>
            <a:r>
              <a:rPr lang="uk-UA" dirty="0"/>
              <a:t>Оскільки </a:t>
            </a:r>
            <a:r>
              <a:rPr lang="uk-UA" b="1" dirty="0"/>
              <a:t>обсяг виробництва </a:t>
            </a:r>
            <a:r>
              <a:rPr lang="uk-UA" dirty="0"/>
              <a:t>є величиною </a:t>
            </a:r>
            <a:r>
              <a:rPr lang="uk-UA" b="1" dirty="0"/>
              <a:t>заданою</a:t>
            </a:r>
            <a:r>
              <a:rPr lang="uk-UA" dirty="0"/>
              <a:t>, фірма не може збільшити його, перемістившись на вищу </a:t>
            </a:r>
            <a:r>
              <a:rPr lang="uk-UA" dirty="0" err="1"/>
              <a:t>ізокванту</a:t>
            </a:r>
            <a:endParaRPr lang="uk-UA" dirty="0"/>
          </a:p>
          <a:p>
            <a:r>
              <a:rPr lang="uk-UA" dirty="0"/>
              <a:t>менеджер фірми може вибрати нову технологію у випадку зміни ціни одного з ресурсів за кутовим коефіцієнтом </a:t>
            </a:r>
            <a:r>
              <a:rPr lang="uk-UA" dirty="0" err="1"/>
              <a:t>ізокости</a:t>
            </a:r>
            <a:r>
              <a:rPr lang="uk-UA" dirty="0"/>
              <a:t>.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H="1" flipV="1">
            <a:off x="2472408" y="1340768"/>
            <a:ext cx="0" cy="446449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279576" y="5661248"/>
            <a:ext cx="655272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07568" y="55892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0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 flipH="1">
                <a:off x="8342272" y="5668751"/>
                <a:ext cx="5953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342272" y="5668751"/>
                <a:ext cx="59534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 flipH="1">
                <a:off x="2021080" y="1156102"/>
                <a:ext cx="5953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021080" y="1156102"/>
                <a:ext cx="59534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/>
          <p:nvPr/>
        </p:nvCxnSpPr>
        <p:spPr>
          <a:xfrm>
            <a:off x="2470796" y="1536994"/>
            <a:ext cx="2905124" cy="41242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469184" y="3235524"/>
            <a:ext cx="5643040" cy="24257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уга 14"/>
          <p:cNvSpPr/>
          <p:nvPr/>
        </p:nvSpPr>
        <p:spPr>
          <a:xfrm rot="10800000">
            <a:off x="3106316" y="-1863588"/>
            <a:ext cx="6019608" cy="6408711"/>
          </a:xfrm>
          <a:prstGeom prst="arc">
            <a:avLst>
              <a:gd name="adj1" fmla="val 16240748"/>
              <a:gd name="adj2" fmla="val 2138805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544544" y="3058328"/>
            <a:ext cx="2721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•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874506" y="4119464"/>
            <a:ext cx="2853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/>
              <a:t>•</a:t>
            </a:r>
            <a:endParaRPr lang="ru-RU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4835579" y="5672808"/>
                <a:ext cx="4742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uk-UA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5579" y="5672808"/>
                <a:ext cx="474232" cy="369332"/>
              </a:xfrm>
              <a:prstGeom prst="rect">
                <a:avLst/>
              </a:prstGeom>
              <a:blipFill>
                <a:blip r:embed="rId4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3507056" y="5678956"/>
                <a:ext cx="4795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uk-UA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7056" y="5678956"/>
                <a:ext cx="479555" cy="369332"/>
              </a:xfrm>
              <a:prstGeom prst="rect">
                <a:avLst/>
              </a:prstGeom>
              <a:blipFill>
                <a:blip r:embed="rId5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2021080" y="4125576"/>
                <a:ext cx="4942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1080" y="4125576"/>
                <a:ext cx="494238" cy="369332"/>
              </a:xfrm>
              <a:prstGeom prst="rect">
                <a:avLst/>
              </a:prstGeom>
              <a:blipFill>
                <a:blip r:embed="rId6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1985682" y="3068960"/>
                <a:ext cx="4995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uk-UA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682" y="3068960"/>
                <a:ext cx="499560" cy="369332"/>
              </a:xfrm>
              <a:prstGeom prst="rect">
                <a:avLst/>
              </a:prstGeom>
              <a:blipFill>
                <a:blip r:embed="rId7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5896271" y="4211796"/>
                <a:ext cx="4989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uk-UA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6271" y="4211796"/>
                <a:ext cx="498983" cy="369332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4990238" y="3995772"/>
                <a:ext cx="3969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0238" y="3995772"/>
                <a:ext cx="396904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>
                <a:off x="3678135" y="3050857"/>
                <a:ext cx="47109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8135" y="3050857"/>
                <a:ext cx="47109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Прямоугольник 51"/>
              <p:cNvSpPr/>
              <p:nvPr/>
            </p:nvSpPr>
            <p:spPr>
              <a:xfrm>
                <a:off x="5207008" y="5271095"/>
                <a:ext cx="6038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𝐿𝐶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52" name="Прямоугольник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008" y="5271095"/>
                <a:ext cx="603883" cy="369332"/>
              </a:xfrm>
              <a:prstGeom prst="rect">
                <a:avLst/>
              </a:prstGeom>
              <a:blipFill>
                <a:blip r:embed="rId11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Прямоугольник 52"/>
              <p:cNvSpPr/>
              <p:nvPr/>
            </p:nvSpPr>
            <p:spPr>
              <a:xfrm>
                <a:off x="8112225" y="5271095"/>
                <a:ext cx="5985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𝐿𝐶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53" name="Прямоугольник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2225" y="5271095"/>
                <a:ext cx="598561" cy="369332"/>
              </a:xfrm>
              <a:prstGeom prst="rect">
                <a:avLst/>
              </a:prstGeom>
              <a:blipFill>
                <a:blip r:embed="rId12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>
            <a:off x="3719736" y="3284984"/>
            <a:ext cx="0" cy="2376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2495736" y="3284984"/>
            <a:ext cx="122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058412" y="4365104"/>
            <a:ext cx="0" cy="1296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2495600" y="4365104"/>
            <a:ext cx="2556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73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49" grpId="0"/>
      <p:bldP spid="50" grpId="0"/>
      <p:bldP spid="51" grpId="0"/>
      <p:bldP spid="52" grpId="0"/>
      <p:bldP spid="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294275" cy="599085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Модель максим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ізації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обсягу випуску за даного рівня витрат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2639616" y="1268760"/>
            <a:ext cx="0" cy="482453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639616" y="6093296"/>
            <a:ext cx="691276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04763" y="598308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0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999968" y="6151274"/>
                <a:ext cx="4742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uk-UA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9968" y="6151274"/>
                <a:ext cx="474232" cy="369332"/>
              </a:xfrm>
              <a:prstGeom prst="rect">
                <a:avLst/>
              </a:prstGeom>
              <a:blipFill>
                <a:blip r:embed="rId2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 flipH="1">
                <a:off x="9408368" y="6167755"/>
                <a:ext cx="5953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408368" y="6167755"/>
                <a:ext cx="59534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103177" y="4478290"/>
                <a:ext cx="4942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3177" y="4478290"/>
                <a:ext cx="494238" cy="369332"/>
              </a:xfrm>
              <a:prstGeom prst="rect">
                <a:avLst/>
              </a:prstGeom>
              <a:blipFill>
                <a:blip r:embed="rId4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2233159" y="1084094"/>
                <a:ext cx="4176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3159" y="1084094"/>
                <a:ext cx="41767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>
            <a:off x="2639616" y="2996952"/>
            <a:ext cx="4824536" cy="30963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Дуга 17"/>
          <p:cNvSpPr/>
          <p:nvPr/>
        </p:nvSpPr>
        <p:spPr>
          <a:xfrm rot="10211773">
            <a:off x="3148160" y="-2916156"/>
            <a:ext cx="7611754" cy="8425802"/>
          </a:xfrm>
          <a:prstGeom prst="arc">
            <a:avLst>
              <a:gd name="adj1" fmla="val 16726028"/>
              <a:gd name="adj2" fmla="val 2052783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10211773">
            <a:off x="3030235" y="-2727390"/>
            <a:ext cx="7611754" cy="8425802"/>
          </a:xfrm>
          <a:prstGeom prst="arc">
            <a:avLst>
              <a:gd name="adj1" fmla="val 16616394"/>
              <a:gd name="adj2" fmla="val 2049918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10211773">
            <a:off x="3298464" y="-3155706"/>
            <a:ext cx="7611754" cy="8425802"/>
          </a:xfrm>
          <a:prstGeom prst="arc">
            <a:avLst>
              <a:gd name="adj1" fmla="val 16713487"/>
              <a:gd name="adj2" fmla="val 2062635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0211773">
            <a:off x="3375512" y="-3406282"/>
            <a:ext cx="7611754" cy="8425802"/>
          </a:xfrm>
          <a:prstGeom prst="arc">
            <a:avLst>
              <a:gd name="adj1" fmla="val 16625181"/>
              <a:gd name="adj2" fmla="val 2057474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084094" y="447829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•</a:t>
            </a:r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>
            <a:off x="2667147" y="4662956"/>
            <a:ext cx="2566989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234135" y="4662956"/>
            <a:ext cx="0" cy="14303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7267985" y="6064588"/>
                <a:ext cx="5020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𝐿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C</m:t>
                      </m:r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7985" y="6064588"/>
                <a:ext cx="50206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7007682" y="5576380"/>
                <a:ext cx="4989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uk-UA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7682" y="5576380"/>
                <a:ext cx="498983" cy="369332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6995597" y="5314441"/>
                <a:ext cx="5043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597" y="5314441"/>
                <a:ext cx="504304" cy="369332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7109987" y="5032751"/>
                <a:ext cx="5043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9987" y="5032751"/>
                <a:ext cx="504304" cy="369332"/>
              </a:xfrm>
              <a:prstGeom prst="rect">
                <a:avLst/>
              </a:prstGeom>
              <a:blipFill>
                <a:blip r:embed="rId9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7307328" y="4812817"/>
                <a:ext cx="5043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7328" y="4812817"/>
                <a:ext cx="504304" cy="369332"/>
              </a:xfrm>
              <a:prstGeom prst="rect">
                <a:avLst/>
              </a:prstGeom>
              <a:blipFill>
                <a:blip r:embed="rId10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Прямоугольник 34"/>
          <p:cNvSpPr/>
          <p:nvPr/>
        </p:nvSpPr>
        <p:spPr>
          <a:xfrm>
            <a:off x="5166179" y="4293624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/>
              <a:t>E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36044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8" grpId="0" animBg="1"/>
      <p:bldP spid="19" grpId="0" animBg="1"/>
      <p:bldP spid="20" grpId="0" animBg="1"/>
      <p:bldP spid="21" grpId="0" animBg="1"/>
      <p:bldP spid="22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0595" y="322398"/>
            <a:ext cx="9922700" cy="756492"/>
          </a:xfrm>
        </p:spPr>
        <p:txBody>
          <a:bodyPr>
            <a:noAutofit/>
          </a:bodyPr>
          <a:lstStyle/>
          <a:p>
            <a:pPr algn="l"/>
            <a:r>
              <a:rPr lang="uk-UA" sz="4000" b="1" dirty="0" smtClean="0"/>
              <a:t>Траєкторія розвитку фірми</a:t>
            </a:r>
            <a:endParaRPr lang="uk-UA" sz="40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090688" y="1141123"/>
            <a:ext cx="4839042" cy="2840905"/>
          </a:xfrm>
        </p:spPr>
        <p:txBody>
          <a:bodyPr>
            <a:normAutofit/>
          </a:bodyPr>
          <a:lstStyle/>
          <a:p>
            <a:r>
              <a:rPr lang="uk-UA" dirty="0"/>
              <a:t>Збільшуючи фінансові видатки на всі фактори виробництва, фірма має змогу </a:t>
            </a:r>
            <a:r>
              <a:rPr lang="uk-UA" b="1" i="1" dirty="0" smtClean="0"/>
              <a:t>розвиватись.</a:t>
            </a:r>
          </a:p>
          <a:p>
            <a:r>
              <a:rPr lang="ru-RU" b="1" i="1" dirty="0" err="1"/>
              <a:t>Траєкторія</a:t>
            </a:r>
            <a:r>
              <a:rPr lang="ru-RU" b="1" i="1" dirty="0"/>
              <a:t> </a:t>
            </a:r>
            <a:r>
              <a:rPr lang="ru-RU" b="1" i="1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ілюструє</a:t>
            </a:r>
            <a:r>
              <a:rPr lang="ru-RU" dirty="0"/>
              <a:t> </a:t>
            </a:r>
            <a:r>
              <a:rPr lang="ru-RU" dirty="0" err="1"/>
              <a:t>комбінації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і </a:t>
            </a:r>
            <a:r>
              <a:rPr lang="ru-RU" dirty="0" err="1"/>
              <a:t>капіталу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вибирає</a:t>
            </a:r>
            <a:r>
              <a:rPr lang="ru-RU" dirty="0"/>
              <a:t> </a:t>
            </a:r>
            <a:r>
              <a:rPr lang="ru-RU" dirty="0" err="1"/>
              <a:t>фірма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мінімізувати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кожного з </a:t>
            </a:r>
            <a:r>
              <a:rPr lang="ru-RU" dirty="0" err="1"/>
              <a:t>рівнів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у </a:t>
            </a:r>
            <a:r>
              <a:rPr lang="ru-RU" dirty="0" err="1"/>
              <a:t>довгостроковому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2639616" y="1196752"/>
            <a:ext cx="0" cy="453650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495600" y="5517232"/>
            <a:ext cx="612068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15580" y="545499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0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221175" y="1012086"/>
                <a:ext cx="4176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175" y="1012086"/>
                <a:ext cx="417678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8530392" y="5501007"/>
                <a:ext cx="3769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0392" y="5501007"/>
                <a:ext cx="37696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/>
          <p:nvPr/>
        </p:nvCxnSpPr>
        <p:spPr>
          <a:xfrm>
            <a:off x="2639616" y="4221088"/>
            <a:ext cx="1656184" cy="1296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627632" y="3800904"/>
            <a:ext cx="2244232" cy="17163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39" idx="0"/>
          </p:cNvCxnSpPr>
          <p:nvPr/>
        </p:nvCxnSpPr>
        <p:spPr>
          <a:xfrm>
            <a:off x="2627632" y="3340385"/>
            <a:ext cx="2872990" cy="21606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627632" y="2816932"/>
            <a:ext cx="3468368" cy="27003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651984" y="2276872"/>
            <a:ext cx="4164097" cy="32403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 rot="9956354">
            <a:off x="3101588" y="2817258"/>
            <a:ext cx="1935655" cy="237215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10097856">
            <a:off x="3305581" y="2544311"/>
            <a:ext cx="1925987" cy="2330813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10457270">
            <a:off x="3444721" y="2260017"/>
            <a:ext cx="2343044" cy="2255632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 rot="10457270">
            <a:off x="3549474" y="1732635"/>
            <a:ext cx="2278353" cy="2410235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Дуга 25"/>
          <p:cNvSpPr/>
          <p:nvPr/>
        </p:nvSpPr>
        <p:spPr>
          <a:xfrm rot="10036127">
            <a:off x="3780683" y="1389637"/>
            <a:ext cx="2450052" cy="2351326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Скругленная соединительная линия 28"/>
          <p:cNvCxnSpPr/>
          <p:nvPr/>
        </p:nvCxnSpPr>
        <p:spPr>
          <a:xfrm flipV="1">
            <a:off x="2651984" y="3140968"/>
            <a:ext cx="2435905" cy="2376264"/>
          </a:xfrm>
          <a:prstGeom prst="curvedConnector3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4110151" y="334038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•</a:t>
            </a:r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844777" y="3683441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•</a:t>
            </a:r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720891" y="4077483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•</a:t>
            </a:r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641279" y="449621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•</a:t>
            </a:r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485908" y="4824628"/>
            <a:ext cx="3770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•</a:t>
            </a:r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3974535" y="5517232"/>
                <a:ext cx="5985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𝐿𝐶</m:t>
                          </m:r>
                        </m:e>
                        <m:sub>
                          <m:r>
                            <a:rPr lang="uk-UA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4535" y="5517232"/>
                <a:ext cx="598561" cy="369332"/>
              </a:xfrm>
              <a:prstGeom prst="rect">
                <a:avLst/>
              </a:prstGeom>
              <a:blipFill>
                <a:blip r:embed="rId4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4643775" y="5501007"/>
                <a:ext cx="6038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𝐿𝐶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775" y="5501007"/>
                <a:ext cx="603883" cy="369332"/>
              </a:xfrm>
              <a:prstGeom prst="rect">
                <a:avLst/>
              </a:prstGeom>
              <a:blipFill>
                <a:blip r:embed="rId5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5206953" y="5501007"/>
                <a:ext cx="6038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𝐿𝐶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6953" y="5501007"/>
                <a:ext cx="603883" cy="369332"/>
              </a:xfrm>
              <a:prstGeom prst="rect">
                <a:avLst/>
              </a:prstGeom>
              <a:blipFill>
                <a:blip r:embed="rId6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5852365" y="5501007"/>
                <a:ext cx="6038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𝐿𝐶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365" y="5501007"/>
                <a:ext cx="603883" cy="369332"/>
              </a:xfrm>
              <a:prstGeom prst="rect">
                <a:avLst/>
              </a:prstGeom>
              <a:blipFill>
                <a:blip r:embed="rId7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6600057" y="5493148"/>
                <a:ext cx="6038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𝐿𝐶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0057" y="5493148"/>
                <a:ext cx="603883" cy="369332"/>
              </a:xfrm>
              <a:prstGeom prst="rect">
                <a:avLst/>
              </a:prstGeom>
              <a:blipFill>
                <a:blip r:embed="rId8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3435184" y="4626652"/>
                <a:ext cx="3969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5184" y="4626652"/>
                <a:ext cx="396904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3551712" y="4293624"/>
                <a:ext cx="4072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1712" y="4293624"/>
                <a:ext cx="407291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3628026" y="3851756"/>
                <a:ext cx="3967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8026" y="3851756"/>
                <a:ext cx="396775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3749748" y="3465004"/>
                <a:ext cx="4158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748" y="3465004"/>
                <a:ext cx="415818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Прямоугольник 45"/>
              <p:cNvSpPr/>
              <p:nvPr/>
            </p:nvSpPr>
            <p:spPr>
              <a:xfrm flipH="1">
                <a:off x="4033245" y="3090110"/>
                <a:ext cx="45389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𝐸</m:t>
                      </m:r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033245" y="3090110"/>
                <a:ext cx="453897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Прямоугольник 46"/>
          <p:cNvSpPr/>
          <p:nvPr/>
        </p:nvSpPr>
        <p:spPr>
          <a:xfrm>
            <a:off x="4353318" y="2411044"/>
            <a:ext cx="37616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Траєкторія розвитку / </a:t>
            </a:r>
          </a:p>
          <a:p>
            <a:r>
              <a:rPr lang="uk-UA" dirty="0" smtClean="0"/>
              <a:t>лінія експансії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4482058" y="4443225"/>
                <a:ext cx="53623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2058" y="4443225"/>
                <a:ext cx="536230" cy="369332"/>
              </a:xfrm>
              <a:prstGeom prst="rect">
                <a:avLst/>
              </a:prstGeom>
              <a:blipFill>
                <a:blip r:embed="rId1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4675999" y="4036422"/>
                <a:ext cx="43797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999" y="4036422"/>
                <a:ext cx="437971" cy="369332"/>
              </a:xfrm>
              <a:prstGeom prst="rect">
                <a:avLst/>
              </a:prstGeom>
              <a:blipFill>
                <a:blip r:embed="rId15"/>
                <a:stretch>
                  <a:fillRect l="-2778" b="-13115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5038239" y="3616237"/>
                <a:ext cx="5043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8239" y="3616237"/>
                <a:ext cx="504304" cy="369332"/>
              </a:xfrm>
              <a:prstGeom prst="rect">
                <a:avLst/>
              </a:prstGeom>
              <a:blipFill>
                <a:blip r:embed="rId1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>
                <a:off x="4295800" y="4754484"/>
                <a:ext cx="5043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5800" y="4754484"/>
                <a:ext cx="504304" cy="369332"/>
              </a:xfrm>
              <a:prstGeom prst="rect">
                <a:avLst/>
              </a:prstGeom>
              <a:blipFill>
                <a:blip r:embed="rId1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Прямоугольник 51"/>
              <p:cNvSpPr/>
              <p:nvPr/>
            </p:nvSpPr>
            <p:spPr>
              <a:xfrm>
                <a:off x="4074114" y="5123816"/>
                <a:ext cx="4989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2" name="Прямоугольник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4114" y="5123816"/>
                <a:ext cx="498983" cy="369332"/>
              </a:xfrm>
              <a:prstGeom prst="rect">
                <a:avLst/>
              </a:prstGeom>
              <a:blipFill>
                <a:blip r:embed="rId1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133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31" grpId="0"/>
      <p:bldP spid="32" grpId="0"/>
      <p:bldP spid="33" grpId="0"/>
      <p:bldP spid="34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5337" y="624110"/>
            <a:ext cx="9909276" cy="637866"/>
          </a:xfrm>
        </p:spPr>
        <p:txBody>
          <a:bodyPr>
            <a:normAutofit/>
          </a:bodyPr>
          <a:lstStyle/>
          <a:p>
            <a:r>
              <a:rPr lang="uk-UA" sz="2800" dirty="0">
                <a:latin typeface="+mn-lt"/>
                <a:cs typeface="Times New Roman" pitchFamily="18" charset="0"/>
              </a:rPr>
              <a:t>Негнучкість виробництва у короткостроковому періоді</a:t>
            </a:r>
            <a:endParaRPr lang="ru-RU" sz="2800" dirty="0">
              <a:latin typeface="+mn-lt"/>
              <a:cs typeface="Times New Roman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193552" y="1485263"/>
            <a:ext cx="4775677" cy="4649246"/>
          </a:xfrm>
        </p:spPr>
        <p:txBody>
          <a:bodyPr>
            <a:noAutofit/>
          </a:bodyPr>
          <a:lstStyle/>
          <a:p>
            <a:r>
              <a:rPr lang="uk-UA" sz="2000" dirty="0"/>
              <a:t>Можливість зміни всіх ресурсів у довгостроковому періоді надає фірмі додаткової </a:t>
            </a:r>
            <a:r>
              <a:rPr lang="uk-UA" sz="2000" b="1" i="1" dirty="0"/>
              <a:t>гнучкості </a:t>
            </a:r>
            <a:r>
              <a:rPr lang="uk-UA" sz="2000" dirty="0"/>
              <a:t>порівняно з короткостроковим періодом, дозволяє виробляти продукцію за нижчого рівня сукупних витрат, ніж тоді, коли обсяг капіталу </a:t>
            </a:r>
            <a:r>
              <a:rPr lang="uk-UA" sz="2000" dirty="0" smtClean="0"/>
              <a:t>фіксований.</a:t>
            </a:r>
          </a:p>
          <a:p>
            <a:r>
              <a:rPr lang="ru-RU" sz="2000" dirty="0"/>
              <a:t>у </a:t>
            </a:r>
            <a:r>
              <a:rPr lang="ru-RU" sz="2000" dirty="0" err="1"/>
              <a:t>довгостроковому</a:t>
            </a:r>
            <a:r>
              <a:rPr lang="ru-RU" sz="2000" dirty="0"/>
              <a:t> </a:t>
            </a:r>
            <a:r>
              <a:rPr lang="ru-RU" sz="2000" dirty="0" err="1"/>
              <a:t>періоді</a:t>
            </a:r>
            <a:r>
              <a:rPr lang="ru-RU" sz="2000" dirty="0"/>
              <a:t>, коли </a:t>
            </a:r>
            <a:r>
              <a:rPr lang="ru-RU" sz="2000" dirty="0" err="1"/>
              <a:t>всі</a:t>
            </a:r>
            <a:r>
              <a:rPr lang="ru-RU" sz="2000" dirty="0"/>
              <a:t> </a:t>
            </a:r>
            <a:r>
              <a:rPr lang="ru-RU" sz="2000" dirty="0" err="1"/>
              <a:t>ресурси</a:t>
            </a:r>
            <a:r>
              <a:rPr lang="ru-RU" sz="2000" dirty="0"/>
              <a:t> </a:t>
            </a:r>
            <a:r>
              <a:rPr lang="ru-RU" sz="2000" dirty="0" err="1"/>
              <a:t>змінні</a:t>
            </a:r>
            <a:r>
              <a:rPr lang="ru-RU" sz="2000" dirty="0"/>
              <a:t>, </a:t>
            </a:r>
            <a:r>
              <a:rPr lang="ru-RU" sz="2000" dirty="0" err="1"/>
              <a:t>фірма</a:t>
            </a:r>
            <a:r>
              <a:rPr lang="ru-RU" sz="2000" dirty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</a:t>
            </a:r>
            <a:r>
              <a:rPr lang="ru-RU" sz="2000" dirty="0" err="1"/>
              <a:t>можливість</a:t>
            </a:r>
            <a:r>
              <a:rPr lang="ru-RU" sz="2000" dirty="0"/>
              <a:t> </a:t>
            </a:r>
            <a:r>
              <a:rPr lang="ru-RU" sz="2000" dirty="0" err="1"/>
              <a:t>працювати</a:t>
            </a:r>
            <a:r>
              <a:rPr lang="ru-RU" sz="2000" dirty="0"/>
              <a:t> з </a:t>
            </a:r>
            <a:r>
              <a:rPr lang="ru-RU" sz="2000" dirty="0" err="1"/>
              <a:t>меншими</a:t>
            </a:r>
            <a:r>
              <a:rPr lang="ru-RU" sz="2000" dirty="0"/>
              <a:t> </a:t>
            </a:r>
            <a:r>
              <a:rPr lang="ru-RU" sz="2000" dirty="0" err="1"/>
              <a:t>сукупними</a:t>
            </a:r>
            <a:r>
              <a:rPr lang="ru-RU" sz="2000" dirty="0"/>
              <a:t> </a:t>
            </a:r>
            <a:r>
              <a:rPr lang="ru-RU" sz="2000" dirty="0" err="1"/>
              <a:t>витратами</a:t>
            </a:r>
            <a:r>
              <a:rPr lang="ru-RU" sz="2000" dirty="0"/>
              <a:t>, </a:t>
            </a:r>
            <a:r>
              <a:rPr lang="ru-RU" sz="2000" dirty="0" err="1"/>
              <a:t>ніж</a:t>
            </a:r>
            <a:r>
              <a:rPr lang="ru-RU" sz="2000" dirty="0"/>
              <a:t> у </a:t>
            </a:r>
            <a:r>
              <a:rPr lang="ru-RU" sz="2000" dirty="0" err="1"/>
              <a:t>короткостроковому</a:t>
            </a:r>
            <a:r>
              <a:rPr lang="ru-RU" sz="2000" dirty="0"/>
              <a:t> </a:t>
            </a:r>
            <a:r>
              <a:rPr lang="ru-RU" sz="2000" dirty="0" err="1"/>
              <a:t>періоді</a:t>
            </a:r>
            <a:r>
              <a:rPr lang="ru-RU" sz="2000" dirty="0"/>
              <a:t>.</a:t>
            </a:r>
            <a:endParaRPr lang="uk-UA" sz="2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2727637" y="2262999"/>
            <a:ext cx="0" cy="349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567608" y="5589240"/>
            <a:ext cx="4572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272868" y="2214520"/>
                <a:ext cx="4176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𝐾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2868" y="2214520"/>
                <a:ext cx="417678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6883026" y="5589240"/>
                <a:ext cx="3769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3026" y="5589240"/>
                <a:ext cx="37696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2417567" y="554859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0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717650" y="4298662"/>
            <a:ext cx="1329135" cy="12905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727638" y="3284984"/>
            <a:ext cx="2533475" cy="23042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727638" y="2729246"/>
            <a:ext cx="3080331" cy="28599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2717650" y="3284984"/>
            <a:ext cx="2658271" cy="2304256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Дуга 20"/>
          <p:cNvSpPr/>
          <p:nvPr/>
        </p:nvSpPr>
        <p:spPr>
          <a:xfrm rot="10403835">
            <a:off x="3306690" y="662174"/>
            <a:ext cx="4039070" cy="4320938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10403835">
            <a:off x="2857543" y="1737815"/>
            <a:ext cx="4004555" cy="3794437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864545" y="4298662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•</a:t>
            </a: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261158" y="4798059"/>
            <a:ext cx="2696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•</a:t>
            </a: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774755" y="2638653"/>
            <a:ext cx="24486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Траєкторія розвитку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4421199" y="5101316"/>
                <a:ext cx="4989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199" y="5101316"/>
                <a:ext cx="498983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5354440" y="4613393"/>
                <a:ext cx="5043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uk-UA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4440" y="4613393"/>
                <a:ext cx="504304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Прямоугольник 27"/>
          <p:cNvSpPr/>
          <p:nvPr/>
        </p:nvSpPr>
        <p:spPr>
          <a:xfrm>
            <a:off x="4987779" y="4798059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•</a:t>
            </a:r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5137820" y="4982726"/>
            <a:ext cx="0" cy="60651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2717650" y="4972997"/>
            <a:ext cx="68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014586" y="4483328"/>
            <a:ext cx="0" cy="110591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2740296" y="4454144"/>
            <a:ext cx="127429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3406341" y="4943712"/>
            <a:ext cx="1" cy="64552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Прямоугольник 45"/>
              <p:cNvSpPr/>
              <p:nvPr/>
            </p:nvSpPr>
            <p:spPr>
              <a:xfrm>
                <a:off x="3197475" y="5518324"/>
                <a:ext cx="4742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uk-UA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7475" y="5518324"/>
                <a:ext cx="474232" cy="369332"/>
              </a:xfrm>
              <a:prstGeom prst="rect">
                <a:avLst/>
              </a:prstGeom>
              <a:blipFill>
                <a:blip r:embed="rId6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3812618" y="5516568"/>
                <a:ext cx="4795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uk-UA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2618" y="5516568"/>
                <a:ext cx="479555" cy="369332"/>
              </a:xfrm>
              <a:prstGeom prst="rect">
                <a:avLst/>
              </a:prstGeom>
              <a:blipFill>
                <a:blip r:embed="rId7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4941018" y="5516568"/>
                <a:ext cx="4795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uk-UA" i="1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1018" y="5516568"/>
                <a:ext cx="479555" cy="369332"/>
              </a:xfrm>
              <a:prstGeom prst="rect">
                <a:avLst/>
              </a:prstGeom>
              <a:blipFill>
                <a:blip r:embed="rId8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Прямоугольник 52"/>
              <p:cNvSpPr/>
              <p:nvPr/>
            </p:nvSpPr>
            <p:spPr>
              <a:xfrm>
                <a:off x="2326100" y="4798059"/>
                <a:ext cx="4942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uk-UA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53" name="Прямоугольник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6100" y="4798059"/>
                <a:ext cx="494238" cy="369332"/>
              </a:xfrm>
              <a:prstGeom prst="rect">
                <a:avLst/>
              </a:prstGeom>
              <a:blipFill>
                <a:blip r:embed="rId9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Прямоугольник 53"/>
              <p:cNvSpPr/>
              <p:nvPr/>
            </p:nvSpPr>
            <p:spPr>
              <a:xfrm>
                <a:off x="2326100" y="4298662"/>
                <a:ext cx="4995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54" name="Прямоугольник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6100" y="4298662"/>
                <a:ext cx="499560" cy="369332"/>
              </a:xfrm>
              <a:prstGeom prst="rect">
                <a:avLst/>
              </a:prstGeom>
              <a:blipFill>
                <a:blip r:embed="rId10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Прямоугольник 54"/>
              <p:cNvSpPr/>
              <p:nvPr/>
            </p:nvSpPr>
            <p:spPr>
              <a:xfrm>
                <a:off x="3913490" y="5281040"/>
                <a:ext cx="5985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𝐿𝐶</m:t>
                          </m:r>
                        </m:e>
                        <m:sub>
                          <m:r>
                            <a:rPr lang="uk-UA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490" y="5281040"/>
                <a:ext cx="598561" cy="369332"/>
              </a:xfrm>
              <a:prstGeom prst="rect">
                <a:avLst/>
              </a:prstGeom>
              <a:blipFill>
                <a:blip r:embed="rId11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5065641" y="5234473"/>
                <a:ext cx="6038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𝐿𝐶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5641" y="5234473"/>
                <a:ext cx="603883" cy="369332"/>
              </a:xfrm>
              <a:prstGeom prst="rect">
                <a:avLst/>
              </a:prstGeom>
              <a:blipFill>
                <a:blip r:embed="rId12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5622311" y="5234473"/>
                <a:ext cx="6038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𝐿𝐶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2311" y="5234473"/>
                <a:ext cx="603883" cy="369332"/>
              </a:xfrm>
              <a:prstGeom prst="rect">
                <a:avLst/>
              </a:prstGeom>
              <a:blipFill>
                <a:blip r:embed="rId13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Прямоугольник 57"/>
          <p:cNvSpPr/>
          <p:nvPr/>
        </p:nvSpPr>
        <p:spPr>
          <a:xfrm>
            <a:off x="5022937" y="4574619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/>
              <a:t>P</a:t>
            </a:r>
            <a:endParaRPr lang="ru-RU" i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3768044" y="4036154"/>
                <a:ext cx="4930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uk-UA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8044" y="4036154"/>
                <a:ext cx="493084" cy="369332"/>
              </a:xfrm>
              <a:prstGeom prst="rect">
                <a:avLst/>
              </a:prstGeom>
              <a:blipFill>
                <a:blip r:embed="rId14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3170202" y="4483328"/>
                <a:ext cx="4826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0202" y="4483328"/>
                <a:ext cx="482696" cy="369332"/>
              </a:xfrm>
              <a:prstGeom prst="rect">
                <a:avLst/>
              </a:prstGeom>
              <a:blipFill>
                <a:blip r:embed="rId15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Прямая соединительная линия 31"/>
          <p:cNvCxnSpPr/>
          <p:nvPr/>
        </p:nvCxnSpPr>
        <p:spPr>
          <a:xfrm flipH="1">
            <a:off x="3433578" y="4987168"/>
            <a:ext cx="1728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13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/>
      <p:bldP spid="46" grpId="0"/>
      <p:bldP spid="47" grpId="0"/>
      <p:bldP spid="48" grpId="0"/>
      <p:bldP spid="53" grpId="0"/>
      <p:bldP spid="54" grpId="0"/>
      <p:bldP spid="55" grpId="0"/>
      <p:bldP spid="56" grpId="0"/>
      <p:bldP spid="57" grpId="0"/>
      <p:bldP spid="58" grpId="0"/>
      <p:bldP spid="37" grpId="0"/>
      <p:bldP spid="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065" y="35058"/>
            <a:ext cx="10243224" cy="110389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3. </a:t>
            </a:r>
            <a:r>
              <a:rPr lang="uk-UA" b="1" dirty="0" smtClean="0"/>
              <a:t>Довгострокові </a:t>
            </a:r>
            <a:r>
              <a:rPr lang="uk-UA" b="1" dirty="0"/>
              <a:t>середні витрати.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Вибір </a:t>
            </a:r>
            <a:r>
              <a:rPr lang="uk-UA" b="1" dirty="0"/>
              <a:t>мінімального ефективного розміру фірми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48317" y="1054106"/>
            <a:ext cx="10877106" cy="5718833"/>
          </a:xfrm>
        </p:spPr>
        <p:txBody>
          <a:bodyPr>
            <a:noAutofit/>
          </a:bodyPr>
          <a:lstStyle/>
          <a:p>
            <a:r>
              <a:rPr lang="ru-RU" sz="2400" dirty="0" err="1"/>
              <a:t>основне</a:t>
            </a:r>
            <a:r>
              <a:rPr lang="ru-RU" sz="2400" dirty="0"/>
              <a:t> </a:t>
            </a:r>
            <a:r>
              <a:rPr lang="ru-RU" sz="2400" dirty="0" err="1"/>
              <a:t>завдання</a:t>
            </a:r>
            <a:r>
              <a:rPr lang="ru-RU" sz="2400" dirty="0"/>
              <a:t> </a:t>
            </a:r>
            <a:r>
              <a:rPr lang="ru-RU" sz="2400" dirty="0" err="1"/>
              <a:t>виробничої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</a:t>
            </a:r>
            <a:r>
              <a:rPr lang="ru-RU" sz="2400" dirty="0" err="1"/>
              <a:t>фірми</a:t>
            </a:r>
            <a:r>
              <a:rPr lang="ru-RU" sz="2400" dirty="0"/>
              <a:t> </a:t>
            </a:r>
            <a:r>
              <a:rPr lang="ru-RU" sz="2400" dirty="0" err="1"/>
              <a:t>довгострокового</a:t>
            </a:r>
            <a:r>
              <a:rPr lang="ru-RU" sz="2400" dirty="0"/>
              <a:t> </a:t>
            </a:r>
            <a:r>
              <a:rPr lang="ru-RU" sz="2400" dirty="0" err="1" smtClean="0"/>
              <a:t>періоду</a:t>
            </a:r>
            <a:r>
              <a:rPr lang="ru-RU" sz="2400" dirty="0" smtClean="0"/>
              <a:t> - </a:t>
            </a:r>
            <a:r>
              <a:rPr lang="ru-RU" sz="2400" b="1" i="1" dirty="0" err="1"/>
              <a:t>м</a:t>
            </a:r>
            <a:r>
              <a:rPr lang="ru-RU" sz="2400" b="1" i="1" dirty="0" err="1" smtClean="0"/>
              <a:t>інімізація</a:t>
            </a:r>
            <a:r>
              <a:rPr lang="ru-RU" sz="2400" b="1" i="1" dirty="0" smtClean="0"/>
              <a:t> </a:t>
            </a:r>
            <a:r>
              <a:rPr lang="ru-RU" sz="2400" b="1" i="1" dirty="0" err="1"/>
              <a:t>середніх</a:t>
            </a:r>
            <a:r>
              <a:rPr lang="ru-RU" sz="2400" b="1" i="1" dirty="0"/>
              <a:t> </a:t>
            </a:r>
            <a:r>
              <a:rPr lang="ru-RU" sz="2400" b="1" i="1" dirty="0" err="1"/>
              <a:t>витрат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dirty="0" err="1"/>
              <a:t>Ці</a:t>
            </a:r>
            <a:r>
              <a:rPr lang="ru-RU" sz="2400" dirty="0"/>
              <a:t> </a:t>
            </a:r>
            <a:r>
              <a:rPr lang="ru-RU" sz="2400" dirty="0" err="1"/>
              <a:t>витрати</a:t>
            </a:r>
            <a:r>
              <a:rPr lang="ru-RU" sz="2400" dirty="0"/>
              <a:t> </a:t>
            </a:r>
            <a:r>
              <a:rPr lang="ru-RU" sz="2400" dirty="0" err="1"/>
              <a:t>формують</a:t>
            </a:r>
            <a:r>
              <a:rPr lang="ru-RU" sz="2400" dirty="0"/>
              <a:t> </a:t>
            </a:r>
            <a:r>
              <a:rPr lang="ru-RU" sz="2400" dirty="0" err="1"/>
              <a:t>ціну</a:t>
            </a:r>
            <a:r>
              <a:rPr lang="ru-RU" sz="2400" dirty="0"/>
              <a:t> </a:t>
            </a:r>
            <a:r>
              <a:rPr lang="ru-RU" sz="2400" dirty="0" err="1"/>
              <a:t>виробника</a:t>
            </a:r>
            <a:r>
              <a:rPr lang="ru-RU" sz="2400" dirty="0"/>
              <a:t>,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якої</a:t>
            </a:r>
            <a:r>
              <a:rPr lang="ru-RU" sz="2400" dirty="0"/>
              <a:t> </a:t>
            </a:r>
            <a:r>
              <a:rPr lang="ru-RU" sz="2400" dirty="0" err="1"/>
              <a:t>залежить</a:t>
            </a:r>
            <a:r>
              <a:rPr lang="ru-RU" sz="2400" dirty="0"/>
              <a:t> результат </a:t>
            </a:r>
            <a:r>
              <a:rPr lang="ru-RU" sz="2400" dirty="0" err="1"/>
              <a:t>діяльності</a:t>
            </a:r>
            <a:r>
              <a:rPr lang="ru-RU" sz="2400" dirty="0"/>
              <a:t> </a:t>
            </a:r>
            <a:r>
              <a:rPr lang="ru-RU" sz="2400" dirty="0" err="1"/>
              <a:t>фірми</a:t>
            </a:r>
            <a:r>
              <a:rPr lang="ru-RU" sz="2400" dirty="0" smtClean="0"/>
              <a:t>.</a:t>
            </a:r>
          </a:p>
          <a:p>
            <a:r>
              <a:rPr lang="uk-UA" sz="2400" b="1" dirty="0"/>
              <a:t>Модель довгострокових середніх витрат зі змінним ефектом </a:t>
            </a:r>
            <a:r>
              <a:rPr lang="uk-UA" sz="2400" b="1" dirty="0" smtClean="0"/>
              <a:t>масштабу</a:t>
            </a:r>
          </a:p>
          <a:p>
            <a:r>
              <a:rPr lang="uk-UA" sz="2400" dirty="0"/>
              <a:t>Між короткостроковими і довгостроковими середніми сукупними витратами існує зв’язок: </a:t>
            </a:r>
            <a:endParaRPr lang="uk-UA" sz="2400" dirty="0" smtClean="0"/>
          </a:p>
          <a:p>
            <a:pPr lvl="1"/>
            <a:r>
              <a:rPr lang="uk-UA" sz="2000" dirty="0" smtClean="0"/>
              <a:t>крива </a:t>
            </a:r>
            <a:r>
              <a:rPr lang="uk-UA" sz="2000" dirty="0"/>
              <a:t>довгострокових середніх </a:t>
            </a:r>
            <a:r>
              <a:rPr lang="uk-UA" sz="2000" dirty="0" smtClean="0"/>
              <a:t>витрат (</a:t>
            </a:r>
            <a:r>
              <a:rPr lang="en-US" sz="2000" dirty="0" smtClean="0"/>
              <a:t>LAC) </a:t>
            </a:r>
            <a:r>
              <a:rPr lang="uk-UA" sz="2000" dirty="0"/>
              <a:t>будується на основі короткострокових кривих середніх сукупних </a:t>
            </a:r>
            <a:r>
              <a:rPr lang="uk-UA" sz="2000" dirty="0" smtClean="0"/>
              <a:t>витрат</a:t>
            </a:r>
            <a:r>
              <a:rPr lang="en-US" sz="2000" dirty="0" smtClean="0"/>
              <a:t> (</a:t>
            </a:r>
            <a:r>
              <a:rPr lang="en-US" sz="2000" dirty="0" err="1" smtClean="0"/>
              <a:t>ATC</a:t>
            </a:r>
            <a:r>
              <a:rPr lang="en-US" sz="2000" dirty="0" smtClean="0"/>
              <a:t>)</a:t>
            </a:r>
            <a:r>
              <a:rPr lang="uk-UA" sz="2000" dirty="0" smtClean="0"/>
              <a:t> </a:t>
            </a:r>
          </a:p>
          <a:p>
            <a:pPr lvl="1"/>
            <a:r>
              <a:rPr lang="uk-UA" sz="2000" dirty="0" smtClean="0"/>
              <a:t>вона </a:t>
            </a:r>
            <a:r>
              <a:rPr lang="uk-UA" sz="2000" dirty="0"/>
              <a:t>огинає їх множину, але не завжди дотична до </a:t>
            </a:r>
            <a:r>
              <a:rPr lang="uk-UA" sz="2000" dirty="0" smtClean="0"/>
              <a:t>кривих </a:t>
            </a:r>
            <a:r>
              <a:rPr lang="uk-UA" sz="2000" dirty="0" err="1" smtClean="0"/>
              <a:t>АТС</a:t>
            </a:r>
            <a:r>
              <a:rPr lang="uk-UA" sz="2000" dirty="0" smtClean="0"/>
              <a:t> </a:t>
            </a:r>
            <a:r>
              <a:rPr lang="uk-UA" sz="2000" dirty="0"/>
              <a:t>у точках їх </a:t>
            </a:r>
            <a:r>
              <a:rPr lang="uk-UA" sz="2000" dirty="0" smtClean="0"/>
              <a:t>мінімумів.</a:t>
            </a:r>
          </a:p>
          <a:p>
            <a:r>
              <a:rPr lang="uk-UA" sz="2400" dirty="0"/>
              <a:t>Абсциси точок перетину </a:t>
            </a:r>
            <a:r>
              <a:rPr lang="uk-UA" sz="2400" dirty="0" smtClean="0"/>
              <a:t>кривих </a:t>
            </a:r>
            <a:r>
              <a:rPr lang="uk-UA" sz="2400" dirty="0" err="1" smtClean="0"/>
              <a:t>АТС</a:t>
            </a:r>
            <a:r>
              <a:rPr lang="uk-UA" sz="2400" dirty="0" smtClean="0"/>
              <a:t> </a:t>
            </a:r>
            <a:r>
              <a:rPr lang="uk-UA" sz="2400" dirty="0"/>
              <a:t>показують обсяги виробництва, за яких доцільно змінити масштаб виробництва. </a:t>
            </a:r>
          </a:p>
        </p:txBody>
      </p:sp>
    </p:spTree>
    <p:extLst>
      <p:ext uri="{BB962C8B-B14F-4D97-AF65-F5344CB8AC3E}">
        <p14:creationId xmlns:p14="http://schemas.microsoft.com/office/powerpoint/2010/main" val="349078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1913" y="624110"/>
            <a:ext cx="9922700" cy="692626"/>
          </a:xfrm>
        </p:spPr>
        <p:txBody>
          <a:bodyPr/>
          <a:lstStyle/>
          <a:p>
            <a:r>
              <a:rPr lang="uk-UA" dirty="0" smtClean="0"/>
              <a:t>Ефекти масштабу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581913" y="1316736"/>
            <a:ext cx="10158983" cy="4594486"/>
          </a:xfrm>
        </p:spPr>
        <p:txBody>
          <a:bodyPr/>
          <a:lstStyle/>
          <a:p>
            <a:r>
              <a:rPr lang="uk-UA" b="1" i="1" dirty="0" smtClean="0"/>
              <a:t>постійний </a:t>
            </a:r>
            <a:r>
              <a:rPr lang="uk-UA" b="1" i="1" dirty="0"/>
              <a:t>ефект масштабу</a:t>
            </a:r>
            <a:r>
              <a:rPr lang="uk-UA" dirty="0"/>
              <a:t> спричиняє </a:t>
            </a:r>
            <a:r>
              <a:rPr lang="uk-UA" b="1" i="1" dirty="0"/>
              <a:t>незмінність </a:t>
            </a:r>
            <a:r>
              <a:rPr lang="uk-UA" dirty="0"/>
              <a:t>довгострокових середніх </a:t>
            </a:r>
            <a:r>
              <a:rPr lang="uk-UA" dirty="0" smtClean="0"/>
              <a:t>витрат </a:t>
            </a:r>
            <a:r>
              <a:rPr lang="en-US" dirty="0" smtClean="0"/>
              <a:t>(LAC - </a:t>
            </a:r>
            <a:r>
              <a:rPr lang="uk-UA" dirty="0"/>
              <a:t>пряма горизонтальна </a:t>
            </a:r>
            <a:r>
              <a:rPr lang="uk-UA" dirty="0" smtClean="0"/>
              <a:t>лінія</a:t>
            </a:r>
            <a:r>
              <a:rPr lang="en-US" dirty="0" smtClean="0"/>
              <a:t>)</a:t>
            </a:r>
            <a:endParaRPr lang="uk-UA" dirty="0" smtClean="0"/>
          </a:p>
          <a:p>
            <a:r>
              <a:rPr lang="uk-UA" b="1" i="1" dirty="0" smtClean="0"/>
              <a:t>зростаючий </a:t>
            </a:r>
            <a:r>
              <a:rPr lang="uk-UA" b="1" i="1" dirty="0"/>
              <a:t>ефект масштабу</a:t>
            </a:r>
            <a:r>
              <a:rPr lang="uk-UA" dirty="0"/>
              <a:t> дає </a:t>
            </a:r>
            <a:r>
              <a:rPr lang="uk-UA" b="1" i="1" dirty="0"/>
              <a:t>економію витрат на масштабі</a:t>
            </a:r>
            <a:r>
              <a:rPr lang="uk-UA" dirty="0"/>
              <a:t>, – витрати на одиницю продукції зменшуються з нарощуванням обсягів </a:t>
            </a:r>
            <a:r>
              <a:rPr lang="uk-UA" dirty="0" smtClean="0"/>
              <a:t>випуску</a:t>
            </a:r>
            <a:r>
              <a:rPr lang="en-US" dirty="0" smtClean="0"/>
              <a:t> (LAC – </a:t>
            </a:r>
            <a:r>
              <a:rPr lang="uk-UA" dirty="0" smtClean="0"/>
              <a:t>спадна)</a:t>
            </a:r>
          </a:p>
          <a:p>
            <a:r>
              <a:rPr lang="uk-UA" b="1" i="1" dirty="0"/>
              <a:t>с</a:t>
            </a:r>
            <a:r>
              <a:rPr lang="uk-UA" b="1" i="1" dirty="0" smtClean="0"/>
              <a:t>падний ефект </a:t>
            </a:r>
            <a:r>
              <a:rPr lang="uk-UA" b="1" i="1" dirty="0"/>
              <a:t>масштабу</a:t>
            </a:r>
            <a:r>
              <a:rPr lang="uk-UA" dirty="0"/>
              <a:t> </a:t>
            </a:r>
            <a:r>
              <a:rPr lang="uk-UA" dirty="0" smtClean="0"/>
              <a:t>дає </a:t>
            </a:r>
            <a:r>
              <a:rPr lang="uk-UA" b="1" i="1" dirty="0" smtClean="0"/>
              <a:t>втрати </a:t>
            </a:r>
            <a:r>
              <a:rPr lang="uk-UA" b="1" i="1" dirty="0"/>
              <a:t>на </a:t>
            </a:r>
            <a:r>
              <a:rPr lang="uk-UA" b="1" i="1" dirty="0" smtClean="0"/>
              <a:t>масштабі</a:t>
            </a:r>
            <a:r>
              <a:rPr lang="uk-UA" dirty="0" smtClean="0"/>
              <a:t> </a:t>
            </a:r>
            <a:r>
              <a:rPr lang="uk-UA" dirty="0"/>
              <a:t>– середні витрати зі збільшенням обсягу випуску </a:t>
            </a:r>
            <a:r>
              <a:rPr lang="uk-UA" dirty="0" smtClean="0"/>
              <a:t>зростають (</a:t>
            </a:r>
            <a:r>
              <a:rPr lang="en-US" dirty="0" smtClean="0"/>
              <a:t>LAC – </a:t>
            </a:r>
            <a:r>
              <a:rPr lang="uk-UA" dirty="0" smtClean="0"/>
              <a:t>висхідна).</a:t>
            </a:r>
          </a:p>
        </p:txBody>
      </p:sp>
      <p:grpSp>
        <p:nvGrpSpPr>
          <p:cNvPr id="4" name="Group 405"/>
          <p:cNvGrpSpPr>
            <a:grpSpLocks/>
          </p:cNvGrpSpPr>
          <p:nvPr/>
        </p:nvGrpSpPr>
        <p:grpSpPr bwMode="auto">
          <a:xfrm>
            <a:off x="2784982" y="3584448"/>
            <a:ext cx="7337235" cy="3136391"/>
            <a:chOff x="501" y="4384"/>
            <a:chExt cx="6595" cy="2877"/>
          </a:xfrm>
        </p:grpSpPr>
        <p:sp>
          <p:nvSpPr>
            <p:cNvPr id="5" name="Text Box 406"/>
            <p:cNvSpPr txBox="1">
              <a:spLocks noChangeArrowheads="1"/>
            </p:cNvSpPr>
            <p:nvPr/>
          </p:nvSpPr>
          <p:spPr bwMode="auto">
            <a:xfrm>
              <a:off x="501" y="6904"/>
              <a:ext cx="6595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600" b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Рис.</a:t>
              </a:r>
              <a:r>
                <a:rPr lang="ru-RU" sz="1600" b="1" i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600" b="1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Крива </a:t>
              </a:r>
              <a:r>
                <a:rPr lang="ru-RU" sz="1600" b="1" i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довгострокових</a:t>
              </a:r>
              <a:r>
                <a:rPr lang="ru-RU" sz="1600" b="1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600" b="1" i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середніх</a:t>
              </a:r>
              <a:r>
                <a:rPr lang="ru-RU" sz="1600" b="1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600" b="1" i="1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витрат</a:t>
              </a:r>
              <a:r>
                <a:rPr lang="ru-RU" sz="1600" b="1" i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з </a:t>
              </a:r>
              <a:r>
                <a:rPr lang="ru-RU" sz="1600" b="1" i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постійним</a:t>
              </a:r>
              <a:r>
                <a:rPr lang="ru-RU" sz="1600" b="1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600" b="1" i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ефектом</a:t>
              </a:r>
              <a:r>
                <a:rPr lang="ru-RU" sz="1600" b="1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 масштабу</a:t>
              </a:r>
              <a:endPara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6" name="Picture 407" descr="Розд 11-0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5" y="4384"/>
              <a:ext cx="5050" cy="2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6968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8530" y="284418"/>
            <a:ext cx="9487960" cy="947913"/>
          </a:xfrm>
        </p:spPr>
        <p:txBody>
          <a:bodyPr>
            <a:noAutofit/>
          </a:bodyPr>
          <a:lstStyle/>
          <a:p>
            <a:r>
              <a:rPr lang="uk-UA" sz="2400" dirty="0"/>
              <a:t>Загальний випадок кривої </a:t>
            </a:r>
            <a:r>
              <a:rPr lang="en-US" sz="2400" dirty="0"/>
              <a:t>LAC  - </a:t>
            </a:r>
            <a:r>
              <a:rPr lang="uk-UA" sz="2400" dirty="0"/>
              <a:t>U – подібна конфігурація, спричинена </a:t>
            </a:r>
            <a:r>
              <a:rPr lang="uk-UA" sz="2400" b="1" i="1" dirty="0"/>
              <a:t>змінним характером ефекту масштабу</a:t>
            </a:r>
            <a:r>
              <a:rPr lang="uk-UA" sz="2400" dirty="0"/>
              <a:t>.</a:t>
            </a:r>
          </a:p>
        </p:txBody>
      </p:sp>
      <p:cxnSp>
        <p:nvCxnSpPr>
          <p:cNvPr id="5" name="Пряма зі стрілкою 4"/>
          <p:cNvCxnSpPr/>
          <p:nvPr/>
        </p:nvCxnSpPr>
        <p:spPr>
          <a:xfrm flipV="1">
            <a:off x="2190308" y="6294484"/>
            <a:ext cx="93143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 зі стрілкою 6"/>
          <p:cNvCxnSpPr/>
          <p:nvPr/>
        </p:nvCxnSpPr>
        <p:spPr>
          <a:xfrm flipH="1" flipV="1">
            <a:off x="2328530" y="1446028"/>
            <a:ext cx="0" cy="5000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65008" y="1392865"/>
            <a:ext cx="489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С</a:t>
            </a:r>
            <a:endParaRPr lang="uk-UA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089938" y="6375264"/>
            <a:ext cx="489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endParaRPr lang="uk-UA" b="1" dirty="0"/>
          </a:p>
        </p:txBody>
      </p:sp>
      <p:sp>
        <p:nvSpPr>
          <p:cNvPr id="11" name="Дуга 10"/>
          <p:cNvSpPr/>
          <p:nvPr/>
        </p:nvSpPr>
        <p:spPr>
          <a:xfrm rot="10800000">
            <a:off x="3030276" y="1010087"/>
            <a:ext cx="8395428" cy="3635977"/>
          </a:xfrm>
          <a:prstGeom prst="arc">
            <a:avLst>
              <a:gd name="adj1" fmla="val 11228708"/>
              <a:gd name="adj2" fmla="val 21375179"/>
            </a:avLst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Дуга 11"/>
          <p:cNvSpPr/>
          <p:nvPr/>
        </p:nvSpPr>
        <p:spPr>
          <a:xfrm rot="8862929">
            <a:off x="4102951" y="3776811"/>
            <a:ext cx="5359933" cy="1245046"/>
          </a:xfrm>
          <a:prstGeom prst="arc">
            <a:avLst>
              <a:gd name="adj1" fmla="val 11228708"/>
              <a:gd name="adj2" fmla="val 21375179"/>
            </a:avLst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1210438" y="3157135"/>
            <a:ext cx="830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LAC</a:t>
            </a:r>
            <a:endParaRPr lang="uk-UA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853550" y="2926761"/>
            <a:ext cx="835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LMC</a:t>
            </a:r>
            <a:endParaRPr lang="uk-UA" sz="2400" b="1" dirty="0"/>
          </a:p>
        </p:txBody>
      </p:sp>
      <p:sp>
        <p:nvSpPr>
          <p:cNvPr id="15" name="Дуга 14"/>
          <p:cNvSpPr/>
          <p:nvPr/>
        </p:nvSpPr>
        <p:spPr>
          <a:xfrm rot="6120302">
            <a:off x="2818614" y="1221541"/>
            <a:ext cx="3753293" cy="2119936"/>
          </a:xfrm>
          <a:prstGeom prst="arc">
            <a:avLst>
              <a:gd name="adj1" fmla="val 15902424"/>
              <a:gd name="adj2" fmla="val 344595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Дуга 15"/>
          <p:cNvSpPr/>
          <p:nvPr/>
        </p:nvSpPr>
        <p:spPr>
          <a:xfrm rot="7743144">
            <a:off x="2446406" y="3080595"/>
            <a:ext cx="2764636" cy="1245046"/>
          </a:xfrm>
          <a:prstGeom prst="arc">
            <a:avLst>
              <a:gd name="adj1" fmla="val 11808919"/>
              <a:gd name="adj2" fmla="val 21375179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5791359" y="2076152"/>
            <a:ext cx="708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ATC</a:t>
            </a:r>
            <a:r>
              <a:rPr lang="en-US" sz="1100" b="1" dirty="0" err="1" smtClean="0"/>
              <a:t>1</a:t>
            </a:r>
            <a:endParaRPr lang="uk-UA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834241" y="3047086"/>
            <a:ext cx="708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MC</a:t>
            </a:r>
            <a:r>
              <a:rPr lang="en-US" sz="1200" b="1" dirty="0" err="1" smtClean="0"/>
              <a:t>1</a:t>
            </a:r>
            <a:endParaRPr lang="uk-UA" b="1" dirty="0"/>
          </a:p>
        </p:txBody>
      </p:sp>
      <p:sp>
        <p:nvSpPr>
          <p:cNvPr id="19" name="Дуга 18"/>
          <p:cNvSpPr/>
          <p:nvPr/>
        </p:nvSpPr>
        <p:spPr>
          <a:xfrm rot="6120302">
            <a:off x="4508569" y="1825784"/>
            <a:ext cx="3753293" cy="1843391"/>
          </a:xfrm>
          <a:prstGeom prst="arc">
            <a:avLst>
              <a:gd name="adj1" fmla="val 15902424"/>
              <a:gd name="adj2" fmla="val 399101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Дуга 19"/>
          <p:cNvSpPr/>
          <p:nvPr/>
        </p:nvSpPr>
        <p:spPr>
          <a:xfrm rot="7370562">
            <a:off x="4108636" y="3647666"/>
            <a:ext cx="2764636" cy="1245046"/>
          </a:xfrm>
          <a:prstGeom prst="arc">
            <a:avLst>
              <a:gd name="adj1" fmla="val 11808919"/>
              <a:gd name="adj2" fmla="val 21375179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TextBox 20"/>
          <p:cNvSpPr txBox="1"/>
          <p:nvPr/>
        </p:nvSpPr>
        <p:spPr>
          <a:xfrm>
            <a:off x="7183703" y="2438504"/>
            <a:ext cx="708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ATC</a:t>
            </a:r>
            <a:r>
              <a:rPr lang="en-US" sz="1100" b="1" dirty="0" err="1" smtClean="0"/>
              <a:t>2</a:t>
            </a:r>
            <a:endParaRPr lang="uk-UA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390135" y="3614157"/>
            <a:ext cx="708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MC</a:t>
            </a:r>
            <a:r>
              <a:rPr lang="en-US" sz="1200" b="1" dirty="0" err="1" smtClean="0"/>
              <a:t>2</a:t>
            </a:r>
            <a:endParaRPr lang="uk-UA" b="1" dirty="0"/>
          </a:p>
        </p:txBody>
      </p:sp>
      <p:sp>
        <p:nvSpPr>
          <p:cNvPr id="23" name="Дуга 22"/>
          <p:cNvSpPr/>
          <p:nvPr/>
        </p:nvSpPr>
        <p:spPr>
          <a:xfrm rot="6120302">
            <a:off x="5925946" y="1664514"/>
            <a:ext cx="3753293" cy="2227640"/>
          </a:xfrm>
          <a:prstGeom prst="arc">
            <a:avLst>
              <a:gd name="adj1" fmla="val 15902424"/>
              <a:gd name="adj2" fmla="val 323752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" name="Дуга 23"/>
          <p:cNvSpPr/>
          <p:nvPr/>
        </p:nvSpPr>
        <p:spPr>
          <a:xfrm rot="7295228">
            <a:off x="5632633" y="3715002"/>
            <a:ext cx="2764636" cy="1245046"/>
          </a:xfrm>
          <a:prstGeom prst="arc">
            <a:avLst>
              <a:gd name="adj1" fmla="val 11808919"/>
              <a:gd name="adj2" fmla="val 21375179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" name="TextBox 24"/>
          <p:cNvSpPr txBox="1"/>
          <p:nvPr/>
        </p:nvSpPr>
        <p:spPr>
          <a:xfrm>
            <a:off x="8697067" y="2505840"/>
            <a:ext cx="708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ATC</a:t>
            </a:r>
            <a:r>
              <a:rPr lang="en-US" sz="1100" b="1" dirty="0" err="1" smtClean="0"/>
              <a:t>3</a:t>
            </a:r>
            <a:endParaRPr lang="uk-UA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903499" y="3681493"/>
            <a:ext cx="708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MC</a:t>
            </a:r>
            <a:r>
              <a:rPr lang="en-US" sz="1200" b="1" dirty="0" err="1" smtClean="0"/>
              <a:t>3</a:t>
            </a:r>
            <a:endParaRPr lang="uk-UA" b="1" dirty="0"/>
          </a:p>
        </p:txBody>
      </p:sp>
      <p:sp>
        <p:nvSpPr>
          <p:cNvPr id="27" name="Дуга 26"/>
          <p:cNvSpPr/>
          <p:nvPr/>
        </p:nvSpPr>
        <p:spPr>
          <a:xfrm rot="6120302">
            <a:off x="7710974" y="1737937"/>
            <a:ext cx="3753293" cy="1644575"/>
          </a:xfrm>
          <a:prstGeom prst="arc">
            <a:avLst>
              <a:gd name="adj1" fmla="val 15902424"/>
              <a:gd name="adj2" fmla="val 399101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8" name="Дуга 27"/>
          <p:cNvSpPr/>
          <p:nvPr/>
        </p:nvSpPr>
        <p:spPr>
          <a:xfrm rot="7126494">
            <a:off x="7503972" y="3427925"/>
            <a:ext cx="2764636" cy="1245046"/>
          </a:xfrm>
          <a:prstGeom prst="arc">
            <a:avLst>
              <a:gd name="adj1" fmla="val 11808919"/>
              <a:gd name="adj2" fmla="val 21375179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" name="TextBox 28"/>
          <p:cNvSpPr txBox="1"/>
          <p:nvPr/>
        </p:nvSpPr>
        <p:spPr>
          <a:xfrm>
            <a:off x="10483343" y="2144332"/>
            <a:ext cx="708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ATC</a:t>
            </a:r>
            <a:r>
              <a:rPr lang="en-US" sz="1100" b="1" dirty="0" err="1" smtClean="0"/>
              <a:t>4</a:t>
            </a:r>
            <a:endParaRPr lang="uk-UA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9689775" y="3319985"/>
            <a:ext cx="708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MC</a:t>
            </a:r>
            <a:r>
              <a:rPr lang="en-US" sz="1200" b="1" dirty="0" err="1" smtClean="0"/>
              <a:t>4</a:t>
            </a:r>
            <a:endParaRPr lang="uk-UA" b="1" dirty="0"/>
          </a:p>
        </p:txBody>
      </p:sp>
      <p:sp>
        <p:nvSpPr>
          <p:cNvPr id="31" name="Дуга 30"/>
          <p:cNvSpPr/>
          <p:nvPr/>
        </p:nvSpPr>
        <p:spPr>
          <a:xfrm rot="6120302">
            <a:off x="8844408" y="1286136"/>
            <a:ext cx="3753293" cy="1616108"/>
          </a:xfrm>
          <a:prstGeom prst="arc">
            <a:avLst>
              <a:gd name="adj1" fmla="val 15902424"/>
              <a:gd name="adj2" fmla="val 399101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2" name="Дуга 31"/>
          <p:cNvSpPr/>
          <p:nvPr/>
        </p:nvSpPr>
        <p:spPr>
          <a:xfrm rot="7132835">
            <a:off x="8577874" y="3108968"/>
            <a:ext cx="2764636" cy="1245046"/>
          </a:xfrm>
          <a:prstGeom prst="arc">
            <a:avLst>
              <a:gd name="adj1" fmla="val 11808919"/>
              <a:gd name="adj2" fmla="val 19726739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3" name="TextBox 32"/>
          <p:cNvSpPr txBox="1"/>
          <p:nvPr/>
        </p:nvSpPr>
        <p:spPr>
          <a:xfrm>
            <a:off x="11472185" y="1804109"/>
            <a:ext cx="708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ATC</a:t>
            </a:r>
            <a:r>
              <a:rPr lang="en-US" sz="1100" b="1" dirty="0" err="1" smtClean="0"/>
              <a:t>5</a:t>
            </a:r>
            <a:endParaRPr lang="uk-UA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0678617" y="2979762"/>
            <a:ext cx="708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MC</a:t>
            </a:r>
            <a:r>
              <a:rPr lang="en-US" sz="1200" b="1" dirty="0" err="1" smtClean="0"/>
              <a:t>5</a:t>
            </a:r>
            <a:endParaRPr lang="uk-UA" b="1" dirty="0"/>
          </a:p>
        </p:txBody>
      </p:sp>
      <p:sp>
        <p:nvSpPr>
          <p:cNvPr id="35" name="Овал 34"/>
          <p:cNvSpPr/>
          <p:nvPr/>
        </p:nvSpPr>
        <p:spPr>
          <a:xfrm>
            <a:off x="4218254" y="4026021"/>
            <a:ext cx="144000" cy="144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6" name="Овал 35"/>
          <p:cNvSpPr/>
          <p:nvPr/>
        </p:nvSpPr>
        <p:spPr>
          <a:xfrm>
            <a:off x="5954903" y="4508030"/>
            <a:ext cx="144000" cy="144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7" name="Овал 36"/>
          <p:cNvSpPr/>
          <p:nvPr/>
        </p:nvSpPr>
        <p:spPr>
          <a:xfrm>
            <a:off x="7447009" y="4585999"/>
            <a:ext cx="144000" cy="144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8" name="Овал 37"/>
          <p:cNvSpPr/>
          <p:nvPr/>
        </p:nvSpPr>
        <p:spPr>
          <a:xfrm>
            <a:off x="9364417" y="4291827"/>
            <a:ext cx="144000" cy="144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9" name="Овал 38"/>
          <p:cNvSpPr/>
          <p:nvPr/>
        </p:nvSpPr>
        <p:spPr>
          <a:xfrm>
            <a:off x="10516279" y="3827538"/>
            <a:ext cx="144000" cy="144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555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 animBg="1"/>
      <p:bldP spid="13" grpId="0"/>
      <p:bldP spid="14" grpId="0"/>
      <p:bldP spid="15" grpId="0" animBg="1"/>
      <p:bldP spid="16" grpId="0" animBg="1"/>
      <p:bldP spid="17" grpId="0"/>
      <p:bldP spid="18" grpId="0"/>
      <p:bldP spid="19" grpId="0" animBg="1"/>
      <p:bldP spid="20" grpId="0" animBg="1"/>
      <p:bldP spid="21" grpId="0"/>
      <p:bldP spid="22" grpId="0"/>
      <p:bldP spid="23" grpId="0" animBg="1"/>
      <p:bldP spid="24" grpId="0" animBg="1"/>
      <p:bldP spid="25" grpId="0"/>
      <p:bldP spid="26" grpId="0"/>
      <p:bldP spid="27" grpId="0" animBg="1"/>
      <p:bldP spid="28" grpId="0" animBg="1"/>
      <p:bldP spid="29" grpId="0"/>
      <p:bldP spid="30" grpId="0"/>
      <p:bldP spid="31" grpId="0" animBg="1"/>
      <p:bldP spid="32" grpId="0" animBg="1"/>
      <p:bldP spid="33" grpId="0"/>
      <p:bldP spid="34" grpId="0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1057" y="624110"/>
            <a:ext cx="9913556" cy="1280890"/>
          </a:xfrm>
        </p:spPr>
        <p:txBody>
          <a:bodyPr/>
          <a:lstStyle/>
          <a:p>
            <a:r>
              <a:rPr lang="uk-UA" b="1"/>
              <a:t>1. Вибір фірмою ефективної технології. Зміна масштабів виробництва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591057" y="2133600"/>
            <a:ext cx="9913555" cy="4614672"/>
          </a:xfrm>
        </p:spPr>
        <p:txBody>
          <a:bodyPr/>
          <a:lstStyle/>
          <a:p>
            <a:r>
              <a:rPr lang="uk-UA"/>
              <a:t>У довгостроковому періоді фірма може змінювати обсяги будь-якого з вхідних ресурсів, тобто </a:t>
            </a:r>
            <a:r>
              <a:rPr lang="uk-UA" b="1" i="1"/>
              <a:t>технологію виробництва</a:t>
            </a:r>
            <a:r>
              <a:rPr lang="uk-UA"/>
              <a:t>. </a:t>
            </a:r>
            <a:endParaRPr lang="uk-UA" smtClean="0"/>
          </a:p>
          <a:p>
            <a:r>
              <a:rPr lang="uk-UA"/>
              <a:t>Виробнича функція дозволяє обчислити </a:t>
            </a:r>
            <a:r>
              <a:rPr lang="uk-UA" b="1"/>
              <a:t>максимальний обсяг продукції </a:t>
            </a:r>
            <a:r>
              <a:rPr lang="uk-UA"/>
              <a:t>для кожної технології, </a:t>
            </a:r>
            <a:endParaRPr lang="uk-UA" smtClean="0"/>
          </a:p>
          <a:p>
            <a:pPr lvl="1"/>
            <a:r>
              <a:rPr lang="uk-UA" smtClean="0"/>
              <a:t>водночас </a:t>
            </a:r>
            <a:r>
              <a:rPr lang="uk-UA"/>
              <a:t>вона надає можливість визначити всю </a:t>
            </a:r>
            <a:r>
              <a:rPr lang="uk-UA" b="1"/>
              <a:t>множину технологій</a:t>
            </a:r>
            <a:r>
              <a:rPr lang="uk-UA"/>
              <a:t>, що дозволяють виробити заданий обсяг продукції.</a:t>
            </a:r>
          </a:p>
          <a:p>
            <a:pPr marL="0" indent="0">
              <a:buNone/>
            </a:pPr>
            <a:endParaRPr lang="uk-UA" b="1" smtClean="0"/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932948"/>
              </p:ext>
            </p:extLst>
          </p:nvPr>
        </p:nvGraphicFramePr>
        <p:xfrm>
          <a:off x="4376484" y="4017010"/>
          <a:ext cx="3597085" cy="27887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2905">
                  <a:extLst>
                    <a:ext uri="{9D8B030D-6E8A-4147-A177-3AD203B41FA5}">
                      <a16:colId xmlns:a16="http://schemas.microsoft.com/office/drawing/2014/main" val="3484447980"/>
                    </a:ext>
                  </a:extLst>
                </a:gridCol>
                <a:gridCol w="512905">
                  <a:extLst>
                    <a:ext uri="{9D8B030D-6E8A-4147-A177-3AD203B41FA5}">
                      <a16:colId xmlns:a16="http://schemas.microsoft.com/office/drawing/2014/main" val="3907946091"/>
                    </a:ext>
                  </a:extLst>
                </a:gridCol>
                <a:gridCol w="516280">
                  <a:extLst>
                    <a:ext uri="{9D8B030D-6E8A-4147-A177-3AD203B41FA5}">
                      <a16:colId xmlns:a16="http://schemas.microsoft.com/office/drawing/2014/main" val="1914355808"/>
                    </a:ext>
                  </a:extLst>
                </a:gridCol>
                <a:gridCol w="516280">
                  <a:extLst>
                    <a:ext uri="{9D8B030D-6E8A-4147-A177-3AD203B41FA5}">
                      <a16:colId xmlns:a16="http://schemas.microsoft.com/office/drawing/2014/main" val="4187321395"/>
                    </a:ext>
                  </a:extLst>
                </a:gridCol>
                <a:gridCol w="512905">
                  <a:extLst>
                    <a:ext uri="{9D8B030D-6E8A-4147-A177-3AD203B41FA5}">
                      <a16:colId xmlns:a16="http://schemas.microsoft.com/office/drawing/2014/main" val="3444003125"/>
                    </a:ext>
                  </a:extLst>
                </a:gridCol>
                <a:gridCol w="512905">
                  <a:extLst>
                    <a:ext uri="{9D8B030D-6E8A-4147-A177-3AD203B41FA5}">
                      <a16:colId xmlns:a16="http://schemas.microsoft.com/office/drawing/2014/main" val="821103795"/>
                    </a:ext>
                  </a:extLst>
                </a:gridCol>
                <a:gridCol w="512905">
                  <a:extLst>
                    <a:ext uri="{9D8B030D-6E8A-4147-A177-3AD203B41FA5}">
                      <a16:colId xmlns:a16="http://schemas.microsoft.com/office/drawing/2014/main" val="2607875415"/>
                    </a:ext>
                  </a:extLst>
                </a:gridCol>
              </a:tblGrid>
              <a:tr h="232249">
                <a:tc gridSpan="7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52319"/>
                  </a:ext>
                </a:extLst>
              </a:tr>
              <a:tr h="472371">
                <a:tc row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Капітал</a:t>
                      </a:r>
                      <a:r>
                        <a:rPr lang="ru-RU" sz="1800" spc="-100">
                          <a:effectLst/>
                        </a:rPr>
                        <a:t>, </a:t>
                      </a:r>
                      <a:r>
                        <a:rPr lang="ru-RU" sz="1600" spc="-100">
                          <a:effectLst/>
                        </a:rPr>
                        <a:t>од. на  рік  </a:t>
                      </a:r>
                      <a:r>
                        <a:rPr lang="ru-RU" sz="1800" spc="-100">
                          <a:effectLst/>
                        </a:rPr>
                        <a:t>(К)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5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75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90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105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115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120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extLst>
                  <a:ext uri="{0D108BD9-81ED-4DB2-BD59-A6C34878D82A}">
                    <a16:rowId xmlns:a16="http://schemas.microsoft.com/office/drawing/2014/main" val="2118805117"/>
                  </a:ext>
                </a:extLst>
              </a:tr>
              <a:tr h="47237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4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65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85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110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115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extLst>
                  <a:ext uri="{0D108BD9-81ED-4DB2-BD59-A6C34878D82A}">
                    <a16:rowId xmlns:a16="http://schemas.microsoft.com/office/drawing/2014/main" val="128618681"/>
                  </a:ext>
                </a:extLst>
              </a:tr>
              <a:tr h="47237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55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75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90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105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extLst>
                  <a:ext uri="{0D108BD9-81ED-4DB2-BD59-A6C34878D82A}">
                    <a16:rowId xmlns:a16="http://schemas.microsoft.com/office/drawing/2014/main" val="2561994968"/>
                  </a:ext>
                </a:extLst>
              </a:tr>
              <a:tr h="23618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40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60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75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85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90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extLst>
                  <a:ext uri="{0D108BD9-81ED-4DB2-BD59-A6C34878D82A}">
                    <a16:rowId xmlns:a16="http://schemas.microsoft.com/office/drawing/2014/main" val="98506249"/>
                  </a:ext>
                </a:extLst>
              </a:tr>
              <a:tr h="23618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40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55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65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75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extLst>
                  <a:ext uri="{0D108BD9-81ED-4DB2-BD59-A6C34878D82A}">
                    <a16:rowId xmlns:a16="http://schemas.microsoft.com/office/drawing/2014/main" val="3876868098"/>
                  </a:ext>
                </a:extLst>
              </a:tr>
              <a:tr h="23618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0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4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5</a:t>
                      </a:r>
                      <a:endParaRPr lang="uk-UA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extLst>
                  <a:ext uri="{0D108BD9-81ED-4DB2-BD59-A6C34878D82A}">
                    <a16:rowId xmlns:a16="http://schemas.microsoft.com/office/drawing/2014/main" val="1429337296"/>
                  </a:ext>
                </a:extLst>
              </a:tr>
              <a:tr h="23618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Праця</a:t>
                      </a:r>
                      <a:r>
                        <a:rPr lang="ru-RU" sz="1800" dirty="0">
                          <a:effectLst/>
                        </a:rPr>
                        <a:t>, </a:t>
                      </a:r>
                      <a:r>
                        <a:rPr lang="ru-RU" sz="1600" dirty="0">
                          <a:effectLst/>
                        </a:rPr>
                        <a:t>од. на </a:t>
                      </a:r>
                      <a:r>
                        <a:rPr lang="ru-RU" sz="1600" dirty="0" err="1">
                          <a:effectLst/>
                        </a:rPr>
                        <a:t>рік</a:t>
                      </a:r>
                      <a:r>
                        <a:rPr lang="ru-RU" sz="1800" dirty="0">
                          <a:effectLst/>
                        </a:rPr>
                        <a:t> (</a:t>
                      </a:r>
                      <a:r>
                        <a:rPr lang="en-US" sz="1800" dirty="0">
                          <a:effectLst/>
                        </a:rPr>
                        <a:t>L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737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62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84"/>
          <p:cNvGrpSpPr>
            <a:grpSpLocks/>
          </p:cNvGrpSpPr>
          <p:nvPr/>
        </p:nvGrpSpPr>
        <p:grpSpPr bwMode="auto">
          <a:xfrm>
            <a:off x="223280" y="191384"/>
            <a:ext cx="11968719" cy="6517760"/>
            <a:chOff x="850" y="3515"/>
            <a:chExt cx="6692" cy="3389"/>
          </a:xfrm>
        </p:grpSpPr>
        <p:sp>
          <p:nvSpPr>
            <p:cNvPr id="5" name="Text Box 385"/>
            <p:cNvSpPr txBox="1">
              <a:spLocks noChangeArrowheads="1"/>
            </p:cNvSpPr>
            <p:nvPr/>
          </p:nvSpPr>
          <p:spPr bwMode="auto">
            <a:xfrm>
              <a:off x="981" y="6544"/>
              <a:ext cx="6480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 b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Рис.</a:t>
              </a:r>
              <a:r>
                <a:rPr lang="uk-UA" sz="1400" b="1" i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Крива довгострокових середніх витрат зі змінним ефектом  масштабу</a:t>
              </a:r>
              <a:endPara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6" name="Picture 386" descr="Розд 11-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0" y="3515"/>
              <a:ext cx="6692" cy="3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4088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7926" y="283866"/>
            <a:ext cx="10526231" cy="1280890"/>
          </a:xfrm>
        </p:spPr>
        <p:txBody>
          <a:bodyPr/>
          <a:lstStyle/>
          <a:p>
            <a:r>
              <a:rPr lang="uk-UA" dirty="0"/>
              <a:t>Крива довгострокових граничних витрат</a:t>
            </a:r>
            <a:r>
              <a:rPr lang="uk-UA" b="1" i="1" dirty="0"/>
              <a:t> </a:t>
            </a:r>
            <a:r>
              <a:rPr lang="en-US" b="1" i="1" dirty="0" err="1" smtClean="0"/>
              <a:t>LMC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999463" y="1298937"/>
            <a:ext cx="11153551" cy="5016797"/>
          </a:xfrm>
        </p:spPr>
        <p:txBody>
          <a:bodyPr>
            <a:noAutofit/>
          </a:bodyPr>
          <a:lstStyle/>
          <a:p>
            <a:r>
              <a:rPr lang="uk-UA" sz="2400" dirty="0"/>
              <a:t>Кожна точка на кривій </a:t>
            </a:r>
            <a:r>
              <a:rPr lang="en-US" sz="2400" dirty="0" err="1" smtClean="0"/>
              <a:t>LMC</a:t>
            </a:r>
            <a:r>
              <a:rPr lang="en-US" sz="2400" dirty="0" smtClean="0"/>
              <a:t> </a:t>
            </a:r>
            <a:r>
              <a:rPr lang="uk-UA" sz="2400" dirty="0"/>
              <a:t>показує граничні витрати </a:t>
            </a:r>
            <a:r>
              <a:rPr lang="uk-UA" sz="2400" dirty="0" err="1"/>
              <a:t>найекономнішого</a:t>
            </a:r>
            <a:r>
              <a:rPr lang="uk-UA" sz="2400" dirty="0"/>
              <a:t> варіанту підприємства для всіх можливих його </a:t>
            </a:r>
            <a:r>
              <a:rPr lang="uk-UA" sz="2400" dirty="0" smtClean="0"/>
              <a:t>розмірів</a:t>
            </a:r>
            <a:r>
              <a:rPr lang="en-US" sz="2400" dirty="0" smtClean="0"/>
              <a:t>.</a:t>
            </a:r>
          </a:p>
          <a:p>
            <a:r>
              <a:rPr lang="uk-UA" sz="2400" dirty="0"/>
              <a:t>Крива </a:t>
            </a:r>
            <a:r>
              <a:rPr lang="en-US" sz="2400" dirty="0" err="1" smtClean="0"/>
              <a:t>LMC</a:t>
            </a:r>
            <a:r>
              <a:rPr lang="en-US" sz="2400" dirty="0" smtClean="0"/>
              <a:t> </a:t>
            </a:r>
            <a:r>
              <a:rPr lang="uk-UA" sz="2400" dirty="0"/>
              <a:t>перетинає криву </a:t>
            </a:r>
            <a:r>
              <a:rPr lang="en-US" sz="2400" dirty="0" smtClean="0"/>
              <a:t>LAC </a:t>
            </a:r>
            <a:r>
              <a:rPr lang="uk-UA" sz="2400" dirty="0"/>
              <a:t>в точці її мінімуму. </a:t>
            </a:r>
            <a:endParaRPr lang="en-US" sz="2400" dirty="0" smtClean="0"/>
          </a:p>
          <a:p>
            <a:r>
              <a:rPr lang="uk-UA" sz="2400" dirty="0" smtClean="0"/>
              <a:t>Обидві </a:t>
            </a:r>
            <a:r>
              <a:rPr lang="uk-UA" sz="2400" dirty="0"/>
              <a:t>криві </a:t>
            </a:r>
            <a:r>
              <a:rPr lang="uk-UA" sz="2400" dirty="0" err="1"/>
              <a:t>пологіші</a:t>
            </a:r>
            <a:r>
              <a:rPr lang="uk-UA" sz="2400" dirty="0"/>
              <a:t>, ніж аналогічні криві короткострокового періоду.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uk-UA" sz="2400" dirty="0" smtClean="0"/>
              <a:t>Чинниками </a:t>
            </a:r>
            <a:r>
              <a:rPr lang="uk-UA" sz="2400" b="1" i="1" dirty="0"/>
              <a:t>економії на масштабі</a:t>
            </a:r>
            <a:r>
              <a:rPr lang="uk-UA" sz="2400" dirty="0"/>
              <a:t> є </a:t>
            </a:r>
            <a:r>
              <a:rPr lang="uk-UA" sz="2400" i="1" dirty="0"/>
              <a:t>спеціалізація </a:t>
            </a:r>
            <a:r>
              <a:rPr lang="uk-UA" sz="2400" dirty="0"/>
              <a:t>праці та управлінського персоналу, </a:t>
            </a:r>
            <a:r>
              <a:rPr lang="uk-UA" sz="2400" i="1" dirty="0"/>
              <a:t>технічний прогрес</a:t>
            </a:r>
            <a:r>
              <a:rPr lang="uk-UA" sz="2400" dirty="0"/>
              <a:t>, </a:t>
            </a:r>
            <a:r>
              <a:rPr lang="uk-UA" sz="2400" i="1" dirty="0"/>
              <a:t>виробництво побічної продукції з відходів основного виробництва</a:t>
            </a:r>
            <a:r>
              <a:rPr lang="uk-UA" sz="2400" dirty="0"/>
              <a:t>, </a:t>
            </a:r>
            <a:r>
              <a:rPr lang="uk-UA" sz="2400" i="1" dirty="0"/>
              <a:t>неподіль­ність виробництва</a:t>
            </a:r>
            <a:r>
              <a:rPr lang="uk-UA" sz="2400" dirty="0"/>
              <a:t>. </a:t>
            </a:r>
            <a:endParaRPr lang="en-US" sz="2400" dirty="0" smtClean="0"/>
          </a:p>
          <a:p>
            <a:pPr marL="0" indent="0">
              <a:buNone/>
            </a:pPr>
            <a:r>
              <a:rPr lang="uk-UA" sz="2400" dirty="0" smtClean="0"/>
              <a:t>Причини </a:t>
            </a:r>
            <a:r>
              <a:rPr lang="uk-UA" sz="2400" dirty="0"/>
              <a:t>виникнення </a:t>
            </a:r>
            <a:r>
              <a:rPr lang="uk-UA" sz="2400" b="1" i="1" dirty="0"/>
              <a:t>втрат на масштабі</a:t>
            </a:r>
            <a:r>
              <a:rPr lang="uk-UA" sz="2400" dirty="0"/>
              <a:t>, як правило, пов’язані з </a:t>
            </a:r>
            <a:r>
              <a:rPr lang="uk-UA" sz="2400" i="1" dirty="0"/>
              <a:t>труднощами управління</a:t>
            </a:r>
            <a:r>
              <a:rPr lang="uk-UA" sz="2400" dirty="0"/>
              <a:t>. </a:t>
            </a: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01457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638191" y="1093385"/>
            <a:ext cx="5387232" cy="5403107"/>
          </a:xfrm>
        </p:spPr>
        <p:txBody>
          <a:bodyPr>
            <a:noAutofit/>
          </a:bodyPr>
          <a:lstStyle/>
          <a:p>
            <a:r>
              <a:rPr lang="uk-UA" sz="2400" dirty="0"/>
              <a:t>це той найменший обсяг виробництва, за якого фірма може мінімізувати свої довгострокові середні витрати. </a:t>
            </a:r>
            <a:endParaRPr lang="uk-UA" sz="2400" dirty="0" smtClean="0"/>
          </a:p>
          <a:p>
            <a:r>
              <a:rPr lang="uk-UA" sz="2400" dirty="0" smtClean="0"/>
              <a:t>Це </a:t>
            </a:r>
            <a:r>
              <a:rPr lang="uk-UA" sz="2400" dirty="0"/>
              <a:t>обсяг випуску, за якого вичерпується дія зростаючого ефекту масштабу</a:t>
            </a:r>
            <a:r>
              <a:rPr lang="uk-UA" sz="2400" dirty="0" smtClean="0"/>
              <a:t>.</a:t>
            </a:r>
            <a:endParaRPr lang="en-US" sz="2400" dirty="0" smtClean="0"/>
          </a:p>
          <a:p>
            <a:r>
              <a:rPr lang="ru-RU" sz="2400" dirty="0"/>
              <a:t>Теоретично </a:t>
            </a:r>
            <a:r>
              <a:rPr lang="ru-RU" sz="2400" b="1" i="1" dirty="0" err="1"/>
              <a:t>зростаючий</a:t>
            </a:r>
            <a:r>
              <a:rPr lang="ru-RU" sz="2400" b="1" i="1" dirty="0"/>
              <a:t> і </a:t>
            </a:r>
            <a:r>
              <a:rPr lang="ru-RU" sz="2400" b="1" i="1" dirty="0" err="1"/>
              <a:t>спадний</a:t>
            </a:r>
            <a:r>
              <a:rPr lang="ru-RU" sz="2400" b="1" i="1" dirty="0"/>
              <a:t> </a:t>
            </a:r>
            <a:r>
              <a:rPr lang="ru-RU" sz="2400" b="1" i="1" dirty="0" err="1"/>
              <a:t>ефекти</a:t>
            </a:r>
            <a:r>
              <a:rPr lang="ru-RU" sz="2400" b="1" i="1" dirty="0"/>
              <a:t> масштабу є </a:t>
            </a:r>
            <a:r>
              <a:rPr lang="ru-RU" sz="2400" b="1" i="1" dirty="0" err="1"/>
              <a:t>найважливішими</a:t>
            </a:r>
            <a:r>
              <a:rPr lang="ru-RU" sz="2400" b="1" i="1" dirty="0"/>
              <a:t> </a:t>
            </a:r>
            <a:r>
              <a:rPr lang="ru-RU" sz="2400" b="1" i="1" dirty="0" err="1"/>
              <a:t>чинниками</a:t>
            </a:r>
            <a:r>
              <a:rPr lang="ru-RU" sz="2400" b="1" i="1" dirty="0"/>
              <a:t>, </a:t>
            </a:r>
            <a:r>
              <a:rPr lang="ru-RU" sz="2400" b="1" i="1" dirty="0" err="1"/>
              <a:t>котрі</a:t>
            </a:r>
            <a:r>
              <a:rPr lang="ru-RU" sz="2400" b="1" i="1" dirty="0"/>
              <a:t> </a:t>
            </a:r>
            <a:r>
              <a:rPr lang="ru-RU" sz="2400" b="1" i="1" dirty="0" err="1"/>
              <a:t>визначають</a:t>
            </a:r>
            <a:r>
              <a:rPr lang="ru-RU" sz="2400" b="1" i="1" dirty="0"/>
              <a:t> структуру </a:t>
            </a:r>
            <a:r>
              <a:rPr lang="ru-RU" sz="2400" b="1" i="1" dirty="0" err="1"/>
              <a:t>кожної</a:t>
            </a:r>
            <a:r>
              <a:rPr lang="ru-RU" sz="2400" b="1" i="1" dirty="0"/>
              <a:t> </a:t>
            </a:r>
            <a:r>
              <a:rPr lang="ru-RU" sz="2400" b="1" i="1" dirty="0" err="1"/>
              <a:t>га­лузі</a:t>
            </a:r>
            <a:r>
              <a:rPr lang="ru-RU" sz="2400" b="1" i="1" dirty="0"/>
              <a:t> і </a:t>
            </a:r>
            <a:r>
              <a:rPr lang="ru-RU" sz="2400" b="1" i="1" dirty="0" err="1"/>
              <a:t>рівень</a:t>
            </a:r>
            <a:r>
              <a:rPr lang="ru-RU" sz="2400" b="1" i="1" dirty="0"/>
              <a:t> </a:t>
            </a:r>
            <a:r>
              <a:rPr lang="ru-RU" sz="2400" b="1" i="1" dirty="0" err="1"/>
              <a:t>розвитку</a:t>
            </a:r>
            <a:r>
              <a:rPr lang="ru-RU" sz="2400" b="1" i="1" dirty="0"/>
              <a:t> </a:t>
            </a:r>
            <a:r>
              <a:rPr lang="ru-RU" sz="2400" b="1" i="1" dirty="0" err="1"/>
              <a:t>конкуренції</a:t>
            </a:r>
            <a:r>
              <a:rPr lang="ru-RU" sz="2400" b="1" i="1" dirty="0"/>
              <a:t> в </a:t>
            </a:r>
            <a:r>
              <a:rPr lang="ru-RU" sz="2400" b="1" i="1" dirty="0" err="1"/>
              <a:t>ній</a:t>
            </a:r>
            <a:r>
              <a:rPr lang="ru-RU" sz="2400" dirty="0"/>
              <a:t>. </a:t>
            </a:r>
            <a:endParaRPr lang="uk-UA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2279576" y="908720"/>
            <a:ext cx="0" cy="158417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135560" y="2348880"/>
            <a:ext cx="36004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51762" y="230823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/>
              <a:t>0</a:t>
            </a:r>
            <a:endParaRPr lang="ru-RU" i="1" dirty="0"/>
          </a:p>
        </p:txBody>
      </p:sp>
      <p:sp>
        <p:nvSpPr>
          <p:cNvPr id="9" name="Дуга 8"/>
          <p:cNvSpPr/>
          <p:nvPr/>
        </p:nvSpPr>
        <p:spPr>
          <a:xfrm rot="5400000">
            <a:off x="2294195" y="548681"/>
            <a:ext cx="2131003" cy="720079"/>
          </a:xfrm>
          <a:prstGeom prst="arc">
            <a:avLst>
              <a:gd name="adj1" fmla="val 16215869"/>
              <a:gd name="adj2" fmla="val 560100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359695" y="1974222"/>
            <a:ext cx="0" cy="37465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19735" y="724054"/>
            <a:ext cx="744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LAC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5569795" y="230823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Q</a:t>
            </a:r>
            <a:endParaRPr lang="ru-RU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922411" y="81549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</a:t>
            </a:r>
            <a:endParaRPr lang="ru-RU" i="1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2255759" y="2685024"/>
            <a:ext cx="0" cy="158417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111743" y="4125184"/>
            <a:ext cx="36004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45978" y="408453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Q</a:t>
            </a:r>
            <a:endParaRPr lang="ru-RU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1880306" y="26649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</a:t>
            </a:r>
            <a:endParaRPr lang="ru-RU" i="1" dirty="0"/>
          </a:p>
        </p:txBody>
      </p:sp>
      <p:sp>
        <p:nvSpPr>
          <p:cNvPr id="19" name="Дуга 18"/>
          <p:cNvSpPr/>
          <p:nvPr/>
        </p:nvSpPr>
        <p:spPr>
          <a:xfrm rot="10327018">
            <a:off x="2865281" y="2132641"/>
            <a:ext cx="792088" cy="1584176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1382850">
            <a:off x="4747015" y="2178438"/>
            <a:ext cx="696691" cy="1584176"/>
          </a:xfrm>
          <a:prstGeom prst="arc">
            <a:avLst>
              <a:gd name="adj1" fmla="val 20147679"/>
              <a:gd name="adj2" fmla="val 519042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359696" y="3708611"/>
            <a:ext cx="144016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951762" y="408086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/>
              <a:t>0</a:t>
            </a:r>
            <a:endParaRPr lang="ru-RU" i="1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99856" y="3708612"/>
            <a:ext cx="0" cy="41657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359695" y="3708612"/>
            <a:ext cx="0" cy="41657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3115815" y="4125184"/>
                <a:ext cx="4989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5815" y="4125184"/>
                <a:ext cx="498983" cy="369332"/>
              </a:xfrm>
              <a:prstGeom prst="rect">
                <a:avLst/>
              </a:prstGeom>
              <a:blipFill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4555975" y="4125184"/>
                <a:ext cx="5043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5975" y="4125184"/>
                <a:ext cx="504304" cy="369332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3115815" y="2391892"/>
                <a:ext cx="4989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5815" y="2391892"/>
                <a:ext cx="498983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Прямая со стрелкой 31"/>
          <p:cNvCxnSpPr/>
          <p:nvPr/>
        </p:nvCxnSpPr>
        <p:spPr>
          <a:xfrm flipV="1">
            <a:off x="2241994" y="4432870"/>
            <a:ext cx="0" cy="158417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2097978" y="5873030"/>
            <a:ext cx="36004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532213" y="58323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Q</a:t>
            </a:r>
            <a:endParaRPr lang="ru-RU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1875685" y="44219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</a:t>
            </a:r>
            <a:endParaRPr lang="ru-RU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1937997" y="582870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/>
              <a:t>0</a:t>
            </a:r>
            <a:endParaRPr lang="ru-RU" i="1" dirty="0"/>
          </a:p>
        </p:txBody>
      </p:sp>
      <p:sp>
        <p:nvSpPr>
          <p:cNvPr id="38" name="Полилиния 37"/>
          <p:cNvSpPr/>
          <p:nvPr/>
        </p:nvSpPr>
        <p:spPr>
          <a:xfrm>
            <a:off x="2535383" y="4613565"/>
            <a:ext cx="2576945" cy="1058119"/>
          </a:xfrm>
          <a:custGeom>
            <a:avLst/>
            <a:gdLst>
              <a:gd name="connsiteX0" fmla="*/ 0 w 2576945"/>
              <a:gd name="connsiteY0" fmla="*/ 0 h 1058119"/>
              <a:gd name="connsiteX1" fmla="*/ 1870363 w 2576945"/>
              <a:gd name="connsiteY1" fmla="*/ 983672 h 1058119"/>
              <a:gd name="connsiteX2" fmla="*/ 2576945 w 2576945"/>
              <a:gd name="connsiteY2" fmla="*/ 969818 h 1058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76945" h="1058119">
                <a:moveTo>
                  <a:pt x="0" y="0"/>
                </a:moveTo>
                <a:cubicBezTo>
                  <a:pt x="720436" y="411018"/>
                  <a:pt x="1440872" y="822036"/>
                  <a:pt x="1870363" y="983672"/>
                </a:cubicBezTo>
                <a:cubicBezTo>
                  <a:pt x="2299854" y="1145308"/>
                  <a:pt x="2452254" y="997527"/>
                  <a:pt x="2576945" y="969818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4781115" y="5671684"/>
            <a:ext cx="0" cy="16069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4543515" y="5873030"/>
                <a:ext cx="4989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515" y="5873030"/>
                <a:ext cx="498983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5112327" y="5224959"/>
            <a:ext cx="817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LAC</a:t>
            </a:r>
            <a:endParaRPr lang="ru-RU" i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09344" y="112046"/>
            <a:ext cx="10012679" cy="658887"/>
          </a:xfrm>
        </p:spPr>
        <p:txBody>
          <a:bodyPr>
            <a:normAutofit/>
          </a:bodyPr>
          <a:lstStyle/>
          <a:p>
            <a:r>
              <a:rPr lang="ru-RU" sz="3200" b="1" i="1" dirty="0" err="1"/>
              <a:t>Мінімальний</a:t>
            </a:r>
            <a:r>
              <a:rPr lang="ru-RU" sz="3200" b="1" i="1" dirty="0"/>
              <a:t> </a:t>
            </a:r>
            <a:r>
              <a:rPr lang="ru-RU" sz="3200" b="1" i="1" dirty="0" err="1"/>
              <a:t>ефективний</a:t>
            </a:r>
            <a:r>
              <a:rPr lang="ru-RU" sz="3200" b="1" i="1" dirty="0"/>
              <a:t> </a:t>
            </a:r>
            <a:r>
              <a:rPr lang="ru-RU" sz="3200" b="1" i="1" dirty="0" err="1"/>
              <a:t>розмір</a:t>
            </a:r>
            <a:r>
              <a:rPr lang="ru-RU" sz="3200" b="1" i="1" dirty="0"/>
              <a:t> </a:t>
            </a:r>
            <a:r>
              <a:rPr lang="ru-RU" sz="3200" b="1" i="1" dirty="0" err="1"/>
              <a:t>підприємства</a:t>
            </a:r>
            <a:r>
              <a:rPr lang="ru-RU" sz="3200" b="1" dirty="0"/>
              <a:t> </a:t>
            </a:r>
            <a:endParaRPr lang="uk-UA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5411031" y="2954199"/>
            <a:ext cx="817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LAC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68042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 animBg="1"/>
      <p:bldP spid="12" grpId="0"/>
      <p:bldP spid="13" grpId="0"/>
      <p:bldP spid="14" grpId="0"/>
      <p:bldP spid="17" grpId="0"/>
      <p:bldP spid="18" grpId="0"/>
      <p:bldP spid="19" grpId="0" animBg="1"/>
      <p:bldP spid="20" grpId="0" animBg="1"/>
      <p:bldP spid="24" grpId="0"/>
      <p:bldP spid="29" grpId="0"/>
      <p:bldP spid="30" grpId="0"/>
      <p:bldP spid="31" grpId="0"/>
      <p:bldP spid="34" grpId="0"/>
      <p:bldP spid="35" grpId="0"/>
      <p:bldP spid="36" grpId="0"/>
      <p:bldP spid="38" grpId="0" animBg="1"/>
      <p:bldP spid="40" grpId="0"/>
      <p:bldP spid="42" grpId="0"/>
      <p:bldP spid="4" grpId="0"/>
      <p:bldP spid="3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2865" y="361508"/>
            <a:ext cx="10111748" cy="1190846"/>
          </a:xfrm>
        </p:spPr>
        <p:txBody>
          <a:bodyPr>
            <a:normAutofit/>
          </a:bodyPr>
          <a:lstStyle/>
          <a:p>
            <a:r>
              <a:rPr lang="uk-UA" b="1" dirty="0"/>
              <a:t>4. Механізм встановлення довгострокової рівноваги конкурентної фірми і галузі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673352" y="1709928"/>
            <a:ext cx="10351008" cy="49469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i="1" dirty="0"/>
              <a:t>Оптимізація рішення фірми у довгостроковому періоді</a:t>
            </a:r>
            <a:r>
              <a:rPr lang="uk-UA" dirty="0"/>
              <a:t>, так само, як і у короткостроковому, передбачає </a:t>
            </a:r>
            <a:r>
              <a:rPr lang="uk-UA" dirty="0" err="1"/>
              <a:t>двохетапну</a:t>
            </a:r>
            <a:r>
              <a:rPr lang="uk-UA" dirty="0"/>
              <a:t> процедуру: </a:t>
            </a:r>
          </a:p>
          <a:p>
            <a:pPr lvl="0"/>
            <a:r>
              <a:rPr lang="uk-UA" dirty="0"/>
              <a:t>на першому етапі фірма обирає </a:t>
            </a:r>
            <a:r>
              <a:rPr lang="uk-UA" b="1" i="1" dirty="0"/>
              <a:t>оптимальний обсяг виробництва</a:t>
            </a:r>
            <a:r>
              <a:rPr lang="uk-UA" dirty="0"/>
              <a:t>;</a:t>
            </a:r>
          </a:p>
          <a:p>
            <a:pPr lvl="0"/>
            <a:r>
              <a:rPr lang="uk-UA" dirty="0"/>
              <a:t> на другому етапі фірма </a:t>
            </a:r>
            <a:r>
              <a:rPr lang="uk-UA" b="1" i="1" dirty="0"/>
              <a:t>визначає результат діяльності</a:t>
            </a:r>
            <a:r>
              <a:rPr lang="uk-UA" dirty="0"/>
              <a:t> і вирішує, чи слід їй продовжувати функціонувати взагалі. </a:t>
            </a:r>
          </a:p>
          <a:p>
            <a:pPr marL="0" indent="0">
              <a:buNone/>
            </a:pPr>
            <a:r>
              <a:rPr lang="uk-UA" b="1" i="1" dirty="0"/>
              <a:t>Стратегія довгострокового функціонування фірми</a:t>
            </a:r>
            <a:r>
              <a:rPr lang="uk-UA" dirty="0"/>
              <a:t> на ринку</a:t>
            </a:r>
            <a:r>
              <a:rPr lang="uk-UA" dirty="0" smtClean="0"/>
              <a:t>:</a:t>
            </a:r>
          </a:p>
          <a:p>
            <a:r>
              <a:rPr lang="ru-RU" b="1" i="1" dirty="0"/>
              <a:t>обрати </a:t>
            </a:r>
            <a:r>
              <a:rPr lang="ru-RU" b="1" i="1" dirty="0" err="1"/>
              <a:t>оптимальний</a:t>
            </a:r>
            <a:r>
              <a:rPr lang="ru-RU" b="1" i="1" dirty="0"/>
              <a:t> </a:t>
            </a:r>
            <a:r>
              <a:rPr lang="ru-RU" b="1" i="1" dirty="0" err="1"/>
              <a:t>обсяг</a:t>
            </a:r>
            <a:r>
              <a:rPr lang="ru-RU" b="1" i="1" dirty="0"/>
              <a:t> </a:t>
            </a:r>
            <a:r>
              <a:rPr lang="ru-RU" b="1" i="1" dirty="0" err="1"/>
              <a:t>випуску</a:t>
            </a:r>
            <a:r>
              <a:rPr lang="ru-RU" dirty="0"/>
              <a:t>, для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en-US" sz="2800" b="1" dirty="0" smtClean="0"/>
              <a:t>P=</a:t>
            </a:r>
            <a:r>
              <a:rPr lang="en-US" sz="2800" b="1" dirty="0" err="1" smtClean="0"/>
              <a:t>LMC</a:t>
            </a:r>
            <a:endParaRPr lang="en-US" sz="2800" b="1" dirty="0" smtClean="0"/>
          </a:p>
          <a:p>
            <a:r>
              <a:rPr lang="ru-RU" b="1" i="1" dirty="0" err="1"/>
              <a:t>вступити</a:t>
            </a:r>
            <a:r>
              <a:rPr lang="ru-RU" b="1" i="1" dirty="0"/>
              <a:t> на </a:t>
            </a:r>
            <a:r>
              <a:rPr lang="ru-RU" b="1" i="1" dirty="0" err="1"/>
              <a:t>ринок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en-US" sz="2800" b="1" dirty="0" smtClean="0"/>
              <a:t>P&gt;LAC</a:t>
            </a:r>
          </a:p>
          <a:p>
            <a:r>
              <a:rPr lang="ru-RU" b="1" i="1" dirty="0" err="1"/>
              <a:t>вийти</a:t>
            </a:r>
            <a:r>
              <a:rPr lang="ru-RU" b="1" i="1" dirty="0"/>
              <a:t> з ринку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en-US" sz="2800" b="1" dirty="0" smtClean="0"/>
              <a:t>P&lt;LAC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ru-RU" b="1" i="1" dirty="0" err="1" smtClean="0"/>
              <a:t>Умовою</a:t>
            </a:r>
            <a:r>
              <a:rPr lang="ru-RU" b="1" i="1" dirty="0" smtClean="0"/>
              <a:t> </a:t>
            </a:r>
            <a:r>
              <a:rPr lang="ru-RU" b="1" i="1" dirty="0" err="1"/>
              <a:t>довгострокової</a:t>
            </a:r>
            <a:r>
              <a:rPr lang="ru-RU" b="1" i="1" dirty="0"/>
              <a:t> </a:t>
            </a:r>
            <a:r>
              <a:rPr lang="ru-RU" b="1" i="1" dirty="0" err="1"/>
              <a:t>рівноваги</a:t>
            </a:r>
            <a:r>
              <a:rPr lang="ru-RU" b="1" i="1" dirty="0"/>
              <a:t> </a:t>
            </a:r>
            <a:r>
              <a:rPr lang="ru-RU" b="1" i="1" dirty="0" err="1"/>
              <a:t>фірми</a:t>
            </a:r>
            <a:r>
              <a:rPr lang="ru-RU" dirty="0"/>
              <a:t> на </a:t>
            </a:r>
            <a:r>
              <a:rPr lang="ru-RU" dirty="0" err="1"/>
              <a:t>досконало</a:t>
            </a:r>
            <a:r>
              <a:rPr lang="ru-RU" dirty="0"/>
              <a:t> конкурентному ринку є </a:t>
            </a:r>
            <a:r>
              <a:rPr lang="ru-RU" dirty="0" err="1"/>
              <a:t>рівність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 </a:t>
            </a:r>
            <a:r>
              <a:rPr lang="ru-RU" dirty="0" err="1"/>
              <a:t>довгостроковим</a:t>
            </a:r>
            <a:r>
              <a:rPr lang="ru-RU" dirty="0"/>
              <a:t> </a:t>
            </a:r>
            <a:r>
              <a:rPr lang="ru-RU" dirty="0" err="1"/>
              <a:t>граничним</a:t>
            </a:r>
            <a:r>
              <a:rPr lang="ru-RU" dirty="0"/>
              <a:t> </a:t>
            </a:r>
            <a:r>
              <a:rPr lang="ru-RU" dirty="0" err="1"/>
              <a:t>витратам</a:t>
            </a:r>
            <a:r>
              <a:rPr lang="ru-RU" dirty="0" smtClean="0"/>
              <a:t>:</a:t>
            </a:r>
            <a:r>
              <a:rPr lang="en-US" sz="3600" b="1" dirty="0" smtClean="0"/>
              <a:t> P=</a:t>
            </a:r>
            <a:r>
              <a:rPr lang="en-US" sz="3600" b="1" dirty="0" err="1" smtClean="0"/>
              <a:t>LMC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26192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9345" y="624110"/>
            <a:ext cx="9895268" cy="1280890"/>
          </a:xfrm>
        </p:spPr>
        <p:txBody>
          <a:bodyPr/>
          <a:lstStyle/>
          <a:p>
            <a:r>
              <a:rPr lang="ru-RU" b="1" i="1" dirty="0" err="1"/>
              <a:t>Довгострокова</a:t>
            </a:r>
            <a:r>
              <a:rPr lang="ru-RU" b="1" i="1" dirty="0"/>
              <a:t> </a:t>
            </a:r>
            <a:r>
              <a:rPr lang="ru-RU" b="1" i="1" dirty="0" err="1"/>
              <a:t>рівновага</a:t>
            </a:r>
            <a:r>
              <a:rPr lang="ru-RU" b="1" i="1" dirty="0"/>
              <a:t> конкурентного ринку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609345" y="2133600"/>
            <a:ext cx="10267222" cy="3777622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пов’язана</a:t>
            </a:r>
            <a:r>
              <a:rPr lang="ru-RU" sz="2800" dirty="0" smtClean="0"/>
              <a:t> </a:t>
            </a:r>
            <a:r>
              <a:rPr lang="ru-RU" sz="2800" dirty="0"/>
              <a:t>з переливом </a:t>
            </a:r>
            <a:r>
              <a:rPr lang="ru-RU" sz="2800" dirty="0" err="1"/>
              <a:t>інвестиційного</a:t>
            </a:r>
            <a:r>
              <a:rPr lang="ru-RU" sz="2800" dirty="0"/>
              <a:t> </a:t>
            </a:r>
            <a:r>
              <a:rPr lang="ru-RU" sz="2800" dirty="0" err="1"/>
              <a:t>капіталу</a:t>
            </a:r>
            <a:r>
              <a:rPr lang="ru-RU" sz="2800" dirty="0"/>
              <a:t> </a:t>
            </a:r>
            <a:r>
              <a:rPr lang="ru-RU" sz="2800" dirty="0" err="1"/>
              <a:t>із</a:t>
            </a:r>
            <a:r>
              <a:rPr lang="ru-RU" sz="2800" dirty="0"/>
              <a:t> </a:t>
            </a:r>
            <a:r>
              <a:rPr lang="ru-RU" sz="2800" dirty="0" err="1"/>
              <a:t>галузі</a:t>
            </a:r>
            <a:r>
              <a:rPr lang="ru-RU" sz="2800" dirty="0"/>
              <a:t> в </a:t>
            </a:r>
            <a:r>
              <a:rPr lang="ru-RU" sz="2800" dirty="0" err="1"/>
              <a:t>галузь</a:t>
            </a:r>
            <a:r>
              <a:rPr lang="ru-RU" sz="2800" dirty="0"/>
              <a:t>. </a:t>
            </a:r>
            <a:endParaRPr lang="en-US" sz="2800" dirty="0" smtClean="0"/>
          </a:p>
          <a:p>
            <a:r>
              <a:rPr lang="ru-RU" sz="2800" b="1" u="sng" dirty="0" smtClean="0"/>
              <a:t>Сигналом</a:t>
            </a:r>
            <a:r>
              <a:rPr lang="ru-RU" sz="2800" dirty="0"/>
              <a:t>, </a:t>
            </a:r>
            <a:r>
              <a:rPr lang="ru-RU" sz="2800" dirty="0" err="1"/>
              <a:t>який</a:t>
            </a:r>
            <a:r>
              <a:rPr lang="ru-RU" sz="2800" dirty="0"/>
              <a:t> </a:t>
            </a:r>
            <a:r>
              <a:rPr lang="ru-RU" sz="2800" dirty="0" err="1"/>
              <a:t>спонукає</a:t>
            </a:r>
            <a:r>
              <a:rPr lang="ru-RU" sz="2800" dirty="0"/>
              <a:t> будь-яку </a:t>
            </a:r>
            <a:r>
              <a:rPr lang="ru-RU" sz="2800" dirty="0" err="1"/>
              <a:t>фірму</a:t>
            </a:r>
            <a:r>
              <a:rPr lang="ru-RU" sz="2800" dirty="0"/>
              <a:t> до </a:t>
            </a:r>
            <a:r>
              <a:rPr lang="ru-RU" sz="2800" dirty="0" err="1"/>
              <a:t>входження</a:t>
            </a:r>
            <a:r>
              <a:rPr lang="ru-RU" sz="2800" dirty="0"/>
              <a:t> в </a:t>
            </a:r>
            <a:r>
              <a:rPr lang="ru-RU" sz="2800" dirty="0" err="1"/>
              <a:t>галузь</a:t>
            </a:r>
            <a:r>
              <a:rPr lang="ru-RU" sz="2800" dirty="0"/>
              <a:t>,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надає</a:t>
            </a:r>
            <a:r>
              <a:rPr lang="ru-RU" sz="2800" dirty="0"/>
              <a:t> </a:t>
            </a:r>
            <a:r>
              <a:rPr lang="ru-RU" sz="2800" dirty="0" err="1"/>
              <a:t>інформацію</a:t>
            </a:r>
            <a:r>
              <a:rPr lang="ru-RU" sz="2800" dirty="0"/>
              <a:t> про </a:t>
            </a:r>
            <a:r>
              <a:rPr lang="ru-RU" sz="2800" dirty="0" err="1"/>
              <a:t>недоцільність</a:t>
            </a:r>
            <a:r>
              <a:rPr lang="ru-RU" sz="2800" dirty="0"/>
              <a:t> </a:t>
            </a:r>
            <a:r>
              <a:rPr lang="ru-RU" sz="2800" dirty="0" err="1"/>
              <a:t>перебування</a:t>
            </a:r>
            <a:r>
              <a:rPr lang="ru-RU" sz="2800" dirty="0"/>
              <a:t> в </a:t>
            </a:r>
            <a:r>
              <a:rPr lang="ru-RU" sz="2800" dirty="0" err="1"/>
              <a:t>галузі</a:t>
            </a:r>
            <a:r>
              <a:rPr lang="ru-RU" sz="2800" dirty="0"/>
              <a:t>, </a:t>
            </a:r>
            <a:r>
              <a:rPr lang="ru-RU" sz="2800" b="1" u="sng" dirty="0" err="1"/>
              <a:t>слугує</a:t>
            </a:r>
            <a:r>
              <a:rPr lang="ru-RU" sz="2800" b="1" u="sng" dirty="0"/>
              <a:t> </a:t>
            </a:r>
            <a:r>
              <a:rPr lang="ru-RU" sz="2800" b="1" u="sng" dirty="0" err="1"/>
              <a:t>прибуток</a:t>
            </a:r>
            <a:r>
              <a:rPr lang="ru-RU" sz="2800" dirty="0"/>
              <a:t>, </a:t>
            </a:r>
            <a:r>
              <a:rPr lang="ru-RU" sz="2800" dirty="0" err="1"/>
              <a:t>який</a:t>
            </a:r>
            <a:r>
              <a:rPr lang="ru-RU" sz="2800" dirty="0"/>
              <a:t> </a:t>
            </a:r>
            <a:r>
              <a:rPr lang="ru-RU" sz="2800" dirty="0" err="1"/>
              <a:t>забезпечується</a:t>
            </a:r>
            <a:r>
              <a:rPr lang="ru-RU" sz="2800" dirty="0"/>
              <a:t> </a:t>
            </a:r>
            <a:r>
              <a:rPr lang="ru-RU" sz="2800" dirty="0" err="1"/>
              <a:t>рівноважною</a:t>
            </a:r>
            <a:r>
              <a:rPr lang="ru-RU" sz="2800" dirty="0"/>
              <a:t> </a:t>
            </a:r>
            <a:r>
              <a:rPr lang="ru-RU" sz="2800" dirty="0" err="1"/>
              <a:t>ринковою</a:t>
            </a:r>
            <a:r>
              <a:rPr lang="ru-RU" sz="2800" dirty="0"/>
              <a:t> </a:t>
            </a:r>
            <a:r>
              <a:rPr lang="ru-RU" sz="2800" dirty="0" err="1"/>
              <a:t>ціною</a:t>
            </a:r>
            <a:r>
              <a:rPr lang="ru-RU" sz="2800" dirty="0"/>
              <a:t>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78485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 стрелкой 4"/>
          <p:cNvCxnSpPr/>
          <p:nvPr/>
        </p:nvCxnSpPr>
        <p:spPr>
          <a:xfrm flipV="1">
            <a:off x="749683" y="2255607"/>
            <a:ext cx="0" cy="403244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6"/>
          <p:cNvCxnSpPr/>
          <p:nvPr/>
        </p:nvCxnSpPr>
        <p:spPr>
          <a:xfrm>
            <a:off x="740540" y="6288055"/>
            <a:ext cx="5293193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7"/>
          <p:cNvSpPr txBox="1">
            <a:spLocks noChangeArrowheads="1"/>
          </p:cNvSpPr>
          <p:nvPr/>
        </p:nvSpPr>
        <p:spPr bwMode="auto">
          <a:xfrm>
            <a:off x="287077" y="2076457"/>
            <a:ext cx="3450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1" name="TextBox 17"/>
          <p:cNvSpPr txBox="1">
            <a:spLocks noChangeArrowheads="1"/>
          </p:cNvSpPr>
          <p:nvPr/>
        </p:nvSpPr>
        <p:spPr bwMode="auto">
          <a:xfrm>
            <a:off x="5812323" y="6288055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12" name="TextBox 17"/>
          <p:cNvSpPr txBox="1">
            <a:spLocks noChangeArrowheads="1"/>
          </p:cNvSpPr>
          <p:nvPr/>
        </p:nvSpPr>
        <p:spPr bwMode="auto">
          <a:xfrm>
            <a:off x="440825" y="6216047"/>
            <a:ext cx="2985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7"/>
              <p:cNvSpPr txBox="1">
                <a:spLocks noChangeArrowheads="1"/>
              </p:cNvSpPr>
              <p:nvPr/>
            </p:nvSpPr>
            <p:spPr bwMode="auto">
              <a:xfrm>
                <a:off x="4115895" y="6288055"/>
                <a:ext cx="510011" cy="3629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i="1" dirty="0">
                            <a:latin typeface="Times New Roman" pitchFamily="18" charset="0"/>
                            <a:cs typeface="Times New Roman" pitchFamily="18" charset="0"/>
                          </a:rPr>
                          <m:t>Q</m:t>
                        </m:r>
                      </m:e>
                      <m:sup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15895" y="6288055"/>
                <a:ext cx="510011" cy="362984"/>
              </a:xfrm>
              <a:prstGeom prst="rect">
                <a:avLst/>
              </a:prstGeom>
              <a:blipFill>
                <a:blip r:embed="rId2"/>
                <a:stretch>
                  <a:fillRect l="-3571" b="-1694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330869" y="2750371"/>
            <a:ext cx="5286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6283921" y="2714368"/>
            <a:ext cx="6335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398417" y="1393635"/>
            <a:ext cx="11192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LMC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(S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85"/>
          <p:cNvCxnSpPr/>
          <p:nvPr/>
        </p:nvCxnSpPr>
        <p:spPr>
          <a:xfrm>
            <a:off x="749683" y="3047695"/>
            <a:ext cx="5544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олилиния 88"/>
          <p:cNvSpPr/>
          <p:nvPr/>
        </p:nvSpPr>
        <p:spPr>
          <a:xfrm>
            <a:off x="1269746" y="1762967"/>
            <a:ext cx="3855351" cy="3875828"/>
          </a:xfrm>
          <a:custGeom>
            <a:avLst/>
            <a:gdLst>
              <a:gd name="connsiteX0" fmla="*/ 0 w 3293616"/>
              <a:gd name="connsiteY0" fmla="*/ 2698812 h 3167164"/>
              <a:gd name="connsiteX1" fmla="*/ 514905 w 3293616"/>
              <a:gd name="connsiteY1" fmla="*/ 3160450 h 3167164"/>
              <a:gd name="connsiteX2" fmla="*/ 1731146 w 3293616"/>
              <a:gd name="connsiteY2" fmla="*/ 2388093 h 3167164"/>
              <a:gd name="connsiteX3" fmla="*/ 3293616 w 3293616"/>
              <a:gd name="connsiteY3" fmla="*/ 0 h 316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3616" h="3167164">
                <a:moveTo>
                  <a:pt x="0" y="2698812"/>
                </a:moveTo>
                <a:cubicBezTo>
                  <a:pt x="113190" y="2955524"/>
                  <a:pt x="226381" y="3212236"/>
                  <a:pt x="514905" y="3160450"/>
                </a:cubicBezTo>
                <a:cubicBezTo>
                  <a:pt x="803429" y="3108664"/>
                  <a:pt x="1268028" y="2914835"/>
                  <a:pt x="1731146" y="2388093"/>
                </a:cubicBezTo>
                <a:cubicBezTo>
                  <a:pt x="2194264" y="1861351"/>
                  <a:pt x="2743940" y="930675"/>
                  <a:pt x="3293616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Полилиния 91"/>
          <p:cNvSpPr/>
          <p:nvPr/>
        </p:nvSpPr>
        <p:spPr>
          <a:xfrm rot="304171">
            <a:off x="2617453" y="2654482"/>
            <a:ext cx="2438722" cy="1667907"/>
          </a:xfrm>
          <a:custGeom>
            <a:avLst/>
            <a:gdLst>
              <a:gd name="connsiteX0" fmla="*/ 0 w 3391270"/>
              <a:gd name="connsiteY0" fmla="*/ 1535837 h 2191420"/>
              <a:gd name="connsiteX1" fmla="*/ 1677879 w 3391270"/>
              <a:gd name="connsiteY1" fmla="*/ 2112885 h 2191420"/>
              <a:gd name="connsiteX2" fmla="*/ 3391270 w 3391270"/>
              <a:gd name="connsiteY2" fmla="*/ 0 h 219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91270" h="2191420">
                <a:moveTo>
                  <a:pt x="0" y="1535837"/>
                </a:moveTo>
                <a:cubicBezTo>
                  <a:pt x="556333" y="1952347"/>
                  <a:pt x="1112667" y="2368858"/>
                  <a:pt x="1677879" y="2112885"/>
                </a:cubicBezTo>
                <a:cubicBezTo>
                  <a:pt x="2243091" y="1856912"/>
                  <a:pt x="2817180" y="928456"/>
                  <a:pt x="339127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22" name="Прямая соединительная линия 100"/>
          <p:cNvCxnSpPr/>
          <p:nvPr/>
        </p:nvCxnSpPr>
        <p:spPr>
          <a:xfrm>
            <a:off x="4377724" y="3058083"/>
            <a:ext cx="0" cy="324036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17"/>
          <p:cNvSpPr txBox="1">
            <a:spLocks noChangeArrowheads="1"/>
          </p:cNvSpPr>
          <p:nvPr/>
        </p:nvSpPr>
        <p:spPr bwMode="auto">
          <a:xfrm>
            <a:off x="5641909" y="2529702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17"/>
          <p:cNvSpPr txBox="1">
            <a:spLocks noChangeArrowheads="1"/>
          </p:cNvSpPr>
          <p:nvPr/>
        </p:nvSpPr>
        <p:spPr bwMode="auto">
          <a:xfrm>
            <a:off x="2196102" y="3347903"/>
            <a:ext cx="6422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олилиния 103"/>
          <p:cNvSpPr/>
          <p:nvPr/>
        </p:nvSpPr>
        <p:spPr>
          <a:xfrm>
            <a:off x="1051434" y="2399623"/>
            <a:ext cx="5067816" cy="1900094"/>
          </a:xfrm>
          <a:custGeom>
            <a:avLst/>
            <a:gdLst>
              <a:gd name="connsiteX0" fmla="*/ 3724275 w 3724275"/>
              <a:gd name="connsiteY0" fmla="*/ 428625 h 1900094"/>
              <a:gd name="connsiteX1" fmla="*/ 1762125 w 3724275"/>
              <a:gd name="connsiteY1" fmla="*/ 1895475 h 1900094"/>
              <a:gd name="connsiteX2" fmla="*/ 0 w 3724275"/>
              <a:gd name="connsiteY2" fmla="*/ 0 h 1900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24275" h="1900094">
                <a:moveTo>
                  <a:pt x="3724275" y="428625"/>
                </a:moveTo>
                <a:cubicBezTo>
                  <a:pt x="3053556" y="1197768"/>
                  <a:pt x="2382837" y="1966912"/>
                  <a:pt x="1762125" y="1895475"/>
                </a:cubicBezTo>
                <a:cubicBezTo>
                  <a:pt x="1141413" y="1824038"/>
                  <a:pt x="570706" y="912019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" name="Овал 25"/>
          <p:cNvSpPr/>
          <p:nvPr/>
        </p:nvSpPr>
        <p:spPr>
          <a:xfrm>
            <a:off x="4330099" y="3011703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TextBox 26"/>
          <p:cNvSpPr txBox="1"/>
          <p:nvPr/>
        </p:nvSpPr>
        <p:spPr>
          <a:xfrm>
            <a:off x="4056825" y="2606355"/>
            <a:ext cx="598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кутник 58"/>
          <p:cNvSpPr/>
          <p:nvPr/>
        </p:nvSpPr>
        <p:spPr>
          <a:xfrm>
            <a:off x="1632030" y="144486"/>
            <a:ext cx="103270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/>
              <a:t>Модель </a:t>
            </a:r>
            <a:r>
              <a:rPr lang="ru-RU" sz="3200" b="1" dirty="0" err="1"/>
              <a:t>довгострокової</a:t>
            </a:r>
            <a:r>
              <a:rPr lang="ru-RU" sz="3200" b="1" dirty="0"/>
              <a:t> </a:t>
            </a:r>
            <a:r>
              <a:rPr lang="ru-RU" sz="3200" b="1" dirty="0" err="1"/>
              <a:t>рівноваги</a:t>
            </a:r>
            <a:r>
              <a:rPr lang="ru-RU" sz="3200" b="1" dirty="0"/>
              <a:t> </a:t>
            </a:r>
            <a:r>
              <a:rPr lang="ru-RU" sz="3200" b="1" dirty="0" err="1"/>
              <a:t>конкурентної</a:t>
            </a:r>
            <a:r>
              <a:rPr lang="ru-RU" sz="3200" b="1" dirty="0"/>
              <a:t> </a:t>
            </a:r>
            <a:r>
              <a:rPr lang="ru-RU" sz="3200" b="1" dirty="0" err="1"/>
              <a:t>фірми</a:t>
            </a:r>
            <a:r>
              <a:rPr lang="ru-RU" sz="3200" b="1" dirty="0"/>
              <a:t> і </a:t>
            </a:r>
            <a:r>
              <a:rPr lang="ru-RU" sz="3200" b="1" dirty="0" err="1"/>
              <a:t>галузі</a:t>
            </a:r>
            <a:endParaRPr lang="uk-UA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Дуга 1"/>
          <p:cNvSpPr/>
          <p:nvPr/>
        </p:nvSpPr>
        <p:spPr>
          <a:xfrm rot="5400000">
            <a:off x="1222590" y="2244667"/>
            <a:ext cx="2879027" cy="2336250"/>
          </a:xfrm>
          <a:prstGeom prst="arc">
            <a:avLst>
              <a:gd name="adj1" fmla="val 1678870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3231372" y="3212315"/>
            <a:ext cx="9701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MC (S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Прямая со стрелкой 85"/>
          <p:cNvCxnSpPr/>
          <p:nvPr/>
        </p:nvCxnSpPr>
        <p:spPr>
          <a:xfrm>
            <a:off x="7240186" y="3047415"/>
            <a:ext cx="1872000" cy="0"/>
          </a:xfrm>
          <a:prstGeom prst="straightConnector1">
            <a:avLst/>
          </a:prstGeom>
          <a:ln w="19050"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85"/>
          <p:cNvCxnSpPr/>
          <p:nvPr/>
        </p:nvCxnSpPr>
        <p:spPr>
          <a:xfrm flipV="1">
            <a:off x="8210227" y="1594213"/>
            <a:ext cx="1944075" cy="2693692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85"/>
          <p:cNvCxnSpPr>
            <a:endCxn id="51" idx="1"/>
          </p:cNvCxnSpPr>
          <p:nvPr/>
        </p:nvCxnSpPr>
        <p:spPr>
          <a:xfrm>
            <a:off x="8147014" y="1779497"/>
            <a:ext cx="2591948" cy="348192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17"/>
          <p:cNvSpPr txBox="1">
            <a:spLocks noChangeArrowheads="1"/>
          </p:cNvSpPr>
          <p:nvPr/>
        </p:nvSpPr>
        <p:spPr bwMode="auto">
          <a:xfrm>
            <a:off x="10738962" y="5076756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Прямая со стрелкой 4"/>
          <p:cNvCxnSpPr/>
          <p:nvPr/>
        </p:nvCxnSpPr>
        <p:spPr>
          <a:xfrm flipV="1">
            <a:off x="7240186" y="2255607"/>
            <a:ext cx="0" cy="403244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6"/>
          <p:cNvCxnSpPr/>
          <p:nvPr/>
        </p:nvCxnSpPr>
        <p:spPr>
          <a:xfrm>
            <a:off x="7240187" y="6288055"/>
            <a:ext cx="3744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17"/>
          <p:cNvSpPr txBox="1">
            <a:spLocks noChangeArrowheads="1"/>
          </p:cNvSpPr>
          <p:nvPr/>
        </p:nvSpPr>
        <p:spPr bwMode="auto">
          <a:xfrm>
            <a:off x="6880147" y="1895568"/>
            <a:ext cx="3450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57" name="TextBox 17"/>
          <p:cNvSpPr txBox="1">
            <a:spLocks noChangeArrowheads="1"/>
          </p:cNvSpPr>
          <p:nvPr/>
        </p:nvSpPr>
        <p:spPr bwMode="auto">
          <a:xfrm>
            <a:off x="10674825" y="6284882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60" name="TextBox 17"/>
          <p:cNvSpPr txBox="1">
            <a:spLocks noChangeArrowheads="1"/>
          </p:cNvSpPr>
          <p:nvPr/>
        </p:nvSpPr>
        <p:spPr bwMode="auto">
          <a:xfrm>
            <a:off x="7012112" y="6216047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17"/>
              <p:cNvSpPr txBox="1">
                <a:spLocks noChangeArrowheads="1"/>
              </p:cNvSpPr>
              <p:nvPr/>
            </p:nvSpPr>
            <p:spPr bwMode="auto">
              <a:xfrm>
                <a:off x="8860389" y="6288055"/>
                <a:ext cx="50039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i="1" dirty="0">
                              <a:latin typeface="Times New Roman" pitchFamily="18" charset="0"/>
                              <a:cs typeface="Times New Roman" pitchFamily="18" charset="0"/>
                            </a:rPr>
                            <m:t>Q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1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60389" y="6288055"/>
                <a:ext cx="500393" cy="369332"/>
              </a:xfrm>
              <a:prstGeom prst="rect">
                <a:avLst/>
              </a:prstGeom>
              <a:blipFill>
                <a:blip r:embed="rId3"/>
                <a:stretch>
                  <a:fillRect b="-15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17"/>
              <p:cNvSpPr txBox="1">
                <a:spLocks noChangeArrowheads="1"/>
              </p:cNvSpPr>
              <p:nvPr/>
            </p:nvSpPr>
            <p:spPr bwMode="auto">
              <a:xfrm>
                <a:off x="6810142" y="2863029"/>
                <a:ext cx="491609" cy="3629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𝑃</m:t>
                        </m:r>
                      </m:e>
                      <m:sup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2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10142" y="2863029"/>
                <a:ext cx="491609" cy="362984"/>
              </a:xfrm>
              <a:prstGeom prst="rect">
                <a:avLst/>
              </a:prstGeom>
              <a:blipFill>
                <a:blip r:embed="rId4"/>
                <a:stretch>
                  <a:fillRect b="-847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17"/>
          <p:cNvSpPr txBox="1">
            <a:spLocks noChangeArrowheads="1"/>
          </p:cNvSpPr>
          <p:nvPr/>
        </p:nvSpPr>
        <p:spPr bwMode="auto">
          <a:xfrm>
            <a:off x="9599865" y="1409547"/>
            <a:ext cx="3834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единительная линия 100"/>
          <p:cNvCxnSpPr/>
          <p:nvPr/>
        </p:nvCxnSpPr>
        <p:spPr>
          <a:xfrm>
            <a:off x="9097898" y="3067769"/>
            <a:ext cx="0" cy="324036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Овал 64"/>
          <p:cNvSpPr/>
          <p:nvPr/>
        </p:nvSpPr>
        <p:spPr>
          <a:xfrm>
            <a:off x="9049714" y="3011703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6" name="TextBox 65"/>
          <p:cNvSpPr txBox="1"/>
          <p:nvPr/>
        </p:nvSpPr>
        <p:spPr>
          <a:xfrm>
            <a:off x="8914208" y="2622018"/>
            <a:ext cx="520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7" name="Прямая со стрелкой 85"/>
          <p:cNvCxnSpPr/>
          <p:nvPr/>
        </p:nvCxnSpPr>
        <p:spPr>
          <a:xfrm flipV="1">
            <a:off x="7762691" y="1381216"/>
            <a:ext cx="2547617" cy="351792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85"/>
          <p:cNvCxnSpPr/>
          <p:nvPr/>
        </p:nvCxnSpPr>
        <p:spPr>
          <a:xfrm>
            <a:off x="753221" y="4305875"/>
            <a:ext cx="5544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17"/>
          <p:cNvSpPr txBox="1">
            <a:spLocks noChangeArrowheads="1"/>
          </p:cNvSpPr>
          <p:nvPr/>
        </p:nvSpPr>
        <p:spPr bwMode="auto">
          <a:xfrm>
            <a:off x="6329991" y="3866237"/>
            <a:ext cx="6335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105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0" name="Прямая со стрелкой 85"/>
          <p:cNvCxnSpPr/>
          <p:nvPr/>
        </p:nvCxnSpPr>
        <p:spPr>
          <a:xfrm>
            <a:off x="7243724" y="4316236"/>
            <a:ext cx="2772000" cy="0"/>
          </a:xfrm>
          <a:prstGeom prst="straightConnector1">
            <a:avLst/>
          </a:prstGeom>
          <a:ln w="19050"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17"/>
              <p:cNvSpPr txBox="1">
                <a:spLocks noChangeArrowheads="1"/>
              </p:cNvSpPr>
              <p:nvPr/>
            </p:nvSpPr>
            <p:spPr bwMode="auto">
              <a:xfrm>
                <a:off x="6792414" y="4131850"/>
                <a:ext cx="514051" cy="3629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𝑃</m:t>
                        </m:r>
                      </m:e>
                      <m:sup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1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92414" y="4131850"/>
                <a:ext cx="514051" cy="362984"/>
              </a:xfrm>
              <a:prstGeom prst="rect">
                <a:avLst/>
              </a:prstGeom>
              <a:blipFill>
                <a:blip r:embed="rId5"/>
                <a:stretch>
                  <a:fillRect b="-847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extBox 17"/>
          <p:cNvSpPr txBox="1">
            <a:spLocks noChangeArrowheads="1"/>
          </p:cNvSpPr>
          <p:nvPr/>
        </p:nvSpPr>
        <p:spPr bwMode="auto">
          <a:xfrm>
            <a:off x="10823941" y="2555428"/>
            <a:ext cx="3867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9840769" y="3849334"/>
            <a:ext cx="520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10015724" y="4299717"/>
            <a:ext cx="0" cy="19800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7"/>
              <p:cNvSpPr txBox="1">
                <a:spLocks noChangeArrowheads="1"/>
              </p:cNvSpPr>
              <p:nvPr/>
            </p:nvSpPr>
            <p:spPr bwMode="auto">
              <a:xfrm>
                <a:off x="3417054" y="6291815"/>
                <a:ext cx="510011" cy="3629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i="1" dirty="0">
                            <a:latin typeface="Times New Roman" pitchFamily="18" charset="0"/>
                            <a:cs typeface="Times New Roman" pitchFamily="18" charset="0"/>
                          </a:rPr>
                          <m:t>Q</m:t>
                        </m:r>
                      </m:e>
                      <m:sup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2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17054" y="6291815"/>
                <a:ext cx="510011" cy="362984"/>
              </a:xfrm>
              <a:prstGeom prst="rect">
                <a:avLst/>
              </a:prstGeom>
              <a:blipFill>
                <a:blip r:embed="rId6"/>
                <a:stretch>
                  <a:fillRect l="-3614" b="-1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7"/>
              <p:cNvSpPr txBox="1">
                <a:spLocks noChangeArrowheads="1"/>
              </p:cNvSpPr>
              <p:nvPr/>
            </p:nvSpPr>
            <p:spPr bwMode="auto">
              <a:xfrm>
                <a:off x="9762798" y="6291229"/>
                <a:ext cx="510011" cy="3629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i="1" dirty="0">
                            <a:latin typeface="Times New Roman" pitchFamily="18" charset="0"/>
                            <a:cs typeface="Times New Roman" pitchFamily="18" charset="0"/>
                          </a:rPr>
                          <m:t>Q</m:t>
                        </m:r>
                      </m:e>
                      <m:sup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3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762798" y="6291229"/>
                <a:ext cx="510011" cy="362984"/>
              </a:xfrm>
              <a:prstGeom prst="rect">
                <a:avLst/>
              </a:prstGeom>
              <a:blipFill>
                <a:blip r:embed="rId7"/>
                <a:stretch>
                  <a:fillRect l="-3614" b="-1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4" name="Прямая соединительная линия 100"/>
          <p:cNvCxnSpPr/>
          <p:nvPr/>
        </p:nvCxnSpPr>
        <p:spPr>
          <a:xfrm>
            <a:off x="3578108" y="4287905"/>
            <a:ext cx="0" cy="19800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283698" y="3898321"/>
            <a:ext cx="520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7" name="Пряма зі стрілкою 106"/>
          <p:cNvCxnSpPr/>
          <p:nvPr/>
        </p:nvCxnSpPr>
        <p:spPr>
          <a:xfrm>
            <a:off x="7538484" y="3044521"/>
            <a:ext cx="0" cy="12688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 зі стрілкою 107"/>
          <p:cNvCxnSpPr/>
          <p:nvPr/>
        </p:nvCxnSpPr>
        <p:spPr>
          <a:xfrm>
            <a:off x="1065611" y="3047450"/>
            <a:ext cx="0" cy="12688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7"/>
              <p:cNvSpPr txBox="1">
                <a:spLocks noChangeArrowheads="1"/>
              </p:cNvSpPr>
              <p:nvPr/>
            </p:nvSpPr>
            <p:spPr bwMode="auto">
              <a:xfrm>
                <a:off x="255825" y="4095726"/>
                <a:ext cx="514051" cy="3629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𝑃</m:t>
                        </m:r>
                      </m:e>
                      <m:sup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9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5825" y="4095726"/>
                <a:ext cx="514051" cy="362984"/>
              </a:xfrm>
              <a:prstGeom prst="rect">
                <a:avLst/>
              </a:prstGeom>
              <a:blipFill>
                <a:blip r:embed="rId8"/>
                <a:stretch>
                  <a:fillRect b="-847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TextBox 17"/>
          <p:cNvSpPr txBox="1">
            <a:spLocks noChangeArrowheads="1"/>
          </p:cNvSpPr>
          <p:nvPr/>
        </p:nvSpPr>
        <p:spPr bwMode="auto">
          <a:xfrm>
            <a:off x="11652517" y="2553807"/>
            <a:ext cx="3834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1" name="Прямая со стрелкой 85"/>
          <p:cNvCxnSpPr/>
          <p:nvPr/>
        </p:nvCxnSpPr>
        <p:spPr>
          <a:xfrm flipV="1">
            <a:off x="9821136" y="2785929"/>
            <a:ext cx="2246817" cy="3232952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 стрелкой 85"/>
          <p:cNvCxnSpPr/>
          <p:nvPr/>
        </p:nvCxnSpPr>
        <p:spPr>
          <a:xfrm>
            <a:off x="738211" y="4996899"/>
            <a:ext cx="5544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7"/>
          <p:cNvSpPr txBox="1">
            <a:spLocks noChangeArrowheads="1"/>
          </p:cNvSpPr>
          <p:nvPr/>
        </p:nvSpPr>
        <p:spPr bwMode="auto">
          <a:xfrm>
            <a:off x="6314981" y="4557261"/>
            <a:ext cx="6335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uk-UA" sz="105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7"/>
              <p:cNvSpPr txBox="1">
                <a:spLocks noChangeArrowheads="1"/>
              </p:cNvSpPr>
              <p:nvPr/>
            </p:nvSpPr>
            <p:spPr bwMode="auto">
              <a:xfrm>
                <a:off x="240815" y="4786750"/>
                <a:ext cx="514051" cy="3629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𝑃</m:t>
                        </m:r>
                      </m:e>
                      <m:sup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1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0815" y="4786750"/>
                <a:ext cx="514051" cy="362984"/>
              </a:xfrm>
              <a:prstGeom prst="rect">
                <a:avLst/>
              </a:prstGeom>
              <a:blipFill>
                <a:blip r:embed="rId9"/>
                <a:stretch>
                  <a:fillRect b="-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7"/>
              <p:cNvSpPr txBox="1">
                <a:spLocks noChangeArrowheads="1"/>
              </p:cNvSpPr>
              <p:nvPr/>
            </p:nvSpPr>
            <p:spPr bwMode="auto">
              <a:xfrm>
                <a:off x="6766886" y="4757670"/>
                <a:ext cx="514051" cy="3629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𝑃</m:t>
                        </m:r>
                      </m:e>
                      <m:sup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2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66886" y="4757670"/>
                <a:ext cx="514051" cy="362984"/>
              </a:xfrm>
              <a:prstGeom prst="rect">
                <a:avLst/>
              </a:prstGeom>
              <a:blipFill>
                <a:blip r:embed="rId10"/>
                <a:stretch>
                  <a:fillRect b="-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" name="TextBox 122"/>
          <p:cNvSpPr txBox="1"/>
          <p:nvPr/>
        </p:nvSpPr>
        <p:spPr>
          <a:xfrm>
            <a:off x="10338527" y="4539761"/>
            <a:ext cx="520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7"/>
              <p:cNvSpPr txBox="1">
                <a:spLocks noChangeArrowheads="1"/>
              </p:cNvSpPr>
              <p:nvPr/>
            </p:nvSpPr>
            <p:spPr bwMode="auto">
              <a:xfrm>
                <a:off x="10306769" y="6297098"/>
                <a:ext cx="510011" cy="3629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i="1" dirty="0">
                            <a:latin typeface="Times New Roman" pitchFamily="18" charset="0"/>
                            <a:cs typeface="Times New Roman" pitchFamily="18" charset="0"/>
                          </a:rPr>
                          <m:t>Q</m:t>
                        </m:r>
                      </m:e>
                      <m:sup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uk-UA" sz="1100" i="1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4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306769" y="6297098"/>
                <a:ext cx="510011" cy="362984"/>
              </a:xfrm>
              <a:prstGeom prst="rect">
                <a:avLst/>
              </a:prstGeom>
              <a:blipFill>
                <a:blip r:embed="rId11"/>
                <a:stretch>
                  <a:fillRect l="-3614" b="-15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5" name="Прямая соединительная линия 100"/>
          <p:cNvCxnSpPr/>
          <p:nvPr/>
        </p:nvCxnSpPr>
        <p:spPr>
          <a:xfrm>
            <a:off x="10550712" y="4996713"/>
            <a:ext cx="0" cy="12960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 стрелкой 85"/>
          <p:cNvCxnSpPr/>
          <p:nvPr/>
        </p:nvCxnSpPr>
        <p:spPr>
          <a:xfrm>
            <a:off x="7241134" y="4996713"/>
            <a:ext cx="3312000" cy="0"/>
          </a:xfrm>
          <a:prstGeom prst="straightConnector1">
            <a:avLst/>
          </a:prstGeom>
          <a:ln w="19050"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 зі стрілкою 127"/>
          <p:cNvCxnSpPr/>
          <p:nvPr/>
        </p:nvCxnSpPr>
        <p:spPr>
          <a:xfrm flipV="1">
            <a:off x="7829178" y="4313342"/>
            <a:ext cx="9144" cy="6833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 зі стрілкою 128"/>
          <p:cNvCxnSpPr/>
          <p:nvPr/>
        </p:nvCxnSpPr>
        <p:spPr>
          <a:xfrm flipV="1">
            <a:off x="1297179" y="4291300"/>
            <a:ext cx="9144" cy="6833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 зі стрілкою 137"/>
          <p:cNvCxnSpPr/>
          <p:nvPr/>
        </p:nvCxnSpPr>
        <p:spPr>
          <a:xfrm flipH="1" flipV="1">
            <a:off x="10523881" y="3678931"/>
            <a:ext cx="866878" cy="1273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 зі стрілкою 140"/>
          <p:cNvCxnSpPr/>
          <p:nvPr/>
        </p:nvCxnSpPr>
        <p:spPr>
          <a:xfrm flipH="1">
            <a:off x="9121238" y="3052569"/>
            <a:ext cx="1823306" cy="4012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00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500"/>
                            </p:stCondLst>
                            <p:childTnLst>
                              <p:par>
                                <p:cTn id="8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500"/>
                            </p:stCondLst>
                            <p:childTnLst>
                              <p:par>
                                <p:cTn id="9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500"/>
                            </p:stCondLst>
                            <p:childTnLst>
                              <p:par>
                                <p:cTn id="1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000"/>
                            </p:stCondLst>
                            <p:childTnLst>
                              <p:par>
                                <p:cTn id="17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0.07617 0.18773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2" y="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3000"/>
                            </p:stCondLst>
                            <p:childTnLst>
                              <p:par>
                                <p:cTn id="1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"/>
                            </p:stCondLst>
                            <p:childTnLst>
                              <p:par>
                                <p:cTn id="1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000"/>
                            </p:stCondLst>
                            <p:childTnLst>
                              <p:par>
                                <p:cTn id="1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500"/>
                            </p:stCondLst>
                            <p:childTnLst>
                              <p:par>
                                <p:cTn id="1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000"/>
                            </p:stCondLst>
                            <p:childTnLst>
                              <p:par>
                                <p:cTn id="1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"/>
                            </p:stCondLst>
                            <p:childTnLst>
                              <p:par>
                                <p:cTn id="2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000"/>
                            </p:stCondLst>
                            <p:childTnLst>
                              <p:par>
                                <p:cTn id="2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500"/>
                            </p:stCondLst>
                            <p:childTnLst>
                              <p:par>
                                <p:cTn id="2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500"/>
                            </p:stCondLst>
                            <p:childTnLst>
                              <p:par>
                                <p:cTn id="2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2000"/>
                            </p:stCondLst>
                            <p:childTnLst>
                              <p:par>
                                <p:cTn id="2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2500"/>
                            </p:stCondLst>
                            <p:childTnLst>
                              <p:par>
                                <p:cTn id="2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3000"/>
                            </p:stCondLst>
                            <p:childTnLst>
                              <p:par>
                                <p:cTn id="2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3500"/>
                            </p:stCondLst>
                            <p:childTnLst>
                              <p:par>
                                <p:cTn id="2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500"/>
                            </p:stCondLst>
                            <p:childTnLst>
                              <p:par>
                                <p:cTn id="2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animBg="1"/>
      <p:bldP spid="14" grpId="0"/>
      <p:bldP spid="17" grpId="0"/>
      <p:bldP spid="18" grpId="0"/>
      <p:bldP spid="20" grpId="0" animBg="1"/>
      <p:bldP spid="21" grpId="0" animBg="1"/>
      <p:bldP spid="23" grpId="0"/>
      <p:bldP spid="24" grpId="0"/>
      <p:bldP spid="25" grpId="0" animBg="1"/>
      <p:bldP spid="26" grpId="0" animBg="1"/>
      <p:bldP spid="27" grpId="0"/>
      <p:bldP spid="59" grpId="0"/>
      <p:bldP spid="2" grpId="0" animBg="1"/>
      <p:bldP spid="43" grpId="0"/>
      <p:bldP spid="51" grpId="0"/>
      <p:bldP spid="56" grpId="0"/>
      <p:bldP spid="57" grpId="0"/>
      <p:bldP spid="60" grpId="0"/>
      <p:bldP spid="61" grpId="0" animBg="1"/>
      <p:bldP spid="62" grpId="0"/>
      <p:bldP spid="63" grpId="0"/>
      <p:bldP spid="65" grpId="0" animBg="1"/>
      <p:bldP spid="66" grpId="0"/>
      <p:bldP spid="69" grpId="0"/>
      <p:bldP spid="71" grpId="0"/>
      <p:bldP spid="85" grpId="0"/>
      <p:bldP spid="100" grpId="0"/>
      <p:bldP spid="102" grpId="0" animBg="1"/>
      <p:bldP spid="103" grpId="0" animBg="1"/>
      <p:bldP spid="105" grpId="0"/>
      <p:bldP spid="109" grpId="0"/>
      <p:bldP spid="110" grpId="0"/>
      <p:bldP spid="120" grpId="0"/>
      <p:bldP spid="121" grpId="0"/>
      <p:bldP spid="122" grpId="0"/>
      <p:bldP spid="123" grpId="0"/>
      <p:bldP spid="12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4885" y="624110"/>
            <a:ext cx="9909728" cy="1280890"/>
          </a:xfrm>
        </p:spPr>
        <p:txBody>
          <a:bodyPr/>
          <a:lstStyle/>
          <a:p>
            <a:r>
              <a:rPr lang="ru-RU" b="1" i="1" dirty="0" err="1" smtClean="0"/>
              <a:t>Умова</a:t>
            </a:r>
            <a:r>
              <a:rPr lang="ru-RU" b="1" i="1" dirty="0" smtClean="0"/>
              <a:t> </a:t>
            </a:r>
            <a:r>
              <a:rPr lang="ru-RU" b="1" i="1" dirty="0" err="1"/>
              <a:t>довгострокової</a:t>
            </a:r>
            <a:r>
              <a:rPr lang="ru-RU" b="1" i="1" dirty="0"/>
              <a:t> </a:t>
            </a:r>
            <a:r>
              <a:rPr lang="ru-RU" b="1" i="1" dirty="0" err="1"/>
              <a:t>рівноваги</a:t>
            </a:r>
            <a:r>
              <a:rPr lang="ru-RU" b="1" i="1" dirty="0"/>
              <a:t> </a:t>
            </a:r>
            <a:r>
              <a:rPr lang="ru-RU" b="1" i="1" dirty="0" err="1"/>
              <a:t>конкурентної</a:t>
            </a:r>
            <a:r>
              <a:rPr lang="ru-RU" b="1" i="1" dirty="0"/>
              <a:t> </a:t>
            </a:r>
            <a:r>
              <a:rPr lang="ru-RU" b="1" i="1" dirty="0" err="1"/>
              <a:t>галузі</a:t>
            </a:r>
            <a:r>
              <a:rPr lang="ru-RU" dirty="0"/>
              <a:t> </a:t>
            </a:r>
            <a:endParaRPr lang="uk-UA" dirty="0"/>
          </a:p>
        </p:txBody>
      </p:sp>
      <p:sp>
        <p:nvSpPr>
          <p:cNvPr id="19" name="Місце для вмісту 18"/>
          <p:cNvSpPr>
            <a:spLocks noGrp="1"/>
          </p:cNvSpPr>
          <p:nvPr>
            <p:ph idx="1"/>
          </p:nvPr>
        </p:nvSpPr>
        <p:spPr>
          <a:xfrm>
            <a:off x="1020726" y="2133600"/>
            <a:ext cx="11025962" cy="4490484"/>
          </a:xfrm>
        </p:spPr>
        <p:txBody>
          <a:bodyPr>
            <a:noAutofit/>
          </a:bodyPr>
          <a:lstStyle/>
          <a:p>
            <a:r>
              <a:rPr lang="ru-RU" sz="2400" dirty="0" err="1"/>
              <a:t>рівність</a:t>
            </a:r>
            <a:r>
              <a:rPr lang="ru-RU" sz="2400" dirty="0"/>
              <a:t> </a:t>
            </a:r>
            <a:r>
              <a:rPr lang="ru-RU" sz="2400" dirty="0" err="1"/>
              <a:t>ринкової</a:t>
            </a:r>
            <a:r>
              <a:rPr lang="ru-RU" sz="2400" dirty="0"/>
              <a:t> </a:t>
            </a:r>
            <a:r>
              <a:rPr lang="ru-RU" sz="2400" dirty="0" err="1"/>
              <a:t>ціни</a:t>
            </a:r>
            <a:r>
              <a:rPr lang="ru-RU" sz="2400" dirty="0"/>
              <a:t> </a:t>
            </a:r>
            <a:r>
              <a:rPr lang="ru-RU" sz="2400" dirty="0" err="1"/>
              <a:t>граничним</a:t>
            </a:r>
            <a:r>
              <a:rPr lang="ru-RU" sz="2400" dirty="0"/>
              <a:t> і </a:t>
            </a:r>
            <a:r>
              <a:rPr lang="ru-RU" sz="2400" dirty="0" err="1"/>
              <a:t>мінімальним</a:t>
            </a:r>
            <a:r>
              <a:rPr lang="ru-RU" sz="2400" dirty="0"/>
              <a:t> </a:t>
            </a:r>
            <a:r>
              <a:rPr lang="ru-RU" sz="2400" dirty="0" err="1"/>
              <a:t>середнім</a:t>
            </a:r>
            <a:r>
              <a:rPr lang="ru-RU" sz="2400" dirty="0"/>
              <a:t> </a:t>
            </a:r>
            <a:r>
              <a:rPr lang="ru-RU" sz="2400" dirty="0" err="1"/>
              <a:t>сукупним</a:t>
            </a:r>
            <a:r>
              <a:rPr lang="ru-RU" sz="2400" dirty="0"/>
              <a:t> </a:t>
            </a:r>
            <a:r>
              <a:rPr lang="ru-RU" sz="2400" dirty="0" err="1"/>
              <a:t>витратам</a:t>
            </a:r>
            <a:r>
              <a:rPr lang="ru-RU" sz="2400" dirty="0"/>
              <a:t> </a:t>
            </a:r>
            <a:r>
              <a:rPr lang="ru-RU" sz="2400" dirty="0" err="1"/>
              <a:t>типової</a:t>
            </a:r>
            <a:r>
              <a:rPr lang="ru-RU" sz="2400" dirty="0"/>
              <a:t> </a:t>
            </a:r>
            <a:r>
              <a:rPr lang="ru-RU" sz="2400" dirty="0" err="1"/>
              <a:t>фірми</a:t>
            </a:r>
            <a:r>
              <a:rPr lang="ru-RU" sz="2400" dirty="0"/>
              <a:t> </a:t>
            </a:r>
            <a:r>
              <a:rPr lang="ru-RU" sz="2400" dirty="0" err="1"/>
              <a:t>галузі</a:t>
            </a:r>
            <a:r>
              <a:rPr lang="ru-RU" sz="2400" dirty="0" smtClean="0"/>
              <a:t>:</a:t>
            </a:r>
          </a:p>
          <a:p>
            <a:endParaRPr lang="ru-RU" sz="2400" dirty="0"/>
          </a:p>
          <a:p>
            <a:endParaRPr lang="ru-RU" sz="2400" dirty="0" smtClean="0"/>
          </a:p>
          <a:p>
            <a:r>
              <a:rPr lang="ru-RU" sz="2400" dirty="0" err="1" smtClean="0"/>
              <a:t>Фірми</a:t>
            </a:r>
            <a:r>
              <a:rPr lang="ru-RU" sz="2400" dirty="0" smtClean="0"/>
              <a:t> </a:t>
            </a:r>
            <a:r>
              <a:rPr lang="ru-RU" sz="2400" dirty="0" err="1" smtClean="0"/>
              <a:t>одержують</a:t>
            </a:r>
            <a:r>
              <a:rPr lang="ru-RU" sz="2400" dirty="0" smtClean="0"/>
              <a:t> </a:t>
            </a:r>
            <a:r>
              <a:rPr lang="ru-RU" sz="2400" dirty="0" err="1"/>
              <a:t>нульовий</a:t>
            </a:r>
            <a:r>
              <a:rPr lang="ru-RU" sz="2400" dirty="0"/>
              <a:t> </a:t>
            </a:r>
            <a:r>
              <a:rPr lang="ru-RU" sz="2400" dirty="0" err="1"/>
              <a:t>економічний</a:t>
            </a:r>
            <a:r>
              <a:rPr lang="ru-RU" sz="2400" dirty="0"/>
              <a:t> </a:t>
            </a:r>
            <a:r>
              <a:rPr lang="ru-RU" sz="2400" dirty="0" err="1" smtClean="0"/>
              <a:t>прибуток</a:t>
            </a:r>
            <a:endParaRPr lang="ru-RU" sz="2400" dirty="0" smtClean="0"/>
          </a:p>
          <a:p>
            <a:r>
              <a:rPr lang="ru-RU" sz="2400" dirty="0" err="1" smtClean="0"/>
              <a:t>Жодна</a:t>
            </a:r>
            <a:r>
              <a:rPr lang="ru-RU" sz="2400" dirty="0" smtClean="0"/>
              <a:t> </a:t>
            </a:r>
            <a:r>
              <a:rPr lang="ru-RU" sz="2400" dirty="0"/>
              <a:t>з </a:t>
            </a:r>
            <a:r>
              <a:rPr lang="ru-RU" sz="2400" dirty="0" err="1" smtClean="0"/>
              <a:t>фірм</a:t>
            </a:r>
            <a:r>
              <a:rPr lang="ru-RU" sz="2400" dirty="0" smtClean="0"/>
              <a:t> </a:t>
            </a:r>
            <a:r>
              <a:rPr lang="ru-RU" sz="2400" dirty="0"/>
              <a:t>не </a:t>
            </a:r>
            <a:r>
              <a:rPr lang="ru-RU" sz="2400" dirty="0" err="1"/>
              <a:t>має</a:t>
            </a:r>
            <a:r>
              <a:rPr lang="ru-RU" sz="2400" dirty="0"/>
              <a:t> стимулу для </a:t>
            </a:r>
            <a:r>
              <a:rPr lang="ru-RU" sz="2400" dirty="0" err="1"/>
              <a:t>виходу</a:t>
            </a:r>
            <a:r>
              <a:rPr lang="ru-RU" sz="2400" dirty="0"/>
              <a:t> з </a:t>
            </a:r>
            <a:r>
              <a:rPr lang="ru-RU" sz="2400" dirty="0" err="1"/>
              <a:t>галузі</a:t>
            </a:r>
            <a:r>
              <a:rPr lang="ru-RU" sz="2400" dirty="0"/>
              <a:t>, так само як </a:t>
            </a:r>
            <a:r>
              <a:rPr lang="ru-RU" sz="2400" dirty="0" err="1"/>
              <a:t>фірми</a:t>
            </a:r>
            <a:r>
              <a:rPr lang="ru-RU" sz="2400" dirty="0"/>
              <a:t>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галузей</a:t>
            </a:r>
            <a:r>
              <a:rPr lang="ru-RU" sz="2400" dirty="0"/>
              <a:t> не </a:t>
            </a:r>
            <a:r>
              <a:rPr lang="ru-RU" sz="2400" dirty="0" err="1"/>
              <a:t>мають</a:t>
            </a:r>
            <a:r>
              <a:rPr lang="ru-RU" sz="2400" dirty="0"/>
              <a:t> </a:t>
            </a:r>
            <a:r>
              <a:rPr lang="ru-RU" sz="2400" dirty="0" err="1"/>
              <a:t>стимулів</a:t>
            </a:r>
            <a:r>
              <a:rPr lang="ru-RU" sz="2400" dirty="0"/>
              <a:t> до </a:t>
            </a:r>
            <a:r>
              <a:rPr lang="ru-RU" sz="2400" dirty="0" err="1"/>
              <a:t>входження</a:t>
            </a:r>
            <a:r>
              <a:rPr lang="ru-RU" sz="2400" dirty="0"/>
              <a:t> в </a:t>
            </a:r>
            <a:r>
              <a:rPr lang="ru-RU" sz="2400" dirty="0" err="1"/>
              <a:t>галузь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b="1" i="1" dirty="0" err="1" smtClean="0"/>
              <a:t>Ціною</a:t>
            </a:r>
            <a:r>
              <a:rPr lang="ru-RU" sz="2400" b="1" i="1" dirty="0" smtClean="0"/>
              <a:t> </a:t>
            </a:r>
            <a:r>
              <a:rPr lang="ru-RU" sz="2400" b="1" i="1" dirty="0" err="1"/>
              <a:t>довгострокової</a:t>
            </a:r>
            <a:r>
              <a:rPr lang="ru-RU" sz="2400" b="1" i="1" dirty="0"/>
              <a:t> </a:t>
            </a:r>
            <a:r>
              <a:rPr lang="ru-RU" sz="2400" b="1" i="1" dirty="0" err="1"/>
              <a:t>рівноваги</a:t>
            </a:r>
            <a:r>
              <a:rPr lang="ru-RU" sz="2400" dirty="0"/>
              <a:t> на конкурентному ринку є </a:t>
            </a:r>
            <a:r>
              <a:rPr lang="ru-RU" sz="2400" b="1" i="1" dirty="0" err="1"/>
              <a:t>ціна</a:t>
            </a:r>
            <a:r>
              <a:rPr lang="ru-RU" sz="2400" b="1" i="1" dirty="0"/>
              <a:t> </a:t>
            </a:r>
            <a:r>
              <a:rPr lang="ru-RU" sz="2400" b="1" i="1" dirty="0" err="1"/>
              <a:t>беззбитковості</a:t>
            </a:r>
            <a:r>
              <a:rPr lang="ru-RU" sz="2400" dirty="0" smtClean="0"/>
              <a:t>.</a:t>
            </a:r>
            <a:endParaRPr lang="uk-UA" sz="2400" dirty="0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1" name="Об'є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697037"/>
              </p:ext>
            </p:extLst>
          </p:nvPr>
        </p:nvGraphicFramePr>
        <p:xfrm>
          <a:off x="2020185" y="3147234"/>
          <a:ext cx="9099675" cy="69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r:id="rId3" imgW="2349500" imgH="177800" progId="Equation.3">
                  <p:embed/>
                </p:oleObj>
              </mc:Choice>
              <mc:Fallback>
                <p:oleObj r:id="rId3" imgW="2349500" imgH="177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0185" y="3147234"/>
                        <a:ext cx="9099675" cy="699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377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7415" y="624110"/>
            <a:ext cx="9867198" cy="1280890"/>
          </a:xfrm>
        </p:spPr>
        <p:txBody>
          <a:bodyPr>
            <a:normAutofit/>
          </a:bodyPr>
          <a:lstStyle/>
          <a:p>
            <a:r>
              <a:rPr lang="ru-RU" sz="6000" b="1" i="1" dirty="0" smtClean="0"/>
              <a:t>Парадокс </a:t>
            </a:r>
            <a:r>
              <a:rPr lang="ru-RU" sz="6000" b="1" i="1" dirty="0" err="1" smtClean="0"/>
              <a:t>прибутку</a:t>
            </a:r>
            <a:endParaRPr lang="uk-UA" sz="60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03510" y="2133599"/>
            <a:ext cx="10685721" cy="4320363"/>
          </a:xfrm>
        </p:spPr>
        <p:txBody>
          <a:bodyPr>
            <a:noAutofit/>
          </a:bodyPr>
          <a:lstStyle/>
          <a:p>
            <a:r>
              <a:rPr lang="ru-RU" sz="2400" b="1" i="1" dirty="0" err="1"/>
              <a:t>можливість</a:t>
            </a:r>
            <a:r>
              <a:rPr lang="ru-RU" sz="2400" b="1" i="1" dirty="0"/>
              <a:t> </a:t>
            </a:r>
            <a:r>
              <a:rPr lang="ru-RU" sz="2400" b="1" i="1" dirty="0" err="1"/>
              <a:t>отримати</a:t>
            </a:r>
            <a:r>
              <a:rPr lang="ru-RU" sz="2400" b="1" i="1" dirty="0"/>
              <a:t> </a:t>
            </a:r>
            <a:r>
              <a:rPr lang="ru-RU" sz="2400" b="1" i="1" dirty="0" err="1"/>
              <a:t>економічний</a:t>
            </a:r>
            <a:r>
              <a:rPr lang="ru-RU" sz="2400" b="1" i="1" dirty="0"/>
              <a:t> </a:t>
            </a:r>
            <a:r>
              <a:rPr lang="ru-RU" sz="2400" b="1" i="1" dirty="0" err="1"/>
              <a:t>прибуток</a:t>
            </a:r>
            <a:r>
              <a:rPr lang="ru-RU" sz="2400" b="1" i="1" dirty="0"/>
              <a:t> у </a:t>
            </a:r>
            <a:r>
              <a:rPr lang="ru-RU" sz="2400" b="1" i="1" dirty="0" err="1"/>
              <a:t>конкурентній</a:t>
            </a:r>
            <a:r>
              <a:rPr lang="ru-RU" sz="2400" b="1" i="1" dirty="0"/>
              <a:t> </a:t>
            </a:r>
            <a:r>
              <a:rPr lang="ru-RU" sz="2400" b="1" i="1" dirty="0" err="1"/>
              <a:t>галузі</a:t>
            </a:r>
            <a:r>
              <a:rPr lang="ru-RU" sz="2400" b="1" i="1" dirty="0"/>
              <a:t> є причиною </a:t>
            </a:r>
            <a:r>
              <a:rPr lang="ru-RU" sz="2400" b="1" i="1" dirty="0" err="1"/>
              <a:t>його</a:t>
            </a:r>
            <a:r>
              <a:rPr lang="ru-RU" sz="2400" b="1" i="1" dirty="0"/>
              <a:t> </a:t>
            </a:r>
            <a:r>
              <a:rPr lang="ru-RU" sz="2400" b="1" i="1" dirty="0" err="1"/>
              <a:t>зникнення</a:t>
            </a:r>
            <a:r>
              <a:rPr lang="ru-RU" sz="2400" b="1" i="1" dirty="0"/>
              <a:t> у </a:t>
            </a:r>
            <a:r>
              <a:rPr lang="ru-RU" sz="2400" b="1" i="1" dirty="0" err="1"/>
              <a:t>довгостроковому</a:t>
            </a:r>
            <a:r>
              <a:rPr lang="ru-RU" sz="2400" b="1" i="1" dirty="0"/>
              <a:t> </a:t>
            </a:r>
            <a:r>
              <a:rPr lang="ru-RU" sz="2400" b="1" i="1" dirty="0" err="1"/>
              <a:t>періоді</a:t>
            </a:r>
            <a:r>
              <a:rPr lang="ru-RU" sz="2400" dirty="0" smtClean="0"/>
              <a:t>.</a:t>
            </a:r>
          </a:p>
          <a:p>
            <a:endParaRPr lang="ru-RU" sz="2400" b="1" i="1" dirty="0" smtClean="0"/>
          </a:p>
          <a:p>
            <a:r>
              <a:rPr lang="ru-RU" sz="2400" b="1" i="1" dirty="0" err="1" smtClean="0"/>
              <a:t>Довгострокова</a:t>
            </a:r>
            <a:r>
              <a:rPr lang="ru-RU" sz="2400" b="1" i="1" dirty="0" smtClean="0"/>
              <a:t> </a:t>
            </a:r>
            <a:r>
              <a:rPr lang="ru-RU" sz="2400" b="1" i="1" dirty="0"/>
              <a:t>крива </a:t>
            </a:r>
            <a:r>
              <a:rPr lang="ru-RU" sz="2400" b="1" i="1" dirty="0" err="1"/>
              <a:t>пропонування</a:t>
            </a:r>
            <a:r>
              <a:rPr lang="ru-RU" sz="2400" b="1" i="1" dirty="0"/>
              <a:t> </a:t>
            </a:r>
            <a:r>
              <a:rPr lang="ru-RU" sz="2400" b="1" i="1" dirty="0" err="1"/>
              <a:t>фірми</a:t>
            </a:r>
            <a:r>
              <a:rPr lang="ru-RU" sz="2400" dirty="0"/>
              <a:t> 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частина</a:t>
            </a:r>
            <a:r>
              <a:rPr lang="ru-RU" sz="2400" dirty="0"/>
              <a:t> </a:t>
            </a:r>
            <a:r>
              <a:rPr lang="ru-RU" sz="2400" dirty="0" err="1"/>
              <a:t>кривої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довгострокових</a:t>
            </a:r>
            <a:r>
              <a:rPr lang="ru-RU" sz="2400" dirty="0"/>
              <a:t> </a:t>
            </a:r>
            <a:r>
              <a:rPr lang="ru-RU" sz="2400" dirty="0" err="1"/>
              <a:t>граничних</a:t>
            </a:r>
            <a:r>
              <a:rPr lang="ru-RU" sz="2400" dirty="0"/>
              <a:t> </a:t>
            </a:r>
            <a:r>
              <a:rPr lang="ru-RU" sz="2400" dirty="0" err="1"/>
              <a:t>витрат</a:t>
            </a:r>
            <a:r>
              <a:rPr lang="ru-RU" sz="2400" dirty="0"/>
              <a:t> </a:t>
            </a:r>
            <a:r>
              <a:rPr lang="en-US" sz="2400" dirty="0" err="1" smtClean="0"/>
              <a:t>LMC</a:t>
            </a:r>
            <a:r>
              <a:rPr lang="en-US" sz="2400" dirty="0" smtClean="0"/>
              <a:t> </a:t>
            </a:r>
            <a:r>
              <a:rPr lang="ru-RU" sz="2400" dirty="0" err="1"/>
              <a:t>вище</a:t>
            </a:r>
            <a:r>
              <a:rPr lang="ru-RU" sz="2400" dirty="0"/>
              <a:t> </a:t>
            </a:r>
            <a:r>
              <a:rPr lang="ru-RU" sz="2400" dirty="0" err="1"/>
              <a:t>мінімуму</a:t>
            </a:r>
            <a:r>
              <a:rPr lang="ru-RU" sz="2400" dirty="0"/>
              <a:t> </a:t>
            </a:r>
            <a:r>
              <a:rPr lang="ru-RU" sz="2400" dirty="0" err="1"/>
              <a:t>кривої</a:t>
            </a:r>
            <a:r>
              <a:rPr lang="ru-RU" sz="2400" dirty="0"/>
              <a:t> </a:t>
            </a:r>
            <a:r>
              <a:rPr lang="ru-RU" sz="2400" dirty="0" err="1"/>
              <a:t>довгострокових</a:t>
            </a:r>
            <a:r>
              <a:rPr lang="ru-RU" sz="2400" dirty="0"/>
              <a:t> </a:t>
            </a:r>
            <a:r>
              <a:rPr lang="ru-RU" sz="2400" dirty="0" err="1"/>
              <a:t>середніх</a:t>
            </a:r>
            <a:r>
              <a:rPr lang="ru-RU" sz="2400" dirty="0"/>
              <a:t> </a:t>
            </a:r>
            <a:r>
              <a:rPr lang="ru-RU" sz="2400" dirty="0" err="1"/>
              <a:t>витрат</a:t>
            </a:r>
            <a:r>
              <a:rPr lang="ru-RU" sz="2400" dirty="0"/>
              <a:t> </a:t>
            </a:r>
            <a:r>
              <a:rPr lang="en-US" sz="2400" dirty="0" smtClean="0"/>
              <a:t>LAC. </a:t>
            </a:r>
          </a:p>
          <a:p>
            <a:r>
              <a:rPr lang="uk-UA" sz="2400" b="1" dirty="0" smtClean="0"/>
              <a:t>У </a:t>
            </a:r>
            <a:r>
              <a:rPr lang="ru-RU" sz="2400" b="1" dirty="0" err="1" smtClean="0"/>
              <a:t>довгостроковому</a:t>
            </a:r>
            <a:r>
              <a:rPr lang="ru-RU" sz="2400" b="1" dirty="0" smtClean="0"/>
              <a:t> </a:t>
            </a:r>
            <a:r>
              <a:rPr lang="ru-RU" sz="2400" b="1" dirty="0" err="1"/>
              <a:t>періоді</a:t>
            </a:r>
            <a:r>
              <a:rPr lang="ru-RU" sz="2400" b="1" dirty="0"/>
              <a:t> </a:t>
            </a:r>
            <a:r>
              <a:rPr lang="ru-RU" sz="2400" dirty="0" err="1"/>
              <a:t>всі</a:t>
            </a:r>
            <a:r>
              <a:rPr lang="ru-RU" sz="2400" dirty="0"/>
              <a:t> </a:t>
            </a:r>
            <a:r>
              <a:rPr lang="ru-RU" sz="2400" dirty="0" err="1"/>
              <a:t>фактори</a:t>
            </a:r>
            <a:r>
              <a:rPr lang="ru-RU" sz="2400" dirty="0"/>
              <a:t> </a:t>
            </a:r>
            <a:r>
              <a:rPr lang="ru-RU" sz="2400" dirty="0" err="1"/>
              <a:t>виробництва</a:t>
            </a:r>
            <a:r>
              <a:rPr lang="ru-RU" sz="2400" dirty="0"/>
              <a:t> </a:t>
            </a:r>
            <a:r>
              <a:rPr lang="ru-RU" sz="2400" dirty="0" err="1"/>
              <a:t>змінні</a:t>
            </a:r>
            <a:r>
              <a:rPr lang="ru-RU" sz="2400" dirty="0"/>
              <a:t>, </a:t>
            </a:r>
            <a:r>
              <a:rPr lang="ru-RU" sz="2400" dirty="0" err="1"/>
              <a:t>довгострокові</a:t>
            </a:r>
            <a:r>
              <a:rPr lang="ru-RU" sz="2400" dirty="0"/>
              <a:t> </a:t>
            </a:r>
            <a:r>
              <a:rPr lang="ru-RU" sz="2400" dirty="0" err="1"/>
              <a:t>криві</a:t>
            </a:r>
            <a:r>
              <a:rPr lang="ru-RU" sz="2400" dirty="0"/>
              <a:t> </a:t>
            </a:r>
            <a:r>
              <a:rPr lang="ru-RU" sz="2400" dirty="0" err="1"/>
              <a:t>пропонування</a:t>
            </a:r>
            <a:r>
              <a:rPr lang="ru-RU" sz="2400" dirty="0"/>
              <a:t>, як </a:t>
            </a:r>
            <a:r>
              <a:rPr lang="ru-RU" sz="2400" dirty="0" err="1"/>
              <a:t>фірми</a:t>
            </a:r>
            <a:r>
              <a:rPr lang="ru-RU" sz="2400" dirty="0"/>
              <a:t>, так і </a:t>
            </a:r>
            <a:r>
              <a:rPr lang="ru-RU" sz="2400" dirty="0" err="1"/>
              <a:t>галузі</a:t>
            </a:r>
            <a:r>
              <a:rPr lang="ru-RU" sz="2400" dirty="0"/>
              <a:t>, </a:t>
            </a:r>
            <a:r>
              <a:rPr lang="ru-RU" sz="2400" b="1" i="1" dirty="0" err="1"/>
              <a:t>більш</a:t>
            </a:r>
            <a:r>
              <a:rPr lang="ru-RU" sz="2400" b="1" i="1" dirty="0"/>
              <a:t> </a:t>
            </a:r>
            <a:r>
              <a:rPr lang="ru-RU" sz="2400" b="1" i="1" dirty="0" err="1"/>
              <a:t>похилі</a:t>
            </a:r>
            <a:r>
              <a:rPr lang="ru-RU" sz="2400" dirty="0"/>
              <a:t>, а </a:t>
            </a:r>
            <a:r>
              <a:rPr lang="ru-RU" sz="2400" dirty="0" err="1"/>
              <a:t>пропонування</a:t>
            </a:r>
            <a:r>
              <a:rPr lang="ru-RU" sz="2400" dirty="0"/>
              <a:t> </a:t>
            </a:r>
            <a:r>
              <a:rPr lang="ru-RU" sz="2400" b="1" i="1" dirty="0" err="1"/>
              <a:t>більш</a:t>
            </a:r>
            <a:r>
              <a:rPr lang="ru-RU" sz="2400" b="1" i="1" dirty="0"/>
              <a:t> </a:t>
            </a:r>
            <a:r>
              <a:rPr lang="ru-RU" sz="2400" b="1" i="1" dirty="0" err="1"/>
              <a:t>еластичне</a:t>
            </a:r>
            <a:r>
              <a:rPr lang="ru-RU" sz="2400" b="1" dirty="0"/>
              <a:t>,</a:t>
            </a:r>
            <a:r>
              <a:rPr lang="ru-RU" sz="2400" dirty="0"/>
              <a:t> </a:t>
            </a:r>
            <a:r>
              <a:rPr lang="ru-RU" sz="2400" dirty="0" err="1"/>
              <a:t>ніж</a:t>
            </a:r>
            <a:r>
              <a:rPr lang="ru-RU" sz="2400" dirty="0"/>
              <a:t> </a:t>
            </a:r>
            <a:r>
              <a:rPr lang="ru-RU" sz="2400" dirty="0" err="1"/>
              <a:t>короткострокове</a:t>
            </a:r>
            <a:r>
              <a:rPr lang="ru-RU" sz="2400" dirty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30680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4251" y="92481"/>
            <a:ext cx="9920361" cy="1280890"/>
          </a:xfrm>
        </p:spPr>
        <p:txBody>
          <a:bodyPr/>
          <a:lstStyle/>
          <a:p>
            <a:pPr algn="ctr"/>
            <a:r>
              <a:rPr lang="ru-RU" b="1" dirty="0" err="1"/>
              <a:t>Складові</a:t>
            </a:r>
            <a:r>
              <a:rPr lang="ru-RU" b="1" dirty="0"/>
              <a:t> </a:t>
            </a:r>
            <a:r>
              <a:rPr lang="ru-RU" b="1" dirty="0" err="1"/>
              <a:t>умови</a:t>
            </a:r>
            <a:r>
              <a:rPr lang="ru-RU" b="1" dirty="0"/>
              <a:t> </a:t>
            </a:r>
            <a:r>
              <a:rPr lang="ru-RU" b="1" dirty="0" err="1"/>
              <a:t>довгострокової</a:t>
            </a:r>
            <a:r>
              <a:rPr lang="ru-RU" b="1" dirty="0"/>
              <a:t> </a:t>
            </a:r>
            <a:r>
              <a:rPr lang="ru-RU" b="1" dirty="0" err="1"/>
              <a:t>рівноваги</a:t>
            </a:r>
            <a:r>
              <a:rPr lang="ru-RU" b="1" dirty="0"/>
              <a:t> </a:t>
            </a:r>
            <a:r>
              <a:rPr lang="ru-RU" b="1" dirty="0" err="1"/>
              <a:t>конкурентної</a:t>
            </a:r>
            <a:r>
              <a:rPr lang="ru-RU" b="1" dirty="0"/>
              <a:t> </a:t>
            </a:r>
            <a:r>
              <a:rPr lang="ru-RU" b="1" dirty="0" err="1"/>
              <a:t>фірми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392865" y="1784827"/>
            <a:ext cx="10643191" cy="4934949"/>
          </a:xfrm>
        </p:spPr>
        <p:txBody>
          <a:bodyPr/>
          <a:lstStyle/>
          <a:p>
            <a:r>
              <a:rPr lang="uk-UA" dirty="0"/>
              <a:t>слугує основним доказом того, що економіка конкурентних цін прагне використати обмежені ресурси суспільства </a:t>
            </a:r>
            <a:r>
              <a:rPr lang="uk-UA" dirty="0" err="1"/>
              <a:t>якнайефективніше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Ефективне </a:t>
            </a:r>
            <a:r>
              <a:rPr lang="uk-UA" dirty="0"/>
              <a:t>використання ресурсів вимагає виконання двох умов: виробничої ефективності та ефективності розподілу ресурсів.</a:t>
            </a:r>
          </a:p>
          <a:p>
            <a:r>
              <a:rPr lang="ru-RU" b="1" i="1" dirty="0" err="1"/>
              <a:t>Виробнича</a:t>
            </a:r>
            <a:r>
              <a:rPr lang="ru-RU" b="1" i="1" dirty="0"/>
              <a:t> </a:t>
            </a:r>
            <a:r>
              <a:rPr lang="ru-RU" b="1" i="1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досягається</a:t>
            </a:r>
            <a:r>
              <a:rPr lang="ru-RU" dirty="0"/>
              <a:t> </a:t>
            </a:r>
            <a:r>
              <a:rPr lang="ru-RU" dirty="0" err="1"/>
              <a:t>рівністю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 і </a:t>
            </a:r>
            <a:r>
              <a:rPr lang="ru-RU" dirty="0" err="1"/>
              <a:t>середніх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</a:t>
            </a:r>
            <a:endParaRPr lang="ru-RU" dirty="0" smtClean="0"/>
          </a:p>
          <a:p>
            <a:endParaRPr lang="ru-RU" dirty="0"/>
          </a:p>
          <a:p>
            <a:r>
              <a:rPr lang="ru-RU" dirty="0" err="1"/>
              <a:t>Конкуренція</a:t>
            </a:r>
            <a:r>
              <a:rPr lang="ru-RU" dirty="0"/>
              <a:t> </a:t>
            </a:r>
            <a:r>
              <a:rPr lang="ru-RU" dirty="0" err="1"/>
              <a:t>змушує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 </a:t>
            </a:r>
            <a:r>
              <a:rPr lang="ru-RU" dirty="0" err="1"/>
              <a:t>виробляти</a:t>
            </a:r>
            <a:r>
              <a:rPr lang="ru-RU" dirty="0"/>
              <a:t> в </a:t>
            </a:r>
            <a:r>
              <a:rPr lang="ru-RU" dirty="0" err="1"/>
              <a:t>точці</a:t>
            </a:r>
            <a:r>
              <a:rPr lang="ru-RU" dirty="0"/>
              <a:t> </a:t>
            </a:r>
            <a:r>
              <a:rPr lang="ru-RU" dirty="0" err="1"/>
              <a:t>мінімальних</a:t>
            </a:r>
            <a:r>
              <a:rPr lang="ru-RU" dirty="0"/>
              <a:t> </a:t>
            </a:r>
            <a:r>
              <a:rPr lang="ru-RU" dirty="0" err="1"/>
              <a:t>середніх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і </a:t>
            </a:r>
            <a:r>
              <a:rPr lang="ru-RU" dirty="0" err="1"/>
              <a:t>встановлювати</a:t>
            </a:r>
            <a:r>
              <a:rPr lang="ru-RU" dirty="0"/>
              <a:t> </a:t>
            </a:r>
            <a:r>
              <a:rPr lang="ru-RU" dirty="0" err="1"/>
              <a:t>ціну</a:t>
            </a:r>
            <a:r>
              <a:rPr lang="ru-RU" dirty="0"/>
              <a:t>, яка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витратам</a:t>
            </a:r>
            <a:r>
              <a:rPr lang="ru-RU" dirty="0"/>
              <a:t>, </a:t>
            </a:r>
            <a:r>
              <a:rPr lang="ru-RU" dirty="0" err="1"/>
              <a:t>використовувати</a:t>
            </a:r>
            <a:r>
              <a:rPr lang="ru-RU" dirty="0"/>
              <a:t> у </a:t>
            </a:r>
            <a:r>
              <a:rPr lang="ru-RU" dirty="0" err="1"/>
              <a:t>виробництві</a:t>
            </a:r>
            <a:r>
              <a:rPr lang="ru-RU" dirty="0"/>
              <a:t> </a:t>
            </a:r>
            <a:r>
              <a:rPr lang="ru-RU" dirty="0" err="1"/>
              <a:t>мінімум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.</a:t>
            </a:r>
            <a:endParaRPr lang="ru-RU" b="1" i="1" dirty="0" smtClean="0"/>
          </a:p>
          <a:p>
            <a:r>
              <a:rPr lang="ru-RU" b="1" i="1" dirty="0" err="1" smtClean="0"/>
              <a:t>Ефективність</a:t>
            </a:r>
            <a:r>
              <a:rPr lang="ru-RU" b="1" i="1" dirty="0" smtClean="0"/>
              <a:t> </a:t>
            </a:r>
            <a:r>
              <a:rPr lang="ru-RU" b="1" i="1" dirty="0" err="1"/>
              <a:t>розподілу</a:t>
            </a:r>
            <a:r>
              <a:rPr lang="ru-RU" b="1" i="1" dirty="0"/>
              <a:t> </a:t>
            </a:r>
            <a:r>
              <a:rPr lang="ru-RU" b="1" i="1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досягається</a:t>
            </a:r>
            <a:r>
              <a:rPr lang="ru-RU" dirty="0"/>
              <a:t> </a:t>
            </a:r>
            <a:r>
              <a:rPr lang="ru-RU" dirty="0" err="1"/>
              <a:t>рівністю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 і </a:t>
            </a:r>
            <a:r>
              <a:rPr lang="ru-RU" dirty="0" err="1"/>
              <a:t>граничних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</a:t>
            </a:r>
            <a:endParaRPr lang="ru-RU" dirty="0" smtClean="0"/>
          </a:p>
          <a:p>
            <a:endParaRPr lang="uk-UA" dirty="0" smtClean="0"/>
          </a:p>
          <a:p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/>
              <a:t>повинно бути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технологічно</a:t>
            </a:r>
            <a:r>
              <a:rPr lang="ru-RU" dirty="0"/>
              <a:t> </a:t>
            </a:r>
            <a:r>
              <a:rPr lang="ru-RU" dirty="0" err="1"/>
              <a:t>ефективним</a:t>
            </a:r>
            <a:r>
              <a:rPr lang="ru-RU" dirty="0"/>
              <a:t>, але й </a:t>
            </a:r>
            <a:r>
              <a:rPr lang="ru-RU" dirty="0" err="1"/>
              <a:t>створювати</a:t>
            </a:r>
            <a:r>
              <a:rPr lang="ru-RU" dirty="0"/>
              <a:t> в </a:t>
            </a:r>
            <a:r>
              <a:rPr lang="ru-RU" dirty="0" err="1"/>
              <a:t>сукупності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максимально </a:t>
            </a:r>
            <a:r>
              <a:rPr lang="ru-RU" dirty="0" err="1"/>
              <a:t>задовольняє</a:t>
            </a:r>
            <a:r>
              <a:rPr lang="ru-RU" dirty="0"/>
              <a:t> потреби та </a:t>
            </a:r>
            <a:r>
              <a:rPr lang="ru-RU" dirty="0" err="1"/>
              <a:t>уподобання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'є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81951"/>
              </p:ext>
            </p:extLst>
          </p:nvPr>
        </p:nvGraphicFramePr>
        <p:xfrm>
          <a:off x="4954773" y="1333757"/>
          <a:ext cx="3091894" cy="451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r:id="rId3" imgW="1193282" imgH="177723" progId="Equation.3">
                  <p:embed/>
                </p:oleObj>
              </mc:Choice>
              <mc:Fallback>
                <p:oleObj r:id="rId3" imgW="1193282" imgH="17772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4773" y="1333757"/>
                        <a:ext cx="3091894" cy="451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'є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354123"/>
              </p:ext>
            </p:extLst>
          </p:nvPr>
        </p:nvGraphicFramePr>
        <p:xfrm>
          <a:off x="5273749" y="3586639"/>
          <a:ext cx="2190307" cy="503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r:id="rId5" imgW="901309" imgH="203112" progId="Equation.3">
                  <p:embed/>
                </p:oleObj>
              </mc:Choice>
              <mc:Fallback>
                <p:oleObj r:id="rId5" imgW="901309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3749" y="3586639"/>
                        <a:ext cx="2190307" cy="5030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Об'є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669574"/>
              </p:ext>
            </p:extLst>
          </p:nvPr>
        </p:nvGraphicFramePr>
        <p:xfrm>
          <a:off x="5562876" y="5284381"/>
          <a:ext cx="1624084" cy="505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r:id="rId7" imgW="660113" imgH="203112" progId="Equation.3">
                  <p:embed/>
                </p:oleObj>
              </mc:Choice>
              <mc:Fallback>
                <p:oleObj r:id="rId7" imgW="660113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876" y="5284381"/>
                        <a:ext cx="1624084" cy="5050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954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6050"/>
          </a:xfrm>
        </p:spPr>
        <p:txBody>
          <a:bodyPr/>
          <a:lstStyle/>
          <a:p>
            <a:r>
              <a:rPr lang="uk-UA" b="1" i="1" dirty="0" err="1"/>
              <a:t>Ізокванта</a:t>
            </a:r>
            <a:r>
              <a:rPr lang="uk-UA" b="1" i="1" dirty="0"/>
              <a:t> 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64499" y="1280160"/>
            <a:ext cx="10069137" cy="779970"/>
          </a:xfrm>
        </p:spPr>
        <p:txBody>
          <a:bodyPr/>
          <a:lstStyle/>
          <a:p>
            <a:r>
              <a:rPr lang="uk-UA" dirty="0"/>
              <a:t>це крива однакової кількості продукту, яка відображає множину комбінацій вхідних ресурсів, котрі забезпечують певний фіксований рівень випуску.</a:t>
            </a: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074217" y="2060130"/>
            <a:ext cx="4529519" cy="4459542"/>
            <a:chOff x="1581" y="0"/>
            <a:chExt cx="3360" cy="3424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581" y="2944"/>
              <a:ext cx="336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Довгострокова виробнича функція. </a:t>
              </a:r>
              <a:r>
                <a:rPr kumimoji="0" lang="uk-UA" altLang="uk-UA" sz="1400" b="1" i="1" u="none" strike="noStrike" cap="none" normalizeH="0" baseline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Ізокванти</a:t>
              </a:r>
              <a:endParaRPr kumimoji="0" lang="uk-UA" altLang="uk-UA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2052" name="Picture 4" descr="Розд 10-1_в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1" y="0"/>
              <a:ext cx="3188" cy="2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Прямокутник 5"/>
          <p:cNvSpPr/>
          <p:nvPr/>
        </p:nvSpPr>
        <p:spPr>
          <a:xfrm>
            <a:off x="1014984" y="1936210"/>
            <a:ext cx="605923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Властивості </a:t>
            </a:r>
            <a:r>
              <a:rPr lang="uk-UA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ізоквант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кожна наступна, розташована далі від початку координат, </a:t>
            </a:r>
            <a:r>
              <a:rPr lang="uk-UA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ізокванта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відповідає вищому рівню виробництва; 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uk-UA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ізокванти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що відображають різні рівні випуску, не можуть перетинатися;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uk-UA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ізокванти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мають від’ємний нахил; 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нахил </a:t>
            </a:r>
            <a:r>
              <a:rPr lang="uk-UA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ізокванти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до відповідної осі збільшується (зменшується) при збільшенні (зменшенні) відповідного </a:t>
            </a:r>
            <a:r>
              <a:rPr lang="uk-UA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фактора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виробництва; 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uk-UA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ізокванти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опуклі до початку координат і не перетинають осі координат, а лише необмежено наближаються до них, оскільки фактори виробництва є лише частково замінними.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-457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'є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694740"/>
              </p:ext>
            </p:extLst>
          </p:nvPr>
        </p:nvGraphicFramePr>
        <p:xfrm>
          <a:off x="1801369" y="6003213"/>
          <a:ext cx="5687568" cy="546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r:id="rId4" imgW="2146300" imgH="203200" progId="Equation.3">
                  <p:embed/>
                </p:oleObj>
              </mc:Choice>
              <mc:Fallback>
                <p:oleObj r:id="rId4" imgW="2146300" imgH="203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369" y="6003213"/>
                        <a:ext cx="5687568" cy="5460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705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047" y="624110"/>
            <a:ext cx="9856565" cy="683695"/>
          </a:xfrm>
        </p:spPr>
        <p:txBody>
          <a:bodyPr/>
          <a:lstStyle/>
          <a:p>
            <a:r>
              <a:rPr lang="uk-UA" b="1" i="1" dirty="0"/>
              <a:t>Гранична норма технологічної заміни</a:t>
            </a:r>
            <a:endParaRPr lang="uk-U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Місце для вмісту 2"/>
              <p:cNvSpPr>
                <a:spLocks noGrp="1"/>
              </p:cNvSpPr>
              <p:nvPr>
                <p:ph idx="1"/>
              </p:nvPr>
            </p:nvSpPr>
            <p:spPr>
              <a:xfrm>
                <a:off x="1541721" y="2262193"/>
                <a:ext cx="4004623" cy="3987208"/>
              </a:xfrm>
            </p:spPr>
            <p:txBody>
              <a:bodyPr>
                <a:normAutofit/>
              </a:bodyPr>
              <a:lstStyle/>
              <a:p>
                <a:r>
                  <a:rPr lang="uk-UA" b="1" i="1" dirty="0" smtClean="0"/>
                  <a:t>гранична </a:t>
                </a:r>
                <a:r>
                  <a:rPr lang="uk-UA" b="1" i="1" dirty="0"/>
                  <a:t>норма заміни праці капіталом –</a:t>
                </a:r>
                <a:r>
                  <a:rPr lang="uk-UA" dirty="0"/>
                  <a:t> показує скільки одиниць капіталу може замінити одиницю праці</a:t>
                </a:r>
                <a:r>
                  <a:rPr lang="uk-UA" dirty="0" smtClean="0"/>
                  <a:t>;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k-UA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𝑀𝑅𝑇𝑆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endParaRPr lang="uk-UA" dirty="0" smtClean="0"/>
              </a:p>
              <a:p>
                <a:r>
                  <a:rPr lang="uk-UA" b="1" i="1" dirty="0"/>
                  <a:t>гранична норма заміни капіталу працею –</a:t>
                </a:r>
                <a:r>
                  <a:rPr lang="uk-UA" dirty="0"/>
                  <a:t> показує скільки одиниць праці може замінити одиницю капіталу.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k-UA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𝑀𝑅𝑇𝑆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endParaRPr lang="uk-UA" dirty="0"/>
              </a:p>
            </p:txBody>
          </p:sp>
        </mc:Choice>
        <mc:Fallback xmlns="">
          <p:sp>
            <p:nvSpPr>
              <p:cNvPr id="3" name="Місце для вмісту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41721" y="2262193"/>
                <a:ext cx="4004623" cy="3987208"/>
              </a:xfrm>
              <a:blipFill>
                <a:blip r:embed="rId2"/>
                <a:stretch>
                  <a:fillRect l="-1065" t="-765" r="-213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5546344" y="3350289"/>
            <a:ext cx="6441440" cy="3251680"/>
            <a:chOff x="981" y="6998"/>
            <a:chExt cx="6480" cy="3228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461" y="10024"/>
              <a:ext cx="5249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Спадна гранична норма технологічної заміни</a:t>
              </a:r>
              <a:endParaRPr kumimoji="0" lang="uk-UA" altLang="uk-UA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3076" name="Picture 4" descr="Rozd 10-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" y="6998"/>
              <a:ext cx="6480" cy="2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0" name="Прямокутник 9"/>
          <p:cNvSpPr/>
          <p:nvPr/>
        </p:nvSpPr>
        <p:spPr>
          <a:xfrm>
            <a:off x="1648046" y="1338863"/>
            <a:ext cx="103397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показує, від якої кількості одного </a:t>
            </a:r>
            <a:r>
              <a:rPr lang="uk-UA" dirty="0" err="1"/>
              <a:t>фактора</a:t>
            </a:r>
            <a:r>
              <a:rPr lang="uk-UA" dirty="0"/>
              <a:t> треба відмовитись, щоб залучити у виробництво додаткову одиницю іншого </a:t>
            </a:r>
            <a:r>
              <a:rPr lang="uk-UA" dirty="0" err="1"/>
              <a:t>фактора</a:t>
            </a:r>
            <a:r>
              <a:rPr lang="uk-U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7414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3619" y="358291"/>
            <a:ext cx="10515600" cy="1280890"/>
          </a:xfrm>
        </p:spPr>
        <p:txBody>
          <a:bodyPr/>
          <a:lstStyle/>
          <a:p>
            <a:r>
              <a:rPr lang="uk-UA" b="1" i="1" dirty="0" smtClean="0"/>
              <a:t>Закон зниження </a:t>
            </a:r>
            <a:r>
              <a:rPr lang="uk-UA" b="1" i="1" dirty="0"/>
              <a:t>граничної норми технологічної заміни</a:t>
            </a:r>
            <a:r>
              <a:rPr lang="uk-UA" dirty="0"/>
              <a:t>: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307805" y="1552353"/>
            <a:ext cx="10781414" cy="5231219"/>
          </a:xfrm>
        </p:spPr>
        <p:txBody>
          <a:bodyPr>
            <a:normAutofit fontScale="92500" lnSpcReduction="10000"/>
          </a:bodyPr>
          <a:lstStyle/>
          <a:p>
            <a:r>
              <a:rPr lang="uk-UA" sz="2400" b="1" i="1" dirty="0" smtClean="0"/>
              <a:t>зі </a:t>
            </a:r>
            <a:r>
              <a:rPr lang="uk-UA" sz="2400" b="1" i="1" dirty="0"/>
              <a:t>збільшенням застосування у виробництві будь-якого </a:t>
            </a:r>
            <a:r>
              <a:rPr lang="uk-UA" sz="2400" b="1" i="1" dirty="0" err="1"/>
              <a:t>фактора</a:t>
            </a:r>
            <a:r>
              <a:rPr lang="uk-UA" sz="2400" b="1" i="1" dirty="0"/>
              <a:t> гранична норма технологічної заміни одиниці цього </a:t>
            </a:r>
            <a:r>
              <a:rPr lang="uk-UA" sz="2400" b="1" i="1" dirty="0" err="1"/>
              <a:t>фактора</a:t>
            </a:r>
            <a:r>
              <a:rPr lang="uk-UA" sz="2400" b="1" i="1" dirty="0"/>
              <a:t> іншим знижується, і навпаки</a:t>
            </a:r>
            <a:r>
              <a:rPr lang="uk-UA" sz="2400" dirty="0" smtClean="0"/>
              <a:t>.</a:t>
            </a:r>
          </a:p>
          <a:p>
            <a:endParaRPr lang="uk-UA" sz="2400" dirty="0"/>
          </a:p>
          <a:p>
            <a:r>
              <a:rPr lang="ru-RU" sz="2400" dirty="0"/>
              <a:t>В </a:t>
            </a:r>
            <a:r>
              <a:rPr lang="ru-RU" sz="2400" dirty="0" err="1"/>
              <a:t>залежності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ступеня</a:t>
            </a:r>
            <a:r>
              <a:rPr lang="ru-RU" sz="2400" dirty="0"/>
              <a:t> </a:t>
            </a:r>
            <a:r>
              <a:rPr lang="ru-RU" sz="2400" dirty="0" err="1"/>
              <a:t>замінності</a:t>
            </a:r>
            <a:r>
              <a:rPr lang="ru-RU" sz="2400" dirty="0"/>
              <a:t> </a:t>
            </a:r>
            <a:r>
              <a:rPr lang="ru-RU" sz="2400" dirty="0" err="1"/>
              <a:t>факторів</a:t>
            </a:r>
            <a:r>
              <a:rPr lang="ru-RU" sz="2400" dirty="0"/>
              <a:t> </a:t>
            </a:r>
            <a:r>
              <a:rPr lang="ru-RU" sz="2400" dirty="0" err="1"/>
              <a:t>виробництва</a:t>
            </a:r>
            <a:r>
              <a:rPr lang="ru-RU" sz="2400" dirty="0"/>
              <a:t> </a:t>
            </a:r>
            <a:r>
              <a:rPr lang="ru-RU" sz="2400" dirty="0" err="1"/>
              <a:t>можливі</a:t>
            </a:r>
            <a:r>
              <a:rPr lang="ru-RU" sz="2400" dirty="0"/>
              <a:t> </a:t>
            </a:r>
            <a:r>
              <a:rPr lang="ru-RU" sz="2400" dirty="0" err="1"/>
              <a:t>різні</a:t>
            </a:r>
            <a:r>
              <a:rPr lang="ru-RU" sz="2400" dirty="0"/>
              <a:t> </a:t>
            </a:r>
            <a:r>
              <a:rPr lang="ru-RU" sz="2400" b="1" i="1" dirty="0" err="1"/>
              <a:t>типи</a:t>
            </a:r>
            <a:r>
              <a:rPr lang="ru-RU" sz="2400" b="1" i="1" dirty="0"/>
              <a:t> </a:t>
            </a:r>
            <a:r>
              <a:rPr lang="ru-RU" sz="2400" b="1" i="1" dirty="0" err="1"/>
              <a:t>функцій</a:t>
            </a:r>
            <a:r>
              <a:rPr lang="ru-RU" sz="2400" b="1" i="1" dirty="0"/>
              <a:t> </a:t>
            </a:r>
            <a:r>
              <a:rPr lang="ru-RU" sz="2400" b="1" i="1" dirty="0" err="1"/>
              <a:t>виробництва</a:t>
            </a:r>
            <a:r>
              <a:rPr lang="ru-RU" sz="2400" b="1" i="1" dirty="0" smtClean="0"/>
              <a:t>.</a:t>
            </a:r>
          </a:p>
          <a:p>
            <a:r>
              <a:rPr lang="uk-UA" sz="2400" dirty="0"/>
              <a:t>Типовою </a:t>
            </a:r>
            <a:r>
              <a:rPr lang="uk-UA" sz="2400" b="1" i="1" dirty="0"/>
              <a:t>функцією з частковою змінюваністю</a:t>
            </a:r>
            <a:r>
              <a:rPr lang="uk-UA" sz="2400" dirty="0"/>
              <a:t> факторів виробництва є </a:t>
            </a:r>
            <a:r>
              <a:rPr lang="uk-UA" sz="2400" b="1" i="1" dirty="0"/>
              <a:t>функція </a:t>
            </a:r>
            <a:r>
              <a:rPr lang="uk-UA" sz="2400" b="1" i="1" dirty="0" err="1"/>
              <a:t>Кобба</a:t>
            </a:r>
            <a:r>
              <a:rPr lang="uk-UA" sz="2400" b="1" i="1" dirty="0"/>
              <a:t>-Дугласа</a:t>
            </a:r>
            <a:r>
              <a:rPr lang="uk-UA" sz="2400" dirty="0" smtClean="0"/>
              <a:t>: </a:t>
            </a:r>
            <a:r>
              <a:rPr lang="uk-UA" sz="2400" i="1" dirty="0" smtClean="0"/>
              <a:t>Q=</a:t>
            </a:r>
            <a:r>
              <a:rPr lang="uk-UA" sz="2400" i="1" dirty="0" err="1" smtClean="0"/>
              <a:t>А·K</a:t>
            </a:r>
            <a:r>
              <a:rPr lang="uk-UA" sz="2400" i="1" baseline="30000" dirty="0" smtClean="0"/>
              <a:t>α</a:t>
            </a:r>
            <a:r>
              <a:rPr lang="uk-UA" sz="2400" i="1" dirty="0" smtClean="0"/>
              <a:t>·L</a:t>
            </a:r>
            <a:r>
              <a:rPr lang="uk-UA" sz="2400" i="1" baseline="30000" dirty="0" smtClean="0"/>
              <a:t>β</a:t>
            </a:r>
          </a:p>
          <a:p>
            <a:r>
              <a:rPr lang="uk-UA" dirty="0" err="1"/>
              <a:t>Ізокванти</a:t>
            </a:r>
            <a:r>
              <a:rPr lang="uk-UA" dirty="0"/>
              <a:t> функції мають вигляд опуклих до початку координат кривих, які необмежено наближаються до координатних осей.</a:t>
            </a:r>
            <a:endParaRPr lang="ru-RU" sz="2400" b="1" i="1" dirty="0" smtClean="0"/>
          </a:p>
          <a:p>
            <a:r>
              <a:rPr lang="ru-RU" sz="2400" b="1" i="1" dirty="0" err="1" smtClean="0"/>
              <a:t>Виробнича</a:t>
            </a:r>
            <a:r>
              <a:rPr lang="ru-RU" sz="2400" b="1" i="1" dirty="0" smtClean="0"/>
              <a:t> </a:t>
            </a:r>
            <a:r>
              <a:rPr lang="ru-RU" sz="2400" b="1" i="1" dirty="0" err="1"/>
              <a:t>функція</a:t>
            </a:r>
            <a:r>
              <a:rPr lang="ru-RU" sz="2400" b="1" i="1" dirty="0"/>
              <a:t> </a:t>
            </a:r>
            <a:r>
              <a:rPr lang="ru-RU" sz="2400" b="1" i="1" dirty="0" err="1"/>
              <a:t>Леонтьєва</a:t>
            </a:r>
            <a:r>
              <a:rPr lang="ru-RU" sz="2400" dirty="0"/>
              <a:t> є </a:t>
            </a:r>
            <a:r>
              <a:rPr lang="ru-RU" sz="2400" dirty="0" err="1"/>
              <a:t>функцією</a:t>
            </a:r>
            <a:r>
              <a:rPr lang="ru-RU" sz="2400" dirty="0"/>
              <a:t> з </a:t>
            </a:r>
            <a:r>
              <a:rPr lang="ru-RU" sz="2400" b="1" i="1" dirty="0" err="1"/>
              <a:t>фіксованими</a:t>
            </a:r>
            <a:r>
              <a:rPr lang="ru-RU" sz="2400" b="1" i="1" dirty="0"/>
              <a:t> </a:t>
            </a:r>
            <a:r>
              <a:rPr lang="ru-RU" sz="2400" b="1" i="1" dirty="0" err="1"/>
              <a:t>пропорціями</a:t>
            </a:r>
            <a:r>
              <a:rPr lang="ru-RU" sz="2400" b="1" i="1" dirty="0"/>
              <a:t> </a:t>
            </a:r>
            <a:r>
              <a:rPr lang="ru-RU" sz="2400" dirty="0" err="1"/>
              <a:t>використання</a:t>
            </a:r>
            <a:r>
              <a:rPr lang="ru-RU" sz="2400" dirty="0"/>
              <a:t> </a:t>
            </a:r>
            <a:r>
              <a:rPr lang="ru-RU" sz="2400" dirty="0" err="1"/>
              <a:t>виробничих</a:t>
            </a:r>
            <a:r>
              <a:rPr lang="ru-RU" sz="2400" dirty="0"/>
              <a:t> </a:t>
            </a:r>
            <a:r>
              <a:rPr lang="ru-RU" sz="2400" dirty="0" err="1"/>
              <a:t>факторів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 </a:t>
            </a:r>
            <a:r>
              <a:rPr lang="ru-RU" dirty="0" err="1"/>
              <a:t>Фактори</a:t>
            </a:r>
            <a:r>
              <a:rPr lang="ru-RU" dirty="0"/>
              <a:t> є </a:t>
            </a:r>
            <a:r>
              <a:rPr lang="ru-RU" dirty="0" err="1"/>
              <a:t>абсолютними</a:t>
            </a:r>
            <a:r>
              <a:rPr lang="ru-RU" dirty="0"/>
              <a:t> </a:t>
            </a:r>
            <a:r>
              <a:rPr lang="ru-RU" dirty="0" err="1"/>
              <a:t>доповнювачами</a:t>
            </a:r>
            <a:r>
              <a:rPr lang="ru-RU" dirty="0"/>
              <a:t>,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визначеної</a:t>
            </a:r>
            <a:r>
              <a:rPr lang="ru-RU" dirty="0"/>
              <a:t> </a:t>
            </a:r>
            <a:r>
              <a:rPr lang="ru-RU" dirty="0" err="1"/>
              <a:t>комбінації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і </a:t>
            </a:r>
            <a:r>
              <a:rPr lang="ru-RU" dirty="0" err="1"/>
              <a:t>капіталу</a:t>
            </a:r>
            <a:r>
              <a:rPr lang="ru-RU" dirty="0"/>
              <a:t>. </a:t>
            </a:r>
            <a:r>
              <a:rPr lang="ru-RU" dirty="0" err="1"/>
              <a:t>Ізокванти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вигляд</a:t>
            </a:r>
            <a:r>
              <a:rPr lang="ru-RU" dirty="0"/>
              <a:t> L - </a:t>
            </a:r>
            <a:r>
              <a:rPr lang="ru-RU" dirty="0" err="1"/>
              <a:t>подібних</a:t>
            </a:r>
            <a:r>
              <a:rPr lang="ru-RU" dirty="0"/>
              <a:t> </a:t>
            </a:r>
            <a:r>
              <a:rPr lang="ru-RU" dirty="0" err="1"/>
              <a:t>кривих</a:t>
            </a:r>
            <a:r>
              <a:rPr lang="ru-RU" dirty="0"/>
              <a:t>, </a:t>
            </a:r>
            <a:r>
              <a:rPr lang="ru-RU" dirty="0" err="1"/>
              <a:t>кутові</a:t>
            </a:r>
            <a:r>
              <a:rPr lang="ru-RU" dirty="0"/>
              <a:t> точки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відповідають</a:t>
            </a:r>
            <a:r>
              <a:rPr lang="ru-RU" dirty="0"/>
              <a:t> </a:t>
            </a:r>
            <a:r>
              <a:rPr lang="ru-RU" dirty="0" err="1"/>
              <a:t>певним</a:t>
            </a:r>
            <a:r>
              <a:rPr lang="ru-RU" dirty="0"/>
              <a:t> наборам </a:t>
            </a:r>
            <a:r>
              <a:rPr lang="ru-RU" dirty="0" err="1"/>
              <a:t>факторів</a:t>
            </a:r>
            <a:r>
              <a:rPr lang="ru-RU" dirty="0"/>
              <a:t>.</a:t>
            </a:r>
            <a:endParaRPr lang="uk-UA" sz="2400" dirty="0"/>
          </a:p>
        </p:txBody>
      </p:sp>
      <p:graphicFrame>
        <p:nvGraphicFramePr>
          <p:cNvPr id="5" name="Об'є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894377"/>
              </p:ext>
            </p:extLst>
          </p:nvPr>
        </p:nvGraphicFramePr>
        <p:xfrm>
          <a:off x="8910081" y="5401335"/>
          <a:ext cx="2541237" cy="435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r:id="rId3" imgW="1244060" imgH="215806" progId="Equation.3">
                  <p:embed/>
                </p:oleObj>
              </mc:Choice>
              <mc:Fallback>
                <p:oleObj r:id="rId3" imgW="1244060" imgH="21580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10081" y="5401335"/>
                        <a:ext cx="2541237" cy="4354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594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4209" y="570950"/>
            <a:ext cx="9840404" cy="747492"/>
          </a:xfrm>
        </p:spPr>
        <p:txBody>
          <a:bodyPr/>
          <a:lstStyle/>
          <a:p>
            <a:r>
              <a:rPr lang="uk-UA" dirty="0" smtClean="0"/>
              <a:t>Практичне значення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664208" y="1316736"/>
            <a:ext cx="10305288" cy="5413248"/>
          </a:xfrm>
        </p:spPr>
        <p:txBody>
          <a:bodyPr>
            <a:normAutofit/>
          </a:bodyPr>
          <a:lstStyle/>
          <a:p>
            <a:r>
              <a:rPr lang="uk-UA" sz="2400" dirty="0"/>
              <a:t>Аналіз довгострокової функції виробництва має важливе практичне значення, особливо для планування розвитку фірми. </a:t>
            </a:r>
          </a:p>
          <a:p>
            <a:endParaRPr lang="uk-UA" sz="2400" dirty="0"/>
          </a:p>
          <a:p>
            <a:r>
              <a:rPr lang="uk-UA" sz="2400" dirty="0"/>
              <a:t>Якщо обсяги використання факторів виробництва змінюються не в протилежних напрямках, а в одному і тому ж, тобто </a:t>
            </a:r>
            <a:r>
              <a:rPr lang="uk-UA" sz="2400" b="1" i="1" dirty="0"/>
              <a:t>коли фірма збільшує використання всіх вхідних ресурсів</a:t>
            </a:r>
            <a:r>
              <a:rPr lang="uk-UA" sz="2400" dirty="0"/>
              <a:t>, відбувається зміна </a:t>
            </a:r>
            <a:r>
              <a:rPr lang="uk-UA" sz="2400" b="1" i="1" dirty="0"/>
              <a:t>масштабів виробництва</a:t>
            </a:r>
            <a:r>
              <a:rPr lang="uk-UA" sz="2400" dirty="0"/>
              <a:t>. Фірма переходить на нові обсяги виробництва у довгостроковому періоді.</a:t>
            </a:r>
          </a:p>
          <a:p>
            <a:r>
              <a:rPr lang="uk-UA" sz="2400" dirty="0" smtClean="0"/>
              <a:t>Довгострокова </a:t>
            </a:r>
            <a:r>
              <a:rPr lang="uk-UA" sz="2400" dirty="0"/>
              <a:t>виробнича функція показує </a:t>
            </a:r>
            <a:r>
              <a:rPr lang="uk-UA" sz="2400" b="1" i="1" dirty="0"/>
              <a:t>ефект масштабу</a:t>
            </a:r>
            <a:r>
              <a:rPr lang="uk-UA" sz="2400" dirty="0"/>
              <a:t>, тобто співвідношення між зростанням затрат ресур­сів і зростанням обсягів виробництва. </a:t>
            </a:r>
          </a:p>
        </p:txBody>
      </p:sp>
    </p:spTree>
    <p:extLst>
      <p:ext uri="{BB962C8B-B14F-4D97-AF65-F5344CB8AC3E}">
        <p14:creationId xmlns:p14="http://schemas.microsoft.com/office/powerpoint/2010/main" val="70195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8679" y="624110"/>
            <a:ext cx="9845933" cy="1280890"/>
          </a:xfrm>
        </p:spPr>
        <p:txBody>
          <a:bodyPr/>
          <a:lstStyle/>
          <a:p>
            <a:r>
              <a:rPr lang="uk-UA" dirty="0" smtClean="0"/>
              <a:t>Можливі </a:t>
            </a:r>
            <a:r>
              <a:rPr lang="uk-UA" dirty="0"/>
              <a:t>три </a:t>
            </a:r>
            <a:r>
              <a:rPr lang="uk-UA" dirty="0" smtClean="0"/>
              <a:t>випадки ефекту масштабу: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37685" y="1382230"/>
            <a:ext cx="10930268" cy="5103628"/>
          </a:xfrm>
        </p:spPr>
        <p:txBody>
          <a:bodyPr>
            <a:noAutofit/>
          </a:bodyPr>
          <a:lstStyle/>
          <a:p>
            <a:pPr lvl="0"/>
            <a:r>
              <a:rPr lang="uk-UA" sz="2800" dirty="0" smtClean="0"/>
              <a:t>Якщо </a:t>
            </a:r>
            <a:r>
              <a:rPr lang="uk-UA" sz="2800" dirty="0"/>
              <a:t>темпи зростання обсягів виробництва перевищують темпи зростання обсягів ресурсів, має місце</a:t>
            </a:r>
            <a:r>
              <a:rPr lang="uk-UA" sz="2800" b="1" i="1" dirty="0"/>
              <a:t> зростаючий ефект масштабу</a:t>
            </a:r>
            <a:r>
              <a:rPr lang="uk-UA" sz="2800" dirty="0"/>
              <a:t>. В цьому випадку вигідно будувати великі підприємства, наприклад, в енергопос­тачанні.</a:t>
            </a:r>
          </a:p>
          <a:p>
            <a:pPr lvl="0"/>
            <a:r>
              <a:rPr lang="uk-UA" sz="2800" dirty="0"/>
              <a:t>Якщо обсяги виробництва зростають тими ж темпами, що і обсяги використовуваних ре­сурсів, має місце </a:t>
            </a:r>
            <a:r>
              <a:rPr lang="uk-UA" sz="2800" b="1" i="1" dirty="0"/>
              <a:t>постійний ефект масштабу</a:t>
            </a:r>
            <a:r>
              <a:rPr lang="uk-UA" sz="2800" dirty="0"/>
              <a:t>. В цьому випадку гранична і середня продуктивність залишаються незмінними.</a:t>
            </a:r>
          </a:p>
          <a:p>
            <a:pPr lvl="0"/>
            <a:r>
              <a:rPr lang="uk-UA" sz="2800" dirty="0"/>
              <a:t>Якщо зростання обсягів виробництва відбувається в меншій мірі, ніж зростають обсяги залучених ресурсів, має місце </a:t>
            </a:r>
            <a:r>
              <a:rPr lang="uk-UA" sz="2800" b="1" i="1" dirty="0"/>
              <a:t>спадний ефект масштабу.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4049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6148" y="198808"/>
            <a:ext cx="9877831" cy="12808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Ефект масштабу = </a:t>
            </a:r>
            <a:r>
              <a:rPr lang="uk-UA" b="1" i="1" dirty="0"/>
              <a:t>еластичність ВИРОБНИЧОЇ ФУНКЦІЇ за факторами виробництва</a:t>
            </a:r>
            <a:br>
              <a:rPr lang="uk-UA" b="1" i="1" dirty="0"/>
            </a:br>
            <a:endParaRPr lang="uk-UA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269609" y="2845127"/>
            <a:ext cx="7931885" cy="3891512"/>
            <a:chOff x="861" y="7144"/>
            <a:chExt cx="6683" cy="3720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2061" y="10504"/>
              <a:ext cx="468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4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Ефекти  масштабу</a:t>
              </a:r>
            </a:p>
          </p:txBody>
        </p:sp>
        <p:pic>
          <p:nvPicPr>
            <p:cNvPr id="4100" name="Picture 4" descr="Розд 10-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" y="7144"/>
              <a:ext cx="6683" cy="3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01773" y="1509289"/>
                <a:ext cx="2415715" cy="10624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l-PL" sz="3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sup>
                      </m:sSubSup>
                      <m:r>
                        <a:rPr lang="pl-PL" sz="36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%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%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den>
                      </m:f>
                    </m:oMath>
                  </m:oMathPara>
                </a14:m>
                <a:endParaRPr lang="uk-UA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773" y="1509289"/>
                <a:ext cx="2415715" cy="10624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кутник 2"/>
              <p:cNvSpPr/>
              <p:nvPr/>
            </p:nvSpPr>
            <p:spPr>
              <a:xfrm>
                <a:off x="4843497" y="1212286"/>
                <a:ext cx="7126182" cy="16564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pl-PL" sz="28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𝑄</m:t>
                        </m:r>
                      </m:sup>
                    </m:sSub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&gt;1 </m:t>
                    </m:r>
                  </m:oMath>
                </a14:m>
                <a:r>
                  <a:rPr lang="en-US" sz="2800" dirty="0" smtClean="0"/>
                  <a:t>– </a:t>
                </a:r>
                <a:r>
                  <a:rPr lang="uk-UA" sz="2800" dirty="0" smtClean="0"/>
                  <a:t>зростаючий ефект масштабу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pl-PL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𝑄</m:t>
                        </m:r>
                      </m:sup>
                    </m:sSubSup>
                  </m:oMath>
                </a14:m>
                <a:r>
                  <a:rPr lang="uk-UA" sz="2800" dirty="0" smtClean="0"/>
                  <a:t>=1 – </a:t>
                </a:r>
                <a:r>
                  <a:rPr lang="uk-UA" sz="2800" dirty="0"/>
                  <a:t>постійний ефект масштабу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pl-PL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𝑄</m:t>
                        </m:r>
                      </m:sup>
                    </m:sSubSup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uk-UA" sz="2800" dirty="0" smtClean="0"/>
                  <a:t> - </a:t>
                </a:r>
                <a14:m>
                  <m:oMath xmlns:m="http://schemas.openxmlformats.org/officeDocument/2006/math">
                    <m:r>
                      <a:rPr lang="uk-UA" sz="2800"/>
                      <m:t>спадний ефект масштабу</m:t>
                    </m:r>
                  </m:oMath>
                </a14:m>
                <a:endParaRPr lang="uk-UA" sz="2800" dirty="0"/>
              </a:p>
            </p:txBody>
          </p:sp>
        </mc:Choice>
        <mc:Fallback>
          <p:sp>
            <p:nvSpPr>
              <p:cNvPr id="3" name="Прямокут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3497" y="1212286"/>
                <a:ext cx="7126182" cy="1656415"/>
              </a:xfrm>
              <a:prstGeom prst="rect">
                <a:avLst/>
              </a:prstGeom>
              <a:blipFill>
                <a:blip r:embed="rId4"/>
                <a:stretch>
                  <a:fillRect t="-1103" r="-770" b="-514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45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2768" y="91440"/>
            <a:ext cx="10433303" cy="2203704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2. Вибір фірмою економічно ефективного способу виробництва. </a:t>
            </a:r>
            <a:r>
              <a:rPr lang="uk-UA" b="1" i="1" dirty="0"/>
              <a:t/>
            </a:r>
            <a:br>
              <a:rPr lang="uk-UA" b="1" i="1" dirty="0"/>
            </a:br>
            <a:r>
              <a:rPr lang="uk-UA" b="1" dirty="0"/>
              <a:t>Мінімізація сукупних витрат для заданого обсягу. Траєкторія розвитку фірми</a:t>
            </a:r>
            <a:r>
              <a:rPr lang="uk-UA" b="1" i="1" dirty="0"/>
              <a:t/>
            </a:r>
            <a:br>
              <a:rPr lang="uk-UA" b="1" i="1" dirty="0"/>
            </a:br>
            <a:r>
              <a:rPr lang="uk-UA" dirty="0"/>
              <a:t> 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72184" y="2560320"/>
            <a:ext cx="10032428" cy="3350902"/>
          </a:xfrm>
        </p:spPr>
        <p:txBody>
          <a:bodyPr/>
          <a:lstStyle/>
          <a:p>
            <a:r>
              <a:rPr lang="uk-UA" dirty="0"/>
              <a:t>У довгостроковому періоді всі фактори вироб­ництва, отже, і </a:t>
            </a:r>
            <a:r>
              <a:rPr lang="uk-UA" b="1" u="sng" dirty="0"/>
              <a:t>всі витрати змінні</a:t>
            </a:r>
            <a:r>
              <a:rPr lang="uk-UA" dirty="0"/>
              <a:t>, тому в аналізі не виділяються постійні витрати. Розрізняють лише:</a:t>
            </a:r>
          </a:p>
          <a:p>
            <a:r>
              <a:rPr lang="uk-UA" b="1" i="1" dirty="0"/>
              <a:t>довгострокові сукупні витрати </a:t>
            </a:r>
            <a:r>
              <a:rPr lang="uk-UA" dirty="0"/>
              <a:t>– витрати на весь обсяг </a:t>
            </a:r>
            <a:r>
              <a:rPr lang="uk-UA" dirty="0" smtClean="0"/>
              <a:t>продукції</a:t>
            </a:r>
            <a:r>
              <a:rPr lang="en-US" dirty="0" smtClean="0"/>
              <a:t> </a:t>
            </a:r>
            <a:r>
              <a:rPr lang="en-US" b="1" u="sng" dirty="0" smtClean="0"/>
              <a:t>(LC)</a:t>
            </a:r>
            <a:endParaRPr lang="uk-UA" b="1" u="sng" dirty="0" smtClean="0"/>
          </a:p>
          <a:p>
            <a:r>
              <a:rPr lang="uk-UA" b="1" i="1" dirty="0"/>
              <a:t>дов­гострокові середні витрати </a:t>
            </a:r>
            <a:r>
              <a:rPr lang="uk-UA" dirty="0"/>
              <a:t>– витрати на одиницю </a:t>
            </a:r>
            <a:r>
              <a:rPr lang="uk-UA" dirty="0" smtClean="0"/>
              <a:t>продукції</a:t>
            </a:r>
            <a:r>
              <a:rPr lang="en-US" dirty="0" smtClean="0"/>
              <a:t> </a:t>
            </a:r>
            <a:r>
              <a:rPr lang="en-US" b="1" u="sng" dirty="0" smtClean="0"/>
              <a:t>(LAC)</a:t>
            </a:r>
            <a:endParaRPr lang="uk-UA" b="1" u="sng" dirty="0" smtClean="0"/>
          </a:p>
          <a:p>
            <a:r>
              <a:rPr lang="uk-UA" b="1" i="1" dirty="0"/>
              <a:t>довгострокові граничні витрати</a:t>
            </a:r>
            <a:r>
              <a:rPr lang="uk-UA" dirty="0"/>
              <a:t> – додаткові витрати на випуск додаткової одиниці продукції</a:t>
            </a:r>
            <a:r>
              <a:rPr lang="uk-UA" i="1" dirty="0"/>
              <a:t> </a:t>
            </a:r>
            <a:r>
              <a:rPr lang="uk-UA" b="1" i="1" u="sng" dirty="0" smtClean="0"/>
              <a:t>(</a:t>
            </a:r>
            <a:r>
              <a:rPr lang="en-US" b="1" i="1" u="sng" dirty="0" err="1" smtClean="0"/>
              <a:t>LMC</a:t>
            </a:r>
            <a:r>
              <a:rPr lang="en-US" b="1" i="1" u="sng" dirty="0" smtClean="0"/>
              <a:t>)</a:t>
            </a:r>
          </a:p>
          <a:p>
            <a:pPr marL="0" indent="0">
              <a:buNone/>
            </a:pPr>
            <a:r>
              <a:rPr lang="ru-RU" b="1" i="1" dirty="0"/>
              <a:t>Для кожного </a:t>
            </a:r>
            <a:r>
              <a:rPr lang="ru-RU" b="1" i="1" dirty="0" err="1"/>
              <a:t>періоду</a:t>
            </a:r>
            <a:r>
              <a:rPr lang="ru-RU" b="1" i="1" dirty="0"/>
              <a:t> </a:t>
            </a:r>
            <a:r>
              <a:rPr lang="ru-RU" b="1" i="1" dirty="0" err="1"/>
              <a:t>фірма</a:t>
            </a:r>
            <a:r>
              <a:rPr lang="ru-RU" b="1" i="1" dirty="0"/>
              <a:t> </a:t>
            </a:r>
            <a:r>
              <a:rPr lang="ru-RU" b="1" i="1" dirty="0" err="1"/>
              <a:t>має</a:t>
            </a:r>
            <a:r>
              <a:rPr lang="ru-RU" b="1" i="1" dirty="0"/>
              <a:t> </a:t>
            </a:r>
            <a:r>
              <a:rPr lang="ru-RU" b="1" i="1" dirty="0" err="1"/>
              <a:t>визначений</a:t>
            </a:r>
            <a:r>
              <a:rPr lang="ru-RU" b="1" i="1" dirty="0"/>
              <a:t> </a:t>
            </a:r>
            <a:r>
              <a:rPr lang="ru-RU" b="1" i="1" dirty="0" err="1"/>
              <a:t>обмежений</a:t>
            </a:r>
            <a:r>
              <a:rPr lang="ru-RU" b="1" i="1" dirty="0"/>
              <a:t> </a:t>
            </a:r>
            <a:r>
              <a:rPr lang="ru-RU" b="1" i="1" dirty="0" err="1"/>
              <a:t>розмір</a:t>
            </a:r>
            <a:r>
              <a:rPr lang="ru-RU" b="1" i="1" dirty="0"/>
              <a:t> </a:t>
            </a:r>
            <a:r>
              <a:rPr lang="ru-RU" b="1" i="1" dirty="0" err="1"/>
              <a:t>фінансових</a:t>
            </a:r>
            <a:r>
              <a:rPr lang="ru-RU" b="1" i="1" dirty="0"/>
              <a:t> </a:t>
            </a:r>
            <a:r>
              <a:rPr lang="ru-RU" b="1" i="1" dirty="0" err="1"/>
              <a:t>коштів</a:t>
            </a:r>
            <a:endParaRPr lang="uk-UA" b="1" u="sng" dirty="0"/>
          </a:p>
        </p:txBody>
      </p:sp>
      <p:graphicFrame>
        <p:nvGraphicFramePr>
          <p:cNvPr id="5" name="Об'є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546508"/>
              </p:ext>
            </p:extLst>
          </p:nvPr>
        </p:nvGraphicFramePr>
        <p:xfrm>
          <a:off x="2781053" y="5056632"/>
          <a:ext cx="7589269" cy="854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r:id="rId3" imgW="1892300" imgH="215900" progId="Equation.3">
                  <p:embed/>
                </p:oleObj>
              </mc:Choice>
              <mc:Fallback>
                <p:oleObj r:id="rId3" imgW="1892300" imgH="215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053" y="5056632"/>
                        <a:ext cx="7589269" cy="8545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892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Пасмо">
  <a:themeElements>
    <a:clrScheme name="Пасмо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Пасмо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смо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1405</TotalTime>
  <Words>2389</Words>
  <Application>Microsoft Office PowerPoint</Application>
  <PresentationFormat>Широкий екран</PresentationFormat>
  <Paragraphs>350</Paragraphs>
  <Slides>28</Slides>
  <Notes>0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28</vt:i4>
      </vt:variant>
    </vt:vector>
  </HeadingPairs>
  <TitlesOfParts>
    <vt:vector size="37" baseType="lpstr">
      <vt:lpstr>Arial</vt:lpstr>
      <vt:lpstr>Calibri</vt:lpstr>
      <vt:lpstr>Cambria Math</vt:lpstr>
      <vt:lpstr>Century Gothic</vt:lpstr>
      <vt:lpstr>Times New Roman</vt:lpstr>
      <vt:lpstr>Wingdings</vt:lpstr>
      <vt:lpstr>Wingdings 3</vt:lpstr>
      <vt:lpstr>Пасмо</vt:lpstr>
      <vt:lpstr>Equation.3</vt:lpstr>
      <vt:lpstr>Лекція 8. ПРОДУКТИВНІСТЬ РЕСУРСІВ, ВИТРАТИ ВИРОБНИЦТВА ТА  РІВНОВАГА ФІРМИ І ГАЛУЗІ У ДОВГОСТРОКОВОМУ ПЕРІОДІ</vt:lpstr>
      <vt:lpstr>1. Вибір фірмою ефективної технології. Зміна масштабів виробництва</vt:lpstr>
      <vt:lpstr>Ізокванта </vt:lpstr>
      <vt:lpstr>Гранична норма технологічної заміни</vt:lpstr>
      <vt:lpstr>Закон зниження граничної норми технологічної заміни:</vt:lpstr>
      <vt:lpstr>Практичне значення</vt:lpstr>
      <vt:lpstr>Можливі три випадки ефекту масштабу:</vt:lpstr>
      <vt:lpstr>Ефект масштабу = еластичність ВИРОБНИЧОЇ ФУНКЦІЇ за факторами виробництва </vt:lpstr>
      <vt:lpstr>2. Вибір фірмою економічно ефективного способу виробництва.  Мінімізація сукупних витрат для заданого обсягу. Траєкторія розвитку фірми  </vt:lpstr>
      <vt:lpstr>Ізокоста </vt:lpstr>
      <vt:lpstr>Карта ізокост</vt:lpstr>
      <vt:lpstr>Модель мінімізації довгострокових сукупних витрат для заданого обсягу випуску </vt:lpstr>
      <vt:lpstr>В умовах зміни ціни одного з ресурсів</vt:lpstr>
      <vt:lpstr>Модель максимізації обсягу випуску за даного рівня витрат</vt:lpstr>
      <vt:lpstr>Траєкторія розвитку фірми</vt:lpstr>
      <vt:lpstr>Негнучкість виробництва у короткостроковому періоді</vt:lpstr>
      <vt:lpstr>3. Довгострокові середні витрати.  Вибір мінімального ефективного розміру фірми</vt:lpstr>
      <vt:lpstr>Ефекти масштабу</vt:lpstr>
      <vt:lpstr>Загальний випадок кривої LAC  - U – подібна конфігурація, спричинена змінним характером ефекту масштабу.</vt:lpstr>
      <vt:lpstr>Презентація PowerPoint</vt:lpstr>
      <vt:lpstr>Крива довгострокових граничних витрат LMC</vt:lpstr>
      <vt:lpstr>Мінімальний ефективний розмір підприємства </vt:lpstr>
      <vt:lpstr>4. Механізм встановлення довгострокової рівноваги конкурентної фірми і галузі</vt:lpstr>
      <vt:lpstr>Довгострокова рівновага конкурентного ринку</vt:lpstr>
      <vt:lpstr>Презентація PowerPoint</vt:lpstr>
      <vt:lpstr>Умова довгострокової рівноваги конкурентної галузі </vt:lpstr>
      <vt:lpstr>Парадокс прибутку</vt:lpstr>
      <vt:lpstr>Складові умови довгострокової рівноваги конкурентної фірми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6. ЗМІНА РІВНОВАГИ СПОЖИВАЧА. ІНДИВІДУАЛЬНИЙ ТА РИНКОВИЙ ПОПИТ</dc:title>
  <dc:creator>Дмитро Нікитенко</dc:creator>
  <cp:lastModifiedBy>Дмитро Нікитенко</cp:lastModifiedBy>
  <cp:revision>153</cp:revision>
  <dcterms:created xsi:type="dcterms:W3CDTF">2019-09-21T13:30:46Z</dcterms:created>
  <dcterms:modified xsi:type="dcterms:W3CDTF">2021-11-01T22:49:04Z</dcterms:modified>
</cp:coreProperties>
</file>