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5" r:id="rId18"/>
    <p:sldId id="276" r:id="rId19"/>
    <p:sldId id="277" r:id="rId20"/>
    <p:sldId id="278" r:id="rId21"/>
    <p:sldId id="259" r:id="rId22"/>
    <p:sldId id="273" r:id="rId23"/>
    <p:sldId id="258"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8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E69BC5-610A-4A26-B269-3DD7C489C2A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AC309509-7A9A-4C9D-AC74-091690CDCBC9}">
      <dgm:prSet phldrT="[Текст]" custT="1"/>
      <dgm:spPr/>
      <dgm:t>
        <a:bodyPr/>
        <a:lstStyle/>
        <a:p>
          <a:r>
            <a:rPr lang="uk-UA" sz="1600" b="1" dirty="0" smtClean="0">
              <a:latin typeface="Arial" pitchFamily="34" charset="0"/>
              <a:cs typeface="Arial" pitchFamily="34" charset="0"/>
            </a:rPr>
            <a:t>Верховенство права</a:t>
          </a:r>
          <a:endParaRPr lang="uk-UA" sz="1600" b="1" dirty="0">
            <a:latin typeface="Arial" pitchFamily="34" charset="0"/>
            <a:cs typeface="Arial" pitchFamily="34" charset="0"/>
          </a:endParaRPr>
        </a:p>
      </dgm:t>
    </dgm:pt>
    <dgm:pt modelId="{5E554B8E-802D-42AB-83BD-CB16C433F559}" type="parTrans" cxnId="{10E6186D-24FC-4F10-A7E1-53BFD3E85B46}">
      <dgm:prSet/>
      <dgm:spPr/>
      <dgm:t>
        <a:bodyPr/>
        <a:lstStyle/>
        <a:p>
          <a:endParaRPr lang="uk-UA"/>
        </a:p>
      </dgm:t>
    </dgm:pt>
    <dgm:pt modelId="{C9D410FF-1310-4330-B65D-07F80A20F747}" type="sibTrans" cxnId="{10E6186D-24FC-4F10-A7E1-53BFD3E85B46}">
      <dgm:prSet/>
      <dgm:spPr/>
      <dgm:t>
        <a:bodyPr/>
        <a:lstStyle/>
        <a:p>
          <a:endParaRPr lang="uk-UA"/>
        </a:p>
      </dgm:t>
    </dgm:pt>
    <dgm:pt modelId="{EE553026-B3F4-4FD6-B3A4-C4DE8F1EEEE5}">
      <dgm:prSet phldrT="[Текст]" custT="1"/>
      <dgm:spPr/>
      <dgm:t>
        <a:bodyPr/>
        <a:lstStyle/>
        <a:p>
          <a:r>
            <a:rPr lang="uk-UA" sz="1600" b="1" dirty="0" smtClean="0">
              <a:latin typeface="Arial" pitchFamily="34" charset="0"/>
              <a:cs typeface="Arial" pitchFamily="34" charset="0"/>
            </a:rPr>
            <a:t>Демократія</a:t>
          </a:r>
          <a:endParaRPr lang="uk-UA" sz="1600" b="1" dirty="0">
            <a:latin typeface="Arial" pitchFamily="34" charset="0"/>
            <a:cs typeface="Arial" pitchFamily="34" charset="0"/>
          </a:endParaRPr>
        </a:p>
      </dgm:t>
    </dgm:pt>
    <dgm:pt modelId="{FE847C0C-AF73-4D0A-B67F-779FDF66417D}" type="parTrans" cxnId="{B0EFE9D4-7C32-45A1-A40D-FD522E766F0C}">
      <dgm:prSet/>
      <dgm:spPr/>
      <dgm:t>
        <a:bodyPr/>
        <a:lstStyle/>
        <a:p>
          <a:endParaRPr lang="uk-UA"/>
        </a:p>
      </dgm:t>
    </dgm:pt>
    <dgm:pt modelId="{33546799-0070-46F2-A533-10BFD95FE8F7}" type="sibTrans" cxnId="{B0EFE9D4-7C32-45A1-A40D-FD522E766F0C}">
      <dgm:prSet/>
      <dgm:spPr/>
      <dgm:t>
        <a:bodyPr/>
        <a:lstStyle/>
        <a:p>
          <a:endParaRPr lang="uk-UA"/>
        </a:p>
      </dgm:t>
    </dgm:pt>
    <dgm:pt modelId="{A59C7BE7-9742-48EC-BBBE-5CB6C73EF2EA}">
      <dgm:prSet phldrT="[Текст]" custT="1"/>
      <dgm:spPr/>
      <dgm:t>
        <a:bodyPr/>
        <a:lstStyle/>
        <a:p>
          <a:r>
            <a:rPr lang="uk-UA" sz="1600" b="1" dirty="0" smtClean="0">
              <a:latin typeface="Arial" pitchFamily="34" charset="0"/>
              <a:cs typeface="Arial" pitchFamily="34" charset="0"/>
            </a:rPr>
            <a:t>Права людини</a:t>
          </a:r>
          <a:endParaRPr lang="uk-UA" sz="1600" b="1" dirty="0">
            <a:latin typeface="Arial" pitchFamily="34" charset="0"/>
            <a:cs typeface="Arial" pitchFamily="34" charset="0"/>
          </a:endParaRPr>
        </a:p>
      </dgm:t>
    </dgm:pt>
    <dgm:pt modelId="{912E3621-DB31-41EA-8B43-0802AA34BC87}" type="parTrans" cxnId="{05F3DB2C-E2D0-433F-B363-8FB1232BD279}">
      <dgm:prSet/>
      <dgm:spPr/>
      <dgm:t>
        <a:bodyPr/>
        <a:lstStyle/>
        <a:p>
          <a:endParaRPr lang="uk-UA"/>
        </a:p>
      </dgm:t>
    </dgm:pt>
    <dgm:pt modelId="{AC0EDB72-9F38-4037-B02F-5B47401126E9}" type="sibTrans" cxnId="{05F3DB2C-E2D0-433F-B363-8FB1232BD279}">
      <dgm:prSet/>
      <dgm:spPr/>
      <dgm:t>
        <a:bodyPr/>
        <a:lstStyle/>
        <a:p>
          <a:endParaRPr lang="uk-UA"/>
        </a:p>
      </dgm:t>
    </dgm:pt>
    <dgm:pt modelId="{84D9EA64-A3A3-43EA-8E8A-F7D86B603F58}" type="pres">
      <dgm:prSet presAssocID="{21E69BC5-610A-4A26-B269-3DD7C489C2AD}" presName="cycle" presStyleCnt="0">
        <dgm:presLayoutVars>
          <dgm:dir/>
          <dgm:resizeHandles val="exact"/>
        </dgm:presLayoutVars>
      </dgm:prSet>
      <dgm:spPr/>
      <dgm:t>
        <a:bodyPr/>
        <a:lstStyle/>
        <a:p>
          <a:endParaRPr lang="ru-RU"/>
        </a:p>
      </dgm:t>
    </dgm:pt>
    <dgm:pt modelId="{C2E28F7F-E252-4151-ACD3-D98C16F80F74}" type="pres">
      <dgm:prSet presAssocID="{AC309509-7A9A-4C9D-AC74-091690CDCBC9}" presName="node" presStyleLbl="node1" presStyleIdx="0" presStyleCnt="3">
        <dgm:presLayoutVars>
          <dgm:bulletEnabled val="1"/>
        </dgm:presLayoutVars>
      </dgm:prSet>
      <dgm:spPr/>
      <dgm:t>
        <a:bodyPr/>
        <a:lstStyle/>
        <a:p>
          <a:endParaRPr lang="ru-RU"/>
        </a:p>
      </dgm:t>
    </dgm:pt>
    <dgm:pt modelId="{B23F7096-B922-4669-A884-23B742469CE4}" type="pres">
      <dgm:prSet presAssocID="{C9D410FF-1310-4330-B65D-07F80A20F747}" presName="sibTrans" presStyleLbl="sibTrans2D1" presStyleIdx="0" presStyleCnt="3"/>
      <dgm:spPr/>
      <dgm:t>
        <a:bodyPr/>
        <a:lstStyle/>
        <a:p>
          <a:endParaRPr lang="ru-RU"/>
        </a:p>
      </dgm:t>
    </dgm:pt>
    <dgm:pt modelId="{F3C669BB-545A-4847-ADF4-0BB501F6F760}" type="pres">
      <dgm:prSet presAssocID="{C9D410FF-1310-4330-B65D-07F80A20F747}" presName="connectorText" presStyleLbl="sibTrans2D1" presStyleIdx="0" presStyleCnt="3"/>
      <dgm:spPr/>
      <dgm:t>
        <a:bodyPr/>
        <a:lstStyle/>
        <a:p>
          <a:endParaRPr lang="ru-RU"/>
        </a:p>
      </dgm:t>
    </dgm:pt>
    <dgm:pt modelId="{4DB3B8DC-8858-4073-9946-75908DE5C7ED}" type="pres">
      <dgm:prSet presAssocID="{EE553026-B3F4-4FD6-B3A4-C4DE8F1EEEE5}" presName="node" presStyleLbl="node1" presStyleIdx="1" presStyleCnt="3">
        <dgm:presLayoutVars>
          <dgm:bulletEnabled val="1"/>
        </dgm:presLayoutVars>
      </dgm:prSet>
      <dgm:spPr/>
      <dgm:t>
        <a:bodyPr/>
        <a:lstStyle/>
        <a:p>
          <a:endParaRPr lang="uk-UA"/>
        </a:p>
      </dgm:t>
    </dgm:pt>
    <dgm:pt modelId="{20582FDC-A751-4777-BF52-27B44DFA4436}" type="pres">
      <dgm:prSet presAssocID="{33546799-0070-46F2-A533-10BFD95FE8F7}" presName="sibTrans" presStyleLbl="sibTrans2D1" presStyleIdx="1" presStyleCnt="3"/>
      <dgm:spPr/>
      <dgm:t>
        <a:bodyPr/>
        <a:lstStyle/>
        <a:p>
          <a:endParaRPr lang="ru-RU"/>
        </a:p>
      </dgm:t>
    </dgm:pt>
    <dgm:pt modelId="{232A6BA3-9550-4BB6-A3A7-033B63E27E19}" type="pres">
      <dgm:prSet presAssocID="{33546799-0070-46F2-A533-10BFD95FE8F7}" presName="connectorText" presStyleLbl="sibTrans2D1" presStyleIdx="1" presStyleCnt="3"/>
      <dgm:spPr/>
      <dgm:t>
        <a:bodyPr/>
        <a:lstStyle/>
        <a:p>
          <a:endParaRPr lang="ru-RU"/>
        </a:p>
      </dgm:t>
    </dgm:pt>
    <dgm:pt modelId="{8796F3E9-1EC0-4690-8998-9A9D813FEBA1}" type="pres">
      <dgm:prSet presAssocID="{A59C7BE7-9742-48EC-BBBE-5CB6C73EF2EA}" presName="node" presStyleLbl="node1" presStyleIdx="2" presStyleCnt="3">
        <dgm:presLayoutVars>
          <dgm:bulletEnabled val="1"/>
        </dgm:presLayoutVars>
      </dgm:prSet>
      <dgm:spPr/>
      <dgm:t>
        <a:bodyPr/>
        <a:lstStyle/>
        <a:p>
          <a:endParaRPr lang="ru-RU"/>
        </a:p>
      </dgm:t>
    </dgm:pt>
    <dgm:pt modelId="{12492715-43C3-42F9-8A13-75CEBBCA90D5}" type="pres">
      <dgm:prSet presAssocID="{AC0EDB72-9F38-4037-B02F-5B47401126E9}" presName="sibTrans" presStyleLbl="sibTrans2D1" presStyleIdx="2" presStyleCnt="3"/>
      <dgm:spPr/>
      <dgm:t>
        <a:bodyPr/>
        <a:lstStyle/>
        <a:p>
          <a:endParaRPr lang="ru-RU"/>
        </a:p>
      </dgm:t>
    </dgm:pt>
    <dgm:pt modelId="{67AF27A0-0D68-4FF1-825F-343047B7F9D1}" type="pres">
      <dgm:prSet presAssocID="{AC0EDB72-9F38-4037-B02F-5B47401126E9}" presName="connectorText" presStyleLbl="sibTrans2D1" presStyleIdx="2" presStyleCnt="3"/>
      <dgm:spPr/>
      <dgm:t>
        <a:bodyPr/>
        <a:lstStyle/>
        <a:p>
          <a:endParaRPr lang="ru-RU"/>
        </a:p>
      </dgm:t>
    </dgm:pt>
  </dgm:ptLst>
  <dgm:cxnLst>
    <dgm:cxn modelId="{9E0FDA6A-9B30-46CE-B6F5-B64E216F9789}" type="presOf" srcId="{AC0EDB72-9F38-4037-B02F-5B47401126E9}" destId="{67AF27A0-0D68-4FF1-825F-343047B7F9D1}" srcOrd="1" destOrd="0" presId="urn:microsoft.com/office/officeart/2005/8/layout/cycle2"/>
    <dgm:cxn modelId="{EA8FC06F-D327-4A56-82C2-52401FA44BB2}" type="presOf" srcId="{A59C7BE7-9742-48EC-BBBE-5CB6C73EF2EA}" destId="{8796F3E9-1EC0-4690-8998-9A9D813FEBA1}" srcOrd="0" destOrd="0" presId="urn:microsoft.com/office/officeart/2005/8/layout/cycle2"/>
    <dgm:cxn modelId="{42B157B9-AFA1-4A55-8FAD-15A9DEAA1537}" type="presOf" srcId="{21E69BC5-610A-4A26-B269-3DD7C489C2AD}" destId="{84D9EA64-A3A3-43EA-8E8A-F7D86B603F58}" srcOrd="0" destOrd="0" presId="urn:microsoft.com/office/officeart/2005/8/layout/cycle2"/>
    <dgm:cxn modelId="{B10D6F92-2B21-4FD5-BDF0-A0357CB1904D}" type="presOf" srcId="{C9D410FF-1310-4330-B65D-07F80A20F747}" destId="{B23F7096-B922-4669-A884-23B742469CE4}" srcOrd="0" destOrd="0" presId="urn:microsoft.com/office/officeart/2005/8/layout/cycle2"/>
    <dgm:cxn modelId="{05F3DB2C-E2D0-433F-B363-8FB1232BD279}" srcId="{21E69BC5-610A-4A26-B269-3DD7C489C2AD}" destId="{A59C7BE7-9742-48EC-BBBE-5CB6C73EF2EA}" srcOrd="2" destOrd="0" parTransId="{912E3621-DB31-41EA-8B43-0802AA34BC87}" sibTransId="{AC0EDB72-9F38-4037-B02F-5B47401126E9}"/>
    <dgm:cxn modelId="{32800939-0DFA-49CA-9094-605CCD2BC5FE}" type="presOf" srcId="{AC0EDB72-9F38-4037-B02F-5B47401126E9}" destId="{12492715-43C3-42F9-8A13-75CEBBCA90D5}" srcOrd="0" destOrd="0" presId="urn:microsoft.com/office/officeart/2005/8/layout/cycle2"/>
    <dgm:cxn modelId="{B0EFE9D4-7C32-45A1-A40D-FD522E766F0C}" srcId="{21E69BC5-610A-4A26-B269-3DD7C489C2AD}" destId="{EE553026-B3F4-4FD6-B3A4-C4DE8F1EEEE5}" srcOrd="1" destOrd="0" parTransId="{FE847C0C-AF73-4D0A-B67F-779FDF66417D}" sibTransId="{33546799-0070-46F2-A533-10BFD95FE8F7}"/>
    <dgm:cxn modelId="{42CEB93D-6E64-4623-AA75-F7EC452B5D1A}" type="presOf" srcId="{C9D410FF-1310-4330-B65D-07F80A20F747}" destId="{F3C669BB-545A-4847-ADF4-0BB501F6F760}" srcOrd="1" destOrd="0" presId="urn:microsoft.com/office/officeart/2005/8/layout/cycle2"/>
    <dgm:cxn modelId="{AA2C446B-0C7B-4B1A-A73A-4C9718D442F1}" type="presOf" srcId="{33546799-0070-46F2-A533-10BFD95FE8F7}" destId="{232A6BA3-9550-4BB6-A3A7-033B63E27E19}" srcOrd="1" destOrd="0" presId="urn:microsoft.com/office/officeart/2005/8/layout/cycle2"/>
    <dgm:cxn modelId="{10E6186D-24FC-4F10-A7E1-53BFD3E85B46}" srcId="{21E69BC5-610A-4A26-B269-3DD7C489C2AD}" destId="{AC309509-7A9A-4C9D-AC74-091690CDCBC9}" srcOrd="0" destOrd="0" parTransId="{5E554B8E-802D-42AB-83BD-CB16C433F559}" sibTransId="{C9D410FF-1310-4330-B65D-07F80A20F747}"/>
    <dgm:cxn modelId="{975D5461-EBDD-4BC3-AD6F-2332C4F7548D}" type="presOf" srcId="{33546799-0070-46F2-A533-10BFD95FE8F7}" destId="{20582FDC-A751-4777-BF52-27B44DFA4436}" srcOrd="0" destOrd="0" presId="urn:microsoft.com/office/officeart/2005/8/layout/cycle2"/>
    <dgm:cxn modelId="{B6004A62-11D4-4048-BBC4-C1D7BBD8F5EA}" type="presOf" srcId="{EE553026-B3F4-4FD6-B3A4-C4DE8F1EEEE5}" destId="{4DB3B8DC-8858-4073-9946-75908DE5C7ED}" srcOrd="0" destOrd="0" presId="urn:microsoft.com/office/officeart/2005/8/layout/cycle2"/>
    <dgm:cxn modelId="{CADAF242-35A5-45BD-AB8B-7177E25F888D}" type="presOf" srcId="{AC309509-7A9A-4C9D-AC74-091690CDCBC9}" destId="{C2E28F7F-E252-4151-ACD3-D98C16F80F74}" srcOrd="0" destOrd="0" presId="urn:microsoft.com/office/officeart/2005/8/layout/cycle2"/>
    <dgm:cxn modelId="{0A1F1F46-92A4-48E0-802F-6555BC4D625E}" type="presParOf" srcId="{84D9EA64-A3A3-43EA-8E8A-F7D86B603F58}" destId="{C2E28F7F-E252-4151-ACD3-D98C16F80F74}" srcOrd="0" destOrd="0" presId="urn:microsoft.com/office/officeart/2005/8/layout/cycle2"/>
    <dgm:cxn modelId="{D5B46903-1366-46E8-BC5A-89A25637E483}" type="presParOf" srcId="{84D9EA64-A3A3-43EA-8E8A-F7D86B603F58}" destId="{B23F7096-B922-4669-A884-23B742469CE4}" srcOrd="1" destOrd="0" presId="urn:microsoft.com/office/officeart/2005/8/layout/cycle2"/>
    <dgm:cxn modelId="{BCAA0FC6-F30F-4478-9047-5E8E847ABF0F}" type="presParOf" srcId="{B23F7096-B922-4669-A884-23B742469CE4}" destId="{F3C669BB-545A-4847-ADF4-0BB501F6F760}" srcOrd="0" destOrd="0" presId="urn:microsoft.com/office/officeart/2005/8/layout/cycle2"/>
    <dgm:cxn modelId="{CF6F8E91-74A8-42D7-8DDC-61812BFFDF43}" type="presParOf" srcId="{84D9EA64-A3A3-43EA-8E8A-F7D86B603F58}" destId="{4DB3B8DC-8858-4073-9946-75908DE5C7ED}" srcOrd="2" destOrd="0" presId="urn:microsoft.com/office/officeart/2005/8/layout/cycle2"/>
    <dgm:cxn modelId="{70A14AEE-CE56-4CDA-B518-0652E173903B}" type="presParOf" srcId="{84D9EA64-A3A3-43EA-8E8A-F7D86B603F58}" destId="{20582FDC-A751-4777-BF52-27B44DFA4436}" srcOrd="3" destOrd="0" presId="urn:microsoft.com/office/officeart/2005/8/layout/cycle2"/>
    <dgm:cxn modelId="{A2C86152-2EC7-49BD-9A2D-A6B3072D76FF}" type="presParOf" srcId="{20582FDC-A751-4777-BF52-27B44DFA4436}" destId="{232A6BA3-9550-4BB6-A3A7-033B63E27E19}" srcOrd="0" destOrd="0" presId="urn:microsoft.com/office/officeart/2005/8/layout/cycle2"/>
    <dgm:cxn modelId="{D3FA6C39-C2C3-4C4E-BA5B-D2D32A311174}" type="presParOf" srcId="{84D9EA64-A3A3-43EA-8E8A-F7D86B603F58}" destId="{8796F3E9-1EC0-4690-8998-9A9D813FEBA1}" srcOrd="4" destOrd="0" presId="urn:microsoft.com/office/officeart/2005/8/layout/cycle2"/>
    <dgm:cxn modelId="{00526C03-125E-4BC9-8D77-9663D29E7860}" type="presParOf" srcId="{84D9EA64-A3A3-43EA-8E8A-F7D86B603F58}" destId="{12492715-43C3-42F9-8A13-75CEBBCA90D5}" srcOrd="5" destOrd="0" presId="urn:microsoft.com/office/officeart/2005/8/layout/cycle2"/>
    <dgm:cxn modelId="{2994A48B-8BF1-4809-85A2-5B2B5DAFE67E}" type="presParOf" srcId="{12492715-43C3-42F9-8A13-75CEBBCA90D5}" destId="{67AF27A0-0D68-4FF1-825F-343047B7F9D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28F7F-E252-4151-ACD3-D98C16F80F74}">
      <dsp:nvSpPr>
        <dsp:cNvPr id="0" name=""/>
        <dsp:cNvSpPr/>
      </dsp:nvSpPr>
      <dsp:spPr>
        <a:xfrm>
          <a:off x="2439327" y="606"/>
          <a:ext cx="1746998" cy="174699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b="1" kern="1200" dirty="0" smtClean="0">
              <a:latin typeface="Arial" pitchFamily="34" charset="0"/>
              <a:cs typeface="Arial" pitchFamily="34" charset="0"/>
            </a:rPr>
            <a:t>Верховенство права</a:t>
          </a:r>
          <a:endParaRPr lang="uk-UA" sz="1600" b="1" kern="1200" dirty="0">
            <a:latin typeface="Arial" pitchFamily="34" charset="0"/>
            <a:cs typeface="Arial" pitchFamily="34" charset="0"/>
          </a:endParaRPr>
        </a:p>
      </dsp:txBody>
      <dsp:txXfrm>
        <a:off x="2695169" y="256448"/>
        <a:ext cx="1235314" cy="1235314"/>
      </dsp:txXfrm>
    </dsp:sp>
    <dsp:sp modelId="{B23F7096-B922-4669-A884-23B742469CE4}">
      <dsp:nvSpPr>
        <dsp:cNvPr id="0" name=""/>
        <dsp:cNvSpPr/>
      </dsp:nvSpPr>
      <dsp:spPr>
        <a:xfrm rot="3600000">
          <a:off x="3729789" y="1705132"/>
          <a:ext cx="466073" cy="5896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uk-UA" sz="2500" kern="1200"/>
        </a:p>
      </dsp:txBody>
      <dsp:txXfrm>
        <a:off x="3764745" y="1762509"/>
        <a:ext cx="326251" cy="353767"/>
      </dsp:txXfrm>
    </dsp:sp>
    <dsp:sp modelId="{4DB3B8DC-8858-4073-9946-75908DE5C7ED}">
      <dsp:nvSpPr>
        <dsp:cNvPr id="0" name=""/>
        <dsp:cNvSpPr/>
      </dsp:nvSpPr>
      <dsp:spPr>
        <a:xfrm>
          <a:off x="3752518" y="2275120"/>
          <a:ext cx="1746998" cy="174699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b="1" kern="1200" dirty="0" smtClean="0">
              <a:latin typeface="Arial" pitchFamily="34" charset="0"/>
              <a:cs typeface="Arial" pitchFamily="34" charset="0"/>
            </a:rPr>
            <a:t>Демократія</a:t>
          </a:r>
          <a:endParaRPr lang="uk-UA" sz="1600" b="1" kern="1200" dirty="0">
            <a:latin typeface="Arial" pitchFamily="34" charset="0"/>
            <a:cs typeface="Arial" pitchFamily="34" charset="0"/>
          </a:endParaRPr>
        </a:p>
      </dsp:txBody>
      <dsp:txXfrm>
        <a:off x="4008360" y="2530962"/>
        <a:ext cx="1235314" cy="1235314"/>
      </dsp:txXfrm>
    </dsp:sp>
    <dsp:sp modelId="{20582FDC-A751-4777-BF52-27B44DFA4436}">
      <dsp:nvSpPr>
        <dsp:cNvPr id="0" name=""/>
        <dsp:cNvSpPr/>
      </dsp:nvSpPr>
      <dsp:spPr>
        <a:xfrm rot="10800000">
          <a:off x="3092980" y="2853813"/>
          <a:ext cx="466073" cy="5896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uk-UA" sz="2500" kern="1200"/>
        </a:p>
      </dsp:txBody>
      <dsp:txXfrm rot="10800000">
        <a:off x="3232802" y="2971735"/>
        <a:ext cx="326251" cy="353767"/>
      </dsp:txXfrm>
    </dsp:sp>
    <dsp:sp modelId="{8796F3E9-1EC0-4690-8998-9A9D813FEBA1}">
      <dsp:nvSpPr>
        <dsp:cNvPr id="0" name=""/>
        <dsp:cNvSpPr/>
      </dsp:nvSpPr>
      <dsp:spPr>
        <a:xfrm>
          <a:off x="1126136" y="2275120"/>
          <a:ext cx="1746998" cy="174699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b="1" kern="1200" dirty="0" smtClean="0">
              <a:latin typeface="Arial" pitchFamily="34" charset="0"/>
              <a:cs typeface="Arial" pitchFamily="34" charset="0"/>
            </a:rPr>
            <a:t>Права людини</a:t>
          </a:r>
          <a:endParaRPr lang="uk-UA" sz="1600" b="1" kern="1200" dirty="0">
            <a:latin typeface="Arial" pitchFamily="34" charset="0"/>
            <a:cs typeface="Arial" pitchFamily="34" charset="0"/>
          </a:endParaRPr>
        </a:p>
      </dsp:txBody>
      <dsp:txXfrm>
        <a:off x="1381978" y="2530962"/>
        <a:ext cx="1235314" cy="1235314"/>
      </dsp:txXfrm>
    </dsp:sp>
    <dsp:sp modelId="{12492715-43C3-42F9-8A13-75CEBBCA90D5}">
      <dsp:nvSpPr>
        <dsp:cNvPr id="0" name=""/>
        <dsp:cNvSpPr/>
      </dsp:nvSpPr>
      <dsp:spPr>
        <a:xfrm rot="18000000">
          <a:off x="2416598" y="1727980"/>
          <a:ext cx="466073" cy="5896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uk-UA" sz="2500" kern="1200"/>
        </a:p>
      </dsp:txBody>
      <dsp:txXfrm>
        <a:off x="2451554" y="1906447"/>
        <a:ext cx="326251" cy="35376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442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291435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406740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17018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62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244334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273423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130543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397637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8E77F8C-9689-4D65-8D6D-52D60105D4A9}" type="datetimeFigureOut">
              <a:rPr lang="ru-RU" smtClean="0"/>
              <a:pPr/>
              <a:t>08.01.2023</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65DFE54-DB8B-493A-A436-E39AF439C141}" type="slidenum">
              <a:rPr lang="ru-RU" smtClean="0"/>
              <a:pPr/>
              <a:t>‹#›</a:t>
            </a:fld>
            <a:endParaRPr lang="ru-RU"/>
          </a:p>
        </p:txBody>
      </p:sp>
    </p:spTree>
    <p:extLst>
      <p:ext uri="{BB962C8B-B14F-4D97-AF65-F5344CB8AC3E}">
        <p14:creationId xmlns:p14="http://schemas.microsoft.com/office/powerpoint/2010/main" val="199452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E77F8C-9689-4D65-8D6D-52D60105D4A9}" type="datetimeFigureOut">
              <a:rPr lang="ru-RU" smtClean="0"/>
              <a:pPr/>
              <a:t>08.01.2023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val="280832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8E77F8C-9689-4D65-8D6D-52D60105D4A9}" type="datetimeFigureOut">
              <a:rPr lang="ru-RU" smtClean="0"/>
              <a:pPr/>
              <a:t>08.01.2023</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65DFE54-DB8B-493A-A436-E39AF439C141}"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7463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3563666"/>
          </a:xfrm>
        </p:spPr>
        <p:txBody>
          <a:bodyPr>
            <a:normAutofit fontScale="90000"/>
          </a:bodyPr>
          <a:lstStyle/>
          <a:p>
            <a:pPr algn="ctr"/>
            <a:r>
              <a:rPr lang="uk-UA" sz="4000" dirty="0" smtClean="0">
                <a:solidFill>
                  <a:schemeClr val="accent1">
                    <a:lumMod val="75000"/>
                  </a:schemeClr>
                </a:solidFill>
                <a:latin typeface="Arial Black" panose="020B0A04020102020204" pitchFamily="34" charset="0"/>
              </a:rPr>
              <a:t>Навчальна дисципліна </a:t>
            </a:r>
            <a:br>
              <a:rPr lang="uk-UA" sz="4000" dirty="0" smtClean="0">
                <a:solidFill>
                  <a:schemeClr val="accent1">
                    <a:lumMod val="75000"/>
                  </a:schemeClr>
                </a:solidFill>
                <a:latin typeface="Arial Black" panose="020B0A04020102020204" pitchFamily="34" charset="0"/>
              </a:rPr>
            </a:br>
            <a:r>
              <a:rPr lang="uk-UA" sz="4000" dirty="0" smtClean="0">
                <a:solidFill>
                  <a:schemeClr val="accent1">
                    <a:lumMod val="75000"/>
                  </a:schemeClr>
                </a:solidFill>
                <a:latin typeface="Arial Black" panose="020B0A04020102020204" pitchFamily="34" charset="0"/>
              </a:rPr>
              <a:t>«Права людини та верховенство права»</a:t>
            </a:r>
            <a:r>
              <a:rPr lang="uk-UA" sz="4000" dirty="0" smtClean="0">
                <a:latin typeface="Arial Black" panose="020B0A04020102020204" pitchFamily="34" charset="0"/>
              </a:rPr>
              <a:t/>
            </a:r>
            <a:br>
              <a:rPr lang="uk-UA" sz="4000" dirty="0" smtClean="0">
                <a:latin typeface="Arial Black" panose="020B0A04020102020204" pitchFamily="34" charset="0"/>
              </a:rPr>
            </a:br>
            <a:r>
              <a:rPr lang="uk-UA" sz="4000" dirty="0" smtClean="0">
                <a:latin typeface="Arial Black" panose="020B0A04020102020204" pitchFamily="34" charset="0"/>
              </a:rPr>
              <a:t/>
            </a:r>
            <a:br>
              <a:rPr lang="uk-UA" sz="4000" dirty="0" smtClean="0">
                <a:latin typeface="Arial Black" panose="020B0A04020102020204" pitchFamily="34" charset="0"/>
              </a:rPr>
            </a:br>
            <a:r>
              <a:rPr lang="uk-UA" sz="4000" dirty="0" smtClean="0">
                <a:latin typeface="Arial Black" panose="020B0A04020102020204" pitchFamily="34" charset="0"/>
              </a:rPr>
              <a:t>Тема 3 «</a:t>
            </a:r>
            <a:r>
              <a:rPr lang="uk-UA" sz="4000" b="1" dirty="0">
                <a:latin typeface="Arial Black" panose="020B0A04020102020204" pitchFamily="34" charset="0"/>
              </a:rPr>
              <a:t>Верховенство права,  Рада Європи та Європейський Союз</a:t>
            </a:r>
            <a:r>
              <a:rPr lang="uk-UA" sz="4000" b="1" dirty="0" smtClean="0">
                <a:latin typeface="Arial Black" panose="020B0A04020102020204" pitchFamily="34" charset="0"/>
              </a:rPr>
              <a:t>.</a:t>
            </a:r>
            <a:r>
              <a:rPr lang="uk-UA" sz="4000" dirty="0" smtClean="0">
                <a:latin typeface="Arial Black" panose="020B0A04020102020204" pitchFamily="34" charset="0"/>
              </a:rPr>
              <a:t>»</a:t>
            </a:r>
            <a:endParaRPr lang="ru-RU" sz="4000" dirty="0">
              <a:latin typeface="Arial Black" panose="020B0A04020102020204" pitchFamily="34" charset="0"/>
            </a:endParaRPr>
          </a:p>
        </p:txBody>
      </p:sp>
      <p:sp>
        <p:nvSpPr>
          <p:cNvPr id="3" name="Подзаголовок 2"/>
          <p:cNvSpPr>
            <a:spLocks noGrp="1"/>
          </p:cNvSpPr>
          <p:nvPr>
            <p:ph type="subTitle" idx="1"/>
          </p:nvPr>
        </p:nvSpPr>
        <p:spPr>
          <a:xfrm>
            <a:off x="1097280" y="4705003"/>
            <a:ext cx="10058400" cy="1143000"/>
          </a:xfrm>
        </p:spPr>
        <p:txBody>
          <a:bodyPr>
            <a:normAutofit fontScale="92500" lnSpcReduction="20000"/>
          </a:bodyPr>
          <a:lstStyle/>
          <a:p>
            <a:pPr algn="r">
              <a:spcBef>
                <a:spcPts val="0"/>
              </a:spcBef>
              <a:spcAft>
                <a:spcPts val="0"/>
              </a:spcAft>
              <a:defRPr/>
            </a:pPr>
            <a:r>
              <a:rPr lang="uk-UA" dirty="0">
                <a:solidFill>
                  <a:schemeClr val="tx1"/>
                </a:solidFill>
                <a:latin typeface="Arial" panose="020B0604020202020204" pitchFamily="34" charset="0"/>
                <a:cs typeface="Arial" panose="020B0604020202020204" pitchFamily="34" charset="0"/>
              </a:rPr>
              <a:t>Викладач:</a:t>
            </a:r>
          </a:p>
          <a:p>
            <a:pPr algn="r">
              <a:spcBef>
                <a:spcPts val="0"/>
              </a:spcBef>
              <a:spcAft>
                <a:spcPts val="0"/>
              </a:spcAft>
              <a:defRPr/>
            </a:pPr>
            <a:r>
              <a:rPr lang="uk-UA" dirty="0" err="1">
                <a:solidFill>
                  <a:schemeClr val="tx1"/>
                </a:solidFill>
                <a:latin typeface="Arial" panose="020B0604020202020204" pitchFamily="34" charset="0"/>
                <a:cs typeface="Arial" panose="020B0604020202020204" pitchFamily="34" charset="0"/>
              </a:rPr>
              <a:t>К.ю.н</a:t>
            </a:r>
            <a:r>
              <a:rPr lang="uk-UA" dirty="0">
                <a:solidFill>
                  <a:schemeClr val="tx1"/>
                </a:solidFill>
                <a:latin typeface="Arial" panose="020B0604020202020204" pitchFamily="34" charset="0"/>
                <a:cs typeface="Arial" panose="020B0604020202020204" pitchFamily="34" charset="0"/>
              </a:rPr>
              <a:t>., доцент, доцент кафедри галузевого права та загально-правових дисциплін</a:t>
            </a:r>
          </a:p>
          <a:p>
            <a:pPr algn="r">
              <a:spcBef>
                <a:spcPts val="0"/>
              </a:spcBef>
              <a:spcAft>
                <a:spcPts val="0"/>
              </a:spcAft>
              <a:defRPr/>
            </a:pPr>
            <a:r>
              <a:rPr lang="uk-UA" dirty="0">
                <a:solidFill>
                  <a:schemeClr val="tx1"/>
                </a:solidFill>
                <a:latin typeface="Arial" panose="020B0604020202020204" pitchFamily="34" charset="0"/>
                <a:cs typeface="Arial" panose="020B0604020202020204" pitchFamily="34" charset="0"/>
              </a:rPr>
              <a:t>Орловська </a:t>
            </a:r>
            <a:r>
              <a:rPr lang="uk-UA" dirty="0" smtClean="0">
                <a:solidFill>
                  <a:schemeClr val="tx1"/>
                </a:solidFill>
                <a:latin typeface="Arial" panose="020B0604020202020204" pitchFamily="34" charset="0"/>
                <a:cs typeface="Arial" panose="020B0604020202020204" pitchFamily="34" charset="0"/>
              </a:rPr>
              <a:t>Ірина</a:t>
            </a:r>
            <a:endParaRPr lang="en-US" dirty="0">
              <a:solidFill>
                <a:schemeClr val="tx1"/>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29" l="0" r="100000"/>
                    </a14:imgEffect>
                  </a14:imgLayer>
                </a14:imgProps>
              </a:ext>
              <a:ext uri="{28A0092B-C50C-407E-A947-70E740481C1C}">
                <a14:useLocalDpi xmlns:a14="http://schemas.microsoft.com/office/drawing/2010/main" val="0"/>
              </a:ext>
            </a:extLst>
          </a:blip>
          <a:stretch>
            <a:fillRect/>
          </a:stretch>
        </p:blipFill>
        <p:spPr>
          <a:xfrm>
            <a:off x="10079066" y="138690"/>
            <a:ext cx="2000250" cy="1666875"/>
          </a:xfrm>
          <a:prstGeom prst="rect">
            <a:avLst/>
          </a:prstGeom>
        </p:spPr>
      </p:pic>
    </p:spTree>
    <p:extLst>
      <p:ext uri="{BB962C8B-B14F-4D97-AF65-F5344CB8AC3E}">
        <p14:creationId xmlns:p14="http://schemas.microsoft.com/office/powerpoint/2010/main" val="2329333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7177290" cy="1450757"/>
          </a:xfrm>
        </p:spPr>
        <p:txBody>
          <a:bodyPr/>
          <a:lstStyle/>
          <a:p>
            <a:pPr algn="ctr"/>
            <a:r>
              <a:rPr lang="uk-UA" dirty="0" smtClean="0">
                <a:solidFill>
                  <a:schemeClr val="accent2"/>
                </a:solidFill>
                <a:latin typeface="Arial Black" pitchFamily="34" charset="0"/>
              </a:rPr>
              <a:t>Вступ України до</a:t>
            </a:r>
            <a:br>
              <a:rPr lang="uk-UA" dirty="0" smtClean="0">
                <a:solidFill>
                  <a:schemeClr val="accent2"/>
                </a:solidFill>
                <a:latin typeface="Arial Black" pitchFamily="34" charset="0"/>
              </a:rPr>
            </a:br>
            <a:r>
              <a:rPr lang="uk-UA" dirty="0" smtClean="0">
                <a:solidFill>
                  <a:schemeClr val="accent2"/>
                </a:solidFill>
                <a:latin typeface="Arial Black" pitchFamily="34" charset="0"/>
              </a:rPr>
              <a:t> Ради Європи</a:t>
            </a:r>
            <a:endParaRPr lang="uk-UA" dirty="0">
              <a:solidFill>
                <a:schemeClr val="accent2"/>
              </a:solidFill>
              <a:latin typeface="Arial Black" pitchFamily="34" charset="0"/>
            </a:endParaRPr>
          </a:p>
        </p:txBody>
      </p:sp>
      <p:sp>
        <p:nvSpPr>
          <p:cNvPr id="3" name="Содержимое 2"/>
          <p:cNvSpPr>
            <a:spLocks noGrp="1"/>
          </p:cNvSpPr>
          <p:nvPr>
            <p:ph idx="1"/>
          </p:nvPr>
        </p:nvSpPr>
        <p:spPr>
          <a:xfrm>
            <a:off x="839449" y="1845733"/>
            <a:ext cx="10628026" cy="4270253"/>
          </a:xfrm>
        </p:spPr>
        <p:txBody>
          <a:bodyPr>
            <a:noAutofit/>
          </a:bodyPr>
          <a:lstStyle/>
          <a:p>
            <a:pPr marL="269875" indent="-269875" algn="just">
              <a:buFont typeface="Wingdings" pitchFamily="2" charset="2"/>
              <a:buChar char="v"/>
            </a:pPr>
            <a:r>
              <a:rPr lang="uk-UA" sz="2400" dirty="0" smtClean="0">
                <a:latin typeface="Arial" pitchFamily="34" charset="0"/>
                <a:cs typeface="Arial" pitchFamily="34" charset="0"/>
              </a:rPr>
              <a:t>14.07.1992 р. Україна подала офіційну заяву на членство в Раді Європи.</a:t>
            </a:r>
          </a:p>
          <a:p>
            <a:pPr marL="269875" indent="-269875" algn="just">
              <a:buFont typeface="Wingdings" pitchFamily="2" charset="2"/>
              <a:buChar char="v"/>
            </a:pPr>
            <a:r>
              <a:rPr lang="uk-UA" sz="2400" dirty="0" smtClean="0">
                <a:latin typeface="Arial" pitchFamily="34" charset="0"/>
                <a:cs typeface="Arial" pitchFamily="34" charset="0"/>
              </a:rPr>
              <a:t>16.09.1992 р.  Бюро ПАРЄ ухвалило рішення про надання Верховній Раді України статусу «спеціального гостя». </a:t>
            </a:r>
          </a:p>
          <a:p>
            <a:pPr marL="269875" indent="-269875" algn="just">
              <a:buFont typeface="Wingdings" pitchFamily="2" charset="2"/>
              <a:buChar char="v"/>
            </a:pPr>
            <a:r>
              <a:rPr lang="uk-UA" sz="2400" dirty="0" smtClean="0">
                <a:latin typeface="Arial" pitchFamily="34" charset="0"/>
                <a:cs typeface="Arial" pitchFamily="34" charset="0"/>
              </a:rPr>
              <a:t>У зв’язку з поданою до Ради Європи заявою України на вступ Комітет міністрів РЄ звернувся 23.09.1992 р. до Парламентської Асамблеї РЄ з проханням дати свій висновок  стосовно виконання країною-кандидатом вимог ст.4 Статуту РЄ, а саме — щодо </a:t>
            </a:r>
            <a:r>
              <a:rPr lang="uk-UA" sz="2400" i="1" dirty="0" smtClean="0">
                <a:latin typeface="Arial" pitchFamily="34" charset="0"/>
                <a:cs typeface="Arial" pitchFamily="34" charset="0"/>
              </a:rPr>
              <a:t>здатності </a:t>
            </a:r>
            <a:r>
              <a:rPr lang="uk-UA" sz="2400" dirty="0" smtClean="0">
                <a:latin typeface="Arial" pitchFamily="34" charset="0"/>
                <a:cs typeface="Arial" pitchFamily="34" charset="0"/>
              </a:rPr>
              <a:t>України виконувати вимоги Статуту РЄ і на </a:t>
            </a:r>
            <a:r>
              <a:rPr lang="uk-UA" sz="2400" i="1" dirty="0" smtClean="0">
                <a:latin typeface="Arial" pitchFamily="34" charset="0"/>
                <a:cs typeface="Arial" pitchFamily="34" charset="0"/>
              </a:rPr>
              <a:t>наявність </a:t>
            </a:r>
            <a:r>
              <a:rPr lang="uk-UA" sz="2400" dirty="0" smtClean="0">
                <a:latin typeface="Arial" pitchFamily="34" charset="0"/>
                <a:cs typeface="Arial" pitchFamily="34" charset="0"/>
              </a:rPr>
              <a:t>в України </a:t>
            </a:r>
            <a:r>
              <a:rPr lang="uk-UA" sz="2400" i="1" dirty="0" smtClean="0">
                <a:latin typeface="Arial" pitchFamily="34" charset="0"/>
                <a:cs typeface="Arial" pitchFamily="34" charset="0"/>
              </a:rPr>
              <a:t>бажання </a:t>
            </a:r>
            <a:r>
              <a:rPr lang="uk-UA" sz="2400" dirty="0" smtClean="0">
                <a:latin typeface="Arial" pitchFamily="34" charset="0"/>
                <a:cs typeface="Arial" pitchFamily="34" charset="0"/>
              </a:rPr>
              <a:t>виконувати умови членства. </a:t>
            </a:r>
          </a:p>
          <a:p>
            <a:pPr marL="269875" indent="-269875" algn="just">
              <a:buFont typeface="Wingdings" pitchFamily="2" charset="2"/>
              <a:buChar char="v"/>
            </a:pPr>
            <a:r>
              <a:rPr lang="uk-UA" sz="2400" dirty="0" smtClean="0">
                <a:latin typeface="Arial" pitchFamily="34" charset="0"/>
                <a:cs typeface="Arial" pitchFamily="34" charset="0"/>
              </a:rPr>
              <a:t>Україна набула статусу повноправного члена Ради Європи 9 листопада 1995 року.</a:t>
            </a:r>
            <a:endParaRPr lang="uk-UA" sz="2400" dirty="0">
              <a:latin typeface="Arial" pitchFamily="34" charset="0"/>
              <a:cs typeface="Arial" pitchFamily="34" charset="0"/>
            </a:endParaRPr>
          </a:p>
        </p:txBody>
      </p:sp>
      <p:pic>
        <p:nvPicPr>
          <p:cNvPr id="4" name="Рисунок 3" descr="rada-yevropy.jpg"/>
          <p:cNvPicPr>
            <a:picLocks noChangeAspect="1"/>
          </p:cNvPicPr>
          <p:nvPr/>
        </p:nvPicPr>
        <p:blipFill>
          <a:blip r:embed="rId2" cstate="print"/>
          <a:stretch>
            <a:fillRect/>
          </a:stretch>
        </p:blipFill>
        <p:spPr>
          <a:xfrm>
            <a:off x="8414478" y="0"/>
            <a:ext cx="3777522" cy="1888761"/>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1227404"/>
          </a:xfrm>
        </p:spPr>
        <p:txBody>
          <a:bodyPr>
            <a:noAutofit/>
          </a:bodyPr>
          <a:lstStyle/>
          <a:p>
            <a:pPr algn="ctr"/>
            <a:r>
              <a:rPr lang="uk-UA" sz="3600" dirty="0" smtClean="0">
                <a:solidFill>
                  <a:schemeClr val="accent2"/>
                </a:solidFill>
                <a:latin typeface="Arial Black" pitchFamily="34" charset="0"/>
                <a:cs typeface="Arial" panose="020B0604020202020204" pitchFamily="34" charset="0"/>
              </a:rPr>
              <a:t>4. Комітет міністрів Ради Європи і розвиток змісту верховенства права.</a:t>
            </a:r>
            <a:endParaRPr lang="ru-RU" sz="3600" dirty="0">
              <a:solidFill>
                <a:schemeClr val="accent2"/>
              </a:solidFill>
              <a:latin typeface="Arial Black" pitchFamily="34" charset="0"/>
              <a:cs typeface="Arial" panose="020B0604020202020204" pitchFamily="34" charset="0"/>
            </a:endParaRPr>
          </a:p>
        </p:txBody>
      </p:sp>
      <p:sp>
        <p:nvSpPr>
          <p:cNvPr id="3" name="Содержимое 2"/>
          <p:cNvSpPr>
            <a:spLocks noGrp="1"/>
          </p:cNvSpPr>
          <p:nvPr>
            <p:ph idx="1"/>
          </p:nvPr>
        </p:nvSpPr>
        <p:spPr>
          <a:xfrm>
            <a:off x="1097280" y="1845733"/>
            <a:ext cx="10058400" cy="4270253"/>
          </a:xfrm>
        </p:spPr>
        <p:txBody>
          <a:bodyPr>
            <a:normAutofit/>
          </a:bodyPr>
          <a:lstStyle/>
          <a:p>
            <a:pPr marL="269875" indent="-269875" algn="just">
              <a:buFont typeface="Wingdings" pitchFamily="2" charset="2"/>
              <a:buChar char="v"/>
            </a:pPr>
            <a:r>
              <a:rPr lang="uk-UA" dirty="0" smtClean="0">
                <a:latin typeface="Arial" pitchFamily="34" charset="0"/>
                <a:cs typeface="Arial" pitchFamily="34" charset="0"/>
              </a:rPr>
              <a:t>Комітет міністрів Ради Європи є органом Ради Європи, що приймає рекомендації, готує до ухвалення тексти конвенцій та угод, здійснює контроль за виконанням рішень Європейського суду з прав людини. </a:t>
            </a:r>
          </a:p>
          <a:p>
            <a:pPr marL="269875" indent="-269875" algn="just">
              <a:buFont typeface="Wingdings" pitchFamily="2" charset="2"/>
              <a:buChar char="v"/>
            </a:pPr>
            <a:r>
              <a:rPr lang="uk-UA" dirty="0" smtClean="0">
                <a:latin typeface="Arial" pitchFamily="34" charset="0"/>
                <a:cs typeface="Arial" pitchFamily="34" charset="0"/>
              </a:rPr>
              <a:t>До його складу входять міністри закордонних справ всіх держав-членів або їх постійні дипломатичні представники в Страсбурзі. </a:t>
            </a:r>
          </a:p>
          <a:p>
            <a:pPr marL="269875" indent="-269875" algn="just">
              <a:buFont typeface="Wingdings" pitchFamily="2" charset="2"/>
              <a:buChar char="v"/>
            </a:pPr>
            <a:r>
              <a:rPr lang="uk-UA" dirty="0" smtClean="0">
                <a:latin typeface="Arial" pitchFamily="34" charset="0"/>
                <a:cs typeface="Arial" pitchFamily="34" charset="0"/>
              </a:rPr>
              <a:t>Це одночасно урядовий орган, в якому національні підходи до вирішення проблем, що стоять перед європейським суспільством, можуть обговорюватися на рівній основі. </a:t>
            </a:r>
          </a:p>
          <a:p>
            <a:pPr marL="269875" indent="-269875" algn="just">
              <a:spcBef>
                <a:spcPts val="0"/>
              </a:spcBef>
              <a:spcAft>
                <a:spcPts val="0"/>
              </a:spcAft>
              <a:buFont typeface="Wingdings" pitchFamily="2" charset="2"/>
              <a:buChar char="v"/>
            </a:pPr>
            <a:r>
              <a:rPr lang="uk-UA" dirty="0" smtClean="0">
                <a:latin typeface="Arial" pitchFamily="34" charset="0"/>
                <a:cs typeface="Arial" pitchFamily="34" charset="0"/>
              </a:rPr>
              <a:t>Комітет збирається на засідання на рівні міністрів як </a:t>
            </a:r>
          </a:p>
          <a:p>
            <a:pPr marL="269875" indent="0" algn="just">
              <a:spcBef>
                <a:spcPts val="0"/>
              </a:spcBef>
              <a:spcAft>
                <a:spcPts val="0"/>
              </a:spcAft>
              <a:buNone/>
            </a:pPr>
            <a:r>
              <a:rPr lang="uk-UA" dirty="0" smtClean="0">
                <a:latin typeface="Arial" pitchFamily="34" charset="0"/>
                <a:cs typeface="Arial" pitchFamily="34" charset="0"/>
              </a:rPr>
              <a:t>мінімум двічі на рік, у травні та в листопаді. </a:t>
            </a:r>
          </a:p>
          <a:p>
            <a:pPr marL="269875" indent="-269875" algn="just">
              <a:spcBef>
                <a:spcPts val="0"/>
              </a:spcBef>
              <a:spcAft>
                <a:spcPts val="0"/>
              </a:spcAft>
              <a:buFont typeface="Wingdings" pitchFamily="2" charset="2"/>
              <a:buChar char="v"/>
            </a:pPr>
            <a:r>
              <a:rPr lang="uk-UA" dirty="0" smtClean="0">
                <a:latin typeface="Arial" pitchFamily="34" charset="0"/>
                <a:cs typeface="Arial" pitchFamily="34" charset="0"/>
              </a:rPr>
              <a:t>Рекомендації — це ті акти, у яких знаходить своє</a:t>
            </a:r>
          </a:p>
          <a:p>
            <a:pPr marL="269875" indent="0" algn="just">
              <a:spcBef>
                <a:spcPts val="0"/>
              </a:spcBef>
              <a:spcAft>
                <a:spcPts val="0"/>
              </a:spcAft>
              <a:buNone/>
            </a:pPr>
            <a:r>
              <a:rPr lang="uk-UA" dirty="0" smtClean="0">
                <a:latin typeface="Arial" pitchFamily="34" charset="0"/>
                <a:cs typeface="Arial" pitchFamily="34" charset="0"/>
              </a:rPr>
              <a:t>відображення «</a:t>
            </a:r>
            <a:r>
              <a:rPr lang="uk-UA" i="1" dirty="0" smtClean="0">
                <a:latin typeface="Arial" pitchFamily="34" charset="0"/>
                <a:cs typeface="Arial" pitchFamily="34" charset="0"/>
              </a:rPr>
              <a:t>спільна політика</a:t>
            </a:r>
            <a:r>
              <a:rPr lang="uk-UA" dirty="0" smtClean="0">
                <a:latin typeface="Arial" pitchFamily="34" charset="0"/>
                <a:cs typeface="Arial" pitchFamily="34" charset="0"/>
              </a:rPr>
              <a:t>» держав — членів </a:t>
            </a:r>
          </a:p>
          <a:p>
            <a:pPr marL="269875" indent="0" algn="just">
              <a:spcBef>
                <a:spcPts val="0"/>
              </a:spcBef>
              <a:spcAft>
                <a:spcPts val="0"/>
              </a:spcAft>
              <a:buNone/>
            </a:pPr>
            <a:r>
              <a:rPr lang="uk-UA" dirty="0" smtClean="0">
                <a:latin typeface="Arial" pitchFamily="34" charset="0"/>
                <a:cs typeface="Arial" pitchFamily="34" charset="0"/>
              </a:rPr>
              <a:t>Ради Європи стосовно конкретних питань. </a:t>
            </a:r>
          </a:p>
        </p:txBody>
      </p:sp>
      <p:pic>
        <p:nvPicPr>
          <p:cNvPr id="4" name="Рисунок 3" descr="639a88b5eff79.jpeg"/>
          <p:cNvPicPr>
            <a:picLocks noChangeAspect="1"/>
          </p:cNvPicPr>
          <p:nvPr/>
        </p:nvPicPr>
        <p:blipFill>
          <a:blip r:embed="rId2" cstate="print"/>
          <a:stretch>
            <a:fillRect/>
          </a:stretch>
        </p:blipFill>
        <p:spPr>
          <a:xfrm>
            <a:off x="7899817" y="4175385"/>
            <a:ext cx="4292184" cy="268261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4498" y="286603"/>
            <a:ext cx="10717968" cy="1450757"/>
          </a:xfrm>
        </p:spPr>
        <p:txBody>
          <a:bodyPr>
            <a:noAutofit/>
          </a:bodyPr>
          <a:lstStyle/>
          <a:p>
            <a:pPr algn="ctr"/>
            <a:r>
              <a:rPr lang="uk-UA" sz="3200" dirty="0" smtClean="0">
                <a:solidFill>
                  <a:schemeClr val="accent2"/>
                </a:solidFill>
                <a:latin typeface="Arial Black" pitchFamily="34" charset="0"/>
                <a:cs typeface="Arial" panose="020B0604020202020204" pitchFamily="34" charset="0"/>
              </a:rPr>
              <a:t>Комітет міністрів Ради Європи надає конкретні рекомендації форм верховенства права, застосованого Європейським судом з прав людини</a:t>
            </a:r>
            <a:endParaRPr lang="uk-UA" sz="3200" dirty="0">
              <a:solidFill>
                <a:schemeClr val="accent2"/>
              </a:solidFill>
              <a:latin typeface="Arial Black" pitchFamily="34" charset="0"/>
            </a:endParaRPr>
          </a:p>
        </p:txBody>
      </p:sp>
      <p:sp>
        <p:nvSpPr>
          <p:cNvPr id="3" name="Содержимое 2"/>
          <p:cNvSpPr>
            <a:spLocks noGrp="1"/>
          </p:cNvSpPr>
          <p:nvPr>
            <p:ph idx="1"/>
          </p:nvPr>
        </p:nvSpPr>
        <p:spPr/>
        <p:txBody>
          <a:bodyPr/>
          <a:lstStyle/>
          <a:p>
            <a:pPr marL="90488" indent="179388">
              <a:buFont typeface="Wingdings" pitchFamily="2" charset="2"/>
              <a:buChar char="Ø"/>
            </a:pPr>
            <a:r>
              <a:rPr lang="uk-UA" i="1" dirty="0" smtClean="0">
                <a:latin typeface="Arial" pitchFamily="34" charset="0"/>
                <a:cs typeface="Arial" pitchFamily="34" charset="0"/>
              </a:rPr>
              <a:t>принципи стосовно юридичної допомоги в судовому процесі</a:t>
            </a:r>
            <a:endParaRPr lang="uk-UA" dirty="0" smtClean="0">
              <a:latin typeface="Arial" pitchFamily="34" charset="0"/>
              <a:cs typeface="Arial" pitchFamily="34" charset="0"/>
            </a:endParaRPr>
          </a:p>
          <a:p>
            <a:pPr marL="90488" indent="179388">
              <a:buFont typeface="Wingdings" pitchFamily="2" charset="2"/>
              <a:buChar char="Ø"/>
            </a:pPr>
            <a:r>
              <a:rPr lang="uk-UA" i="1" dirty="0" smtClean="0">
                <a:latin typeface="Arial" pitchFamily="34" charset="0"/>
                <a:cs typeface="Arial" pitchFamily="34" charset="0"/>
              </a:rPr>
              <a:t>принципи стосовно юридичної консультації</a:t>
            </a:r>
          </a:p>
          <a:p>
            <a:pPr marL="90488" indent="179388">
              <a:buFont typeface="Wingdings" pitchFamily="2" charset="2"/>
              <a:buChar char="Ø"/>
            </a:pPr>
            <a:r>
              <a:rPr lang="uk-UA" i="1" dirty="0" smtClean="0">
                <a:latin typeface="Arial" pitchFamily="34" charset="0"/>
                <a:cs typeface="Arial" pitchFamily="34" charset="0"/>
              </a:rPr>
              <a:t>здійснення адміністративними органами дискреційних повноважень</a:t>
            </a:r>
            <a:endParaRPr lang="uk-UA" dirty="0" smtClean="0">
              <a:latin typeface="Arial" pitchFamily="34" charset="0"/>
              <a:cs typeface="Arial" pitchFamily="34" charset="0"/>
            </a:endParaRPr>
          </a:p>
          <a:p>
            <a:pPr marL="90488" indent="179388">
              <a:buFont typeface="Wingdings" pitchFamily="2" charset="2"/>
              <a:buChar char="Ø"/>
            </a:pPr>
            <a:r>
              <a:rPr lang="uk-UA" i="1" dirty="0" smtClean="0">
                <a:latin typeface="Arial" pitchFamily="34" charset="0"/>
                <a:cs typeface="Arial" pitchFamily="34" charset="0"/>
              </a:rPr>
              <a:t>заходи, спрямовані на спрощення доступу до правосуддя.</a:t>
            </a:r>
          </a:p>
          <a:p>
            <a:pPr marL="90488" indent="179388" algn="just">
              <a:buNone/>
            </a:pPr>
            <a:r>
              <a:rPr lang="uk-UA" dirty="0" smtClean="0">
                <a:latin typeface="Arial" pitchFamily="34" charset="0"/>
                <a:cs typeface="Arial" pitchFamily="34" charset="0"/>
              </a:rPr>
              <a:t>З цією метою держави у своїй внутрішній політиці повинні додержувати відповідних принципів, які стосуються, зокрема, таких питань, як: а) інформування населення; b) спрощення процедур; c) прискорення розгляду справ; d) вартість правосуддя; e) особливі процедури. </a:t>
            </a:r>
          </a:p>
          <a:p>
            <a:pPr marL="90488" indent="179388">
              <a:buFont typeface="Wingdings" pitchFamily="2" charset="2"/>
              <a:buChar char="Ø"/>
            </a:pPr>
            <a:r>
              <a:rPr lang="uk-UA" i="1" dirty="0" smtClean="0">
                <a:latin typeface="Arial" pitchFamily="34" charset="0"/>
                <a:cs typeface="Arial" pitchFamily="34" charset="0"/>
              </a:rPr>
              <a:t>доступ до інформації, що є в розпорядженні органів публічної влади</a:t>
            </a:r>
          </a:p>
          <a:p>
            <a:pPr marL="90488" indent="179388">
              <a:buFont typeface="Wingdings" pitchFamily="2" charset="2"/>
              <a:buChar char="Ø"/>
            </a:pPr>
            <a:r>
              <a:rPr lang="uk-UA" i="1" dirty="0" smtClean="0">
                <a:latin typeface="Arial" pitchFamily="34" charset="0"/>
                <a:cs typeface="Arial" pitchFamily="34" charset="0"/>
              </a:rPr>
              <a:t>незалежність, дієвість і роль суддів</a:t>
            </a:r>
            <a:endParaRPr lang="uk-UA" dirty="0" smtClean="0">
              <a:latin typeface="Arial" pitchFamily="34" charset="0"/>
              <a:cs typeface="Arial" pitchFamily="34" charset="0"/>
            </a:endParaRPr>
          </a:p>
          <a:p>
            <a:pPr>
              <a:buFont typeface="Wingdings" pitchFamily="2" charset="2"/>
              <a:buChar char="Ø"/>
            </a:pPr>
            <a:endParaRPr lang="uk-UA" dirty="0" smtClean="0">
              <a:latin typeface="Arial" pitchFamily="34" charset="0"/>
              <a:cs typeface="Arial" pitchFamily="34" charset="0"/>
            </a:endParaRPr>
          </a:p>
          <a:p>
            <a:pPr>
              <a:buFont typeface="Wingdings" pitchFamily="2" charset="2"/>
              <a:buChar char="Ø"/>
            </a:pPr>
            <a:endParaRPr lang="uk-UA"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dirty="0" err="1" smtClean="0">
                <a:latin typeface="Arial Black" pitchFamily="34" charset="0"/>
              </a:rPr>
              <a:t>Конвенція</a:t>
            </a:r>
            <a:r>
              <a:rPr lang="ru-RU" sz="3200" dirty="0" smtClean="0">
                <a:latin typeface="Arial Black" pitchFamily="34" charset="0"/>
              </a:rPr>
              <a:t> про </a:t>
            </a:r>
            <a:r>
              <a:rPr lang="ru-RU" sz="3200" dirty="0" err="1" smtClean="0">
                <a:latin typeface="Arial Black" pitchFamily="34" charset="0"/>
              </a:rPr>
              <a:t>захист</a:t>
            </a:r>
            <a:r>
              <a:rPr lang="ru-RU" sz="3200" dirty="0" smtClean="0">
                <a:latin typeface="Arial Black" pitchFamily="34" charset="0"/>
              </a:rPr>
              <a:t> прав </a:t>
            </a:r>
            <a:r>
              <a:rPr lang="ru-RU" sz="3200" dirty="0" err="1" smtClean="0">
                <a:latin typeface="Arial Black" pitchFamily="34" charset="0"/>
              </a:rPr>
              <a:t>людини</a:t>
            </a:r>
            <a:r>
              <a:rPr lang="ru-RU" sz="3200" dirty="0" smtClean="0">
                <a:latin typeface="Arial Black" pitchFamily="34" charset="0"/>
              </a:rPr>
              <a:t> </a:t>
            </a:r>
            <a:r>
              <a:rPr lang="ru-RU" sz="3200" dirty="0" err="1" smtClean="0">
                <a:latin typeface="Arial Black" pitchFamily="34" charset="0"/>
              </a:rPr>
              <a:t>і</a:t>
            </a:r>
            <a:r>
              <a:rPr lang="ru-RU" sz="3200" dirty="0" smtClean="0">
                <a:latin typeface="Arial Black" pitchFamily="34" charset="0"/>
              </a:rPr>
              <a:t> </a:t>
            </a:r>
            <a:r>
              <a:rPr lang="ru-RU" sz="3200" dirty="0" err="1" smtClean="0">
                <a:latin typeface="Arial Black" pitchFamily="34" charset="0"/>
              </a:rPr>
              <a:t>основоположних</a:t>
            </a:r>
            <a:r>
              <a:rPr lang="ru-RU" sz="3200" dirty="0" smtClean="0">
                <a:latin typeface="Arial Black" pitchFamily="34" charset="0"/>
              </a:rPr>
              <a:t> свобод (</a:t>
            </a:r>
            <a:r>
              <a:rPr lang="uk-UA" sz="3200" dirty="0" smtClean="0">
                <a:latin typeface="Arial Black" pitchFamily="34" charset="0"/>
              </a:rPr>
              <a:t>Європейська Конвенція з прав людини</a:t>
            </a:r>
            <a:r>
              <a:rPr lang="ru-RU" sz="3200" dirty="0" smtClean="0">
                <a:latin typeface="Arial Black" pitchFamily="34" charset="0"/>
              </a:rPr>
              <a:t>)</a:t>
            </a:r>
            <a:endParaRPr lang="uk-UA" sz="3200" dirty="0">
              <a:latin typeface="Arial Black" pitchFamily="34" charset="0"/>
            </a:endParaRPr>
          </a:p>
        </p:txBody>
      </p:sp>
      <p:sp>
        <p:nvSpPr>
          <p:cNvPr id="3" name="Содержимое 2"/>
          <p:cNvSpPr>
            <a:spLocks noGrp="1"/>
          </p:cNvSpPr>
          <p:nvPr>
            <p:ph idx="1"/>
          </p:nvPr>
        </p:nvSpPr>
        <p:spPr/>
        <p:txBody>
          <a:bodyPr/>
          <a:lstStyle/>
          <a:p>
            <a:pPr marL="449263" indent="-269875" algn="just">
              <a:buFont typeface="Wingdings" pitchFamily="2" charset="2"/>
              <a:buChar char="v"/>
            </a:pPr>
            <a:r>
              <a:rPr lang="uk-UA" dirty="0" smtClean="0">
                <a:latin typeface="Arial" pitchFamily="34" charset="0"/>
                <a:cs typeface="Arial" pitchFamily="34" charset="0"/>
              </a:rPr>
              <a:t>Прийнята відповідно до Загальної декларації прав людини з метою додержання країнами-підписантами (учасниками Ради Європи) та забезпечення на своїй території прав та основоположних свобод людини. </a:t>
            </a:r>
          </a:p>
          <a:p>
            <a:pPr marL="449263" indent="-269875" algn="just">
              <a:buFont typeface="Wingdings" pitchFamily="2" charset="2"/>
              <a:buChar char="v"/>
            </a:pPr>
            <a:r>
              <a:rPr lang="uk-UA" dirty="0" smtClean="0">
                <a:latin typeface="Arial" pitchFamily="34" charset="0"/>
                <a:cs typeface="Arial" pitchFamily="34" charset="0"/>
              </a:rPr>
              <a:t>Конвенція була відкрита для підписання 4 листопада 1950 року, набула чинності 3 вересня 1953.</a:t>
            </a:r>
          </a:p>
          <a:p>
            <a:pPr marL="449263" indent="-269875" algn="just">
              <a:buFont typeface="Wingdings" pitchFamily="2" charset="2"/>
              <a:buChar char="v"/>
            </a:pPr>
            <a:r>
              <a:rPr lang="uk-UA" dirty="0" smtClean="0">
                <a:latin typeface="Arial" pitchFamily="34" charset="0"/>
                <a:cs typeface="Arial" pitchFamily="34" charset="0"/>
              </a:rPr>
              <a:t> Вона запровадила судовий механізм захисту визнаних міжнародним правом загальних стандартів політичних, економічних, соціальних і культурних прав та свобод людини в країнах-членах Ради Європи. </a:t>
            </a:r>
          </a:p>
          <a:p>
            <a:pPr marL="449263" indent="-269875" algn="just">
              <a:buFont typeface="Wingdings" pitchFamily="2" charset="2"/>
              <a:buChar char="v"/>
            </a:pPr>
            <a:r>
              <a:rPr lang="uk-UA" dirty="0" smtClean="0">
                <a:latin typeface="Arial" pitchFamily="34" charset="0"/>
                <a:cs typeface="Arial" pitchFamily="34" charset="0"/>
              </a:rPr>
              <a:t>Витрати на роботу суду фінансуються з внесків країн-членів Ради Європи. </a:t>
            </a:r>
          </a:p>
          <a:p>
            <a:pPr marL="449263" indent="-269875" algn="just">
              <a:buFont typeface="Wingdings" pitchFamily="2" charset="2"/>
              <a:buChar char="v"/>
            </a:pPr>
            <a:r>
              <a:rPr lang="uk-UA" dirty="0" smtClean="0">
                <a:latin typeface="Arial" pitchFamily="34" charset="0"/>
                <a:cs typeface="Arial" pitchFamily="34" charset="0"/>
              </a:rPr>
              <a:t>Звернутися до Європейського суду з прав людини (ЄСПЛ) можна тоді, коли вичерпані всі засоби національного правового захисту прав людини.</a:t>
            </a:r>
            <a:endParaRPr lang="uk-UA"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702748"/>
          </a:xfrm>
        </p:spPr>
        <p:txBody>
          <a:bodyPr/>
          <a:lstStyle/>
          <a:p>
            <a:pPr algn="ctr"/>
            <a:r>
              <a:rPr lang="vi-VN" sz="4400" b="1" dirty="0" smtClean="0">
                <a:solidFill>
                  <a:schemeClr val="accent2"/>
                </a:solidFill>
              </a:rPr>
              <a:t>Європе́йський Суд з прав люди́ни</a:t>
            </a:r>
            <a:endParaRPr lang="uk-UA" dirty="0">
              <a:solidFill>
                <a:schemeClr val="accent2"/>
              </a:solidFill>
              <a:latin typeface="Arial Black" pitchFamily="34" charset="0"/>
            </a:endParaRPr>
          </a:p>
        </p:txBody>
      </p:sp>
      <p:sp>
        <p:nvSpPr>
          <p:cNvPr id="3" name="Содержимое 2"/>
          <p:cNvSpPr>
            <a:spLocks noGrp="1"/>
          </p:cNvSpPr>
          <p:nvPr>
            <p:ph idx="1"/>
          </p:nvPr>
        </p:nvSpPr>
        <p:spPr>
          <a:xfrm>
            <a:off x="959371" y="1753849"/>
            <a:ext cx="10328222" cy="4482059"/>
          </a:xfrm>
        </p:spPr>
        <p:txBody>
          <a:bodyPr>
            <a:normAutofit/>
          </a:bodyPr>
          <a:lstStyle/>
          <a:p>
            <a:r>
              <a:rPr lang="uk-UA" dirty="0" smtClean="0">
                <a:latin typeface="Arial" pitchFamily="34" charset="0"/>
                <a:cs typeface="Arial" pitchFamily="34" charset="0"/>
              </a:rPr>
              <a:t>…….. </a:t>
            </a:r>
            <a:r>
              <a:rPr lang="vi-VN" dirty="0" smtClean="0">
                <a:latin typeface="Arial" pitchFamily="34" charset="0"/>
                <a:cs typeface="Arial" pitchFamily="34" charset="0"/>
              </a:rPr>
              <a:t>міжнародний судовий орган, юрисдикція якого поширюється на всі держави-члени Ради Європи, що ратифікували Конвенцію про захист прав людини і основоположних свобод, і включає всі питання, які стосуються тлумачення і застосування конвенції, включно з міждержавними справами й скаргами окремих осіб</a:t>
            </a:r>
            <a:endParaRPr lang="uk-UA" dirty="0" smtClean="0">
              <a:latin typeface="Arial" pitchFamily="34" charset="0"/>
              <a:cs typeface="Arial" pitchFamily="34" charset="0"/>
            </a:endParaRPr>
          </a:p>
          <a:p>
            <a:pPr algn="ctr"/>
            <a:r>
              <a:rPr lang="ru-RU" dirty="0" err="1" smtClean="0">
                <a:latin typeface="Arial Black" pitchFamily="34" charset="0"/>
                <a:cs typeface="Arial" pitchFamily="34" charset="0"/>
              </a:rPr>
              <a:t>Загалом</a:t>
            </a:r>
            <a:r>
              <a:rPr lang="ru-RU" dirty="0" smtClean="0">
                <a:latin typeface="Arial Black" pitchFamily="34" charset="0"/>
                <a:cs typeface="Arial" pitchFamily="34" charset="0"/>
              </a:rPr>
              <a:t> </a:t>
            </a:r>
            <a:r>
              <a:rPr lang="ru-RU" dirty="0" err="1" smtClean="0">
                <a:latin typeface="Arial Black" pitchFamily="34" charset="0"/>
                <a:cs typeface="Arial" pitchFamily="34" charset="0"/>
              </a:rPr>
              <a:t>Європейський</a:t>
            </a:r>
            <a:r>
              <a:rPr lang="ru-RU" dirty="0" smtClean="0">
                <a:latin typeface="Arial Black" pitchFamily="34" charset="0"/>
                <a:cs typeface="Arial" pitchFamily="34" charset="0"/>
              </a:rPr>
              <a:t> суд </a:t>
            </a:r>
            <a:r>
              <a:rPr lang="ru-RU" dirty="0" err="1" smtClean="0">
                <a:latin typeface="Arial Black" pitchFamily="34" charset="0"/>
                <a:cs typeface="Arial" pitchFamily="34" charset="0"/>
              </a:rPr>
              <a:t>виносить</a:t>
            </a:r>
            <a:r>
              <a:rPr lang="ru-RU" dirty="0" smtClean="0">
                <a:latin typeface="Arial Black" pitchFamily="34" charset="0"/>
                <a:cs typeface="Arial" pitchFamily="34" charset="0"/>
              </a:rPr>
              <a:t> три </a:t>
            </a:r>
            <a:r>
              <a:rPr lang="ru-RU" dirty="0" err="1" smtClean="0">
                <a:latin typeface="Arial Black" pitchFamily="34" charset="0"/>
                <a:cs typeface="Arial" pitchFamily="34" charset="0"/>
              </a:rPr>
              <a:t>основних</a:t>
            </a:r>
            <a:r>
              <a:rPr lang="ru-RU" dirty="0" smtClean="0">
                <a:latin typeface="Arial Black" pitchFamily="34" charset="0"/>
                <a:cs typeface="Arial" pitchFamily="34" charset="0"/>
              </a:rPr>
              <a:t> </a:t>
            </a:r>
            <a:r>
              <a:rPr lang="ru-RU" dirty="0" err="1" smtClean="0">
                <a:latin typeface="Arial Black" pitchFamily="34" charset="0"/>
                <a:cs typeface="Arial" pitchFamily="34" charset="0"/>
              </a:rPr>
              <a:t>види</a:t>
            </a:r>
            <a:r>
              <a:rPr lang="ru-RU" dirty="0" smtClean="0">
                <a:latin typeface="Arial Black" pitchFamily="34" charset="0"/>
                <a:cs typeface="Arial" pitchFamily="34" charset="0"/>
              </a:rPr>
              <a:t> </a:t>
            </a:r>
            <a:r>
              <a:rPr lang="ru-RU" dirty="0" err="1" smtClean="0">
                <a:latin typeface="Arial Black" pitchFamily="34" charset="0"/>
                <a:cs typeface="Arial" pitchFamily="34" charset="0"/>
              </a:rPr>
              <a:t>рішень</a:t>
            </a:r>
            <a:r>
              <a:rPr lang="ru-RU" dirty="0" smtClean="0">
                <a:latin typeface="Arial Black" pitchFamily="34" charset="0"/>
                <a:cs typeface="Arial" pitchFamily="34" charset="0"/>
              </a:rPr>
              <a:t> (</a:t>
            </a:r>
            <a:r>
              <a:rPr lang="ru-RU" dirty="0" err="1" smtClean="0">
                <a:latin typeface="Arial Black" pitchFamily="34" charset="0"/>
                <a:cs typeface="Arial" pitchFamily="34" charset="0"/>
              </a:rPr>
              <a:t>усього</a:t>
            </a:r>
            <a:r>
              <a:rPr lang="ru-RU" dirty="0" smtClean="0">
                <a:latin typeface="Arial Black" pitchFamily="34" charset="0"/>
                <a:cs typeface="Arial" pitchFamily="34" charset="0"/>
              </a:rPr>
              <a:t> </a:t>
            </a:r>
            <a:r>
              <a:rPr lang="ru-RU" dirty="0" err="1" smtClean="0">
                <a:latin typeface="Arial Black" pitchFamily="34" charset="0"/>
                <a:cs typeface="Arial" pitchFamily="34" charset="0"/>
              </a:rPr>
              <a:t>їх</a:t>
            </a:r>
            <a:r>
              <a:rPr lang="ru-RU" dirty="0" smtClean="0">
                <a:latin typeface="Arial Black" pitchFamily="34" charset="0"/>
                <a:cs typeface="Arial" pitchFamily="34" charset="0"/>
              </a:rPr>
              <a:t> </a:t>
            </a:r>
            <a:r>
              <a:rPr lang="ru-RU" dirty="0" err="1" smtClean="0">
                <a:latin typeface="Arial Black" pitchFamily="34" charset="0"/>
                <a:cs typeface="Arial" pitchFamily="34" charset="0"/>
              </a:rPr>
              <a:t>понад</a:t>
            </a:r>
            <a:r>
              <a:rPr lang="ru-RU" dirty="0" smtClean="0">
                <a:latin typeface="Arial Black" pitchFamily="34" charset="0"/>
                <a:cs typeface="Arial" pitchFamily="34" charset="0"/>
              </a:rPr>
              <a:t> 10 </a:t>
            </a:r>
            <a:r>
              <a:rPr lang="ru-RU" dirty="0" err="1" smtClean="0">
                <a:latin typeface="Arial Black" pitchFamily="34" charset="0"/>
                <a:cs typeface="Arial" pitchFamily="34" charset="0"/>
              </a:rPr>
              <a:t>видів</a:t>
            </a:r>
            <a:r>
              <a:rPr lang="ru-RU" dirty="0" smtClean="0">
                <a:latin typeface="Arial Black" pitchFamily="34" charset="0"/>
                <a:cs typeface="Arial" pitchFamily="34" charset="0"/>
              </a:rPr>
              <a:t>):</a:t>
            </a:r>
          </a:p>
          <a:p>
            <a:pPr marL="179388" indent="-88900">
              <a:buFont typeface="Arial" pitchFamily="34" charset="0"/>
              <a:buChar char="•"/>
            </a:pPr>
            <a:r>
              <a:rPr lang="ru-RU" dirty="0" err="1" smtClean="0">
                <a:latin typeface="Arial" pitchFamily="34" charset="0"/>
                <a:cs typeface="Arial" pitchFamily="34" charset="0"/>
              </a:rPr>
              <a:t>рішення</a:t>
            </a:r>
            <a:r>
              <a:rPr lang="ru-RU" dirty="0" smtClean="0">
                <a:latin typeface="Arial" pitchFamily="34" charset="0"/>
                <a:cs typeface="Arial" pitchFamily="34" charset="0"/>
              </a:rPr>
              <a:t> про </a:t>
            </a:r>
            <a:r>
              <a:rPr lang="ru-RU" dirty="0" err="1" smtClean="0">
                <a:latin typeface="Arial" pitchFamily="34" charset="0"/>
                <a:cs typeface="Arial" pitchFamily="34" charset="0"/>
              </a:rPr>
              <a:t>неприйнятність</a:t>
            </a:r>
            <a:r>
              <a:rPr lang="ru-RU" dirty="0" smtClean="0">
                <a:latin typeface="Arial" pitchFamily="34" charset="0"/>
                <a:cs typeface="Arial" pitchFamily="34" charset="0"/>
              </a:rPr>
              <a:t>, </a:t>
            </a:r>
            <a:r>
              <a:rPr lang="ru-RU" dirty="0" err="1" smtClean="0">
                <a:latin typeface="Arial" pitchFamily="34" charset="0"/>
                <a:cs typeface="Arial" pitchFamily="34" charset="0"/>
              </a:rPr>
              <a:t>оформлене</a:t>
            </a:r>
            <a:r>
              <a:rPr lang="ru-RU" dirty="0" smtClean="0">
                <a:latin typeface="Arial" pitchFamily="34" charset="0"/>
                <a:cs typeface="Arial" pitchFamily="34" charset="0"/>
              </a:rPr>
              <a:t> у </a:t>
            </a:r>
            <a:r>
              <a:rPr lang="ru-RU" dirty="0" err="1" smtClean="0">
                <a:latin typeface="Arial" pitchFamily="34" charset="0"/>
                <a:cs typeface="Arial" pitchFamily="34" charset="0"/>
              </a:rPr>
              <a:t>вигляді</a:t>
            </a:r>
            <a:r>
              <a:rPr lang="ru-RU" dirty="0" smtClean="0">
                <a:latin typeface="Arial" pitchFamily="34" charset="0"/>
                <a:cs typeface="Arial" pitchFamily="34" charset="0"/>
              </a:rPr>
              <a:t> листа, </a:t>
            </a:r>
            <a:r>
              <a:rPr lang="ru-RU" dirty="0" err="1" smtClean="0">
                <a:latin typeface="Arial" pitchFamily="34" charset="0"/>
                <a:cs typeface="Arial" pitchFamily="34" charset="0"/>
              </a:rPr>
              <a:t>адресованого</a:t>
            </a:r>
            <a:r>
              <a:rPr lang="ru-RU" dirty="0" smtClean="0">
                <a:latin typeface="Arial" pitchFamily="34" charset="0"/>
                <a:cs typeface="Arial" pitchFamily="34" charset="0"/>
              </a:rPr>
              <a:t> </a:t>
            </a:r>
            <a:r>
              <a:rPr lang="ru-RU" dirty="0" err="1" smtClean="0">
                <a:latin typeface="Arial" pitchFamily="34" charset="0"/>
                <a:cs typeface="Arial" pitchFamily="34" charset="0"/>
              </a:rPr>
              <a:t>заявнику</a:t>
            </a:r>
            <a:r>
              <a:rPr lang="ru-RU" dirty="0" smtClean="0">
                <a:latin typeface="Arial" pitchFamily="34" charset="0"/>
                <a:cs typeface="Arial" pitchFamily="34" charset="0"/>
              </a:rPr>
              <a:t> (</a:t>
            </a:r>
            <a:r>
              <a:rPr lang="ru-RU" dirty="0" err="1" smtClean="0">
                <a:latin typeface="Arial" pitchFamily="34" charset="0"/>
                <a:cs typeface="Arial" pitchFamily="34" charset="0"/>
              </a:rPr>
              <a:t>понад</a:t>
            </a:r>
            <a:r>
              <a:rPr lang="ru-RU" dirty="0" smtClean="0">
                <a:latin typeface="Arial" pitchFamily="34" charset="0"/>
                <a:cs typeface="Arial" pitchFamily="34" charset="0"/>
              </a:rPr>
              <a:t> 95);</a:t>
            </a:r>
          </a:p>
          <a:p>
            <a:pPr marL="179388" indent="-88900">
              <a:buFont typeface="Arial" pitchFamily="34" charset="0"/>
              <a:buChar char="•"/>
            </a:pPr>
            <a:r>
              <a:rPr lang="ru-RU" dirty="0" err="1" smtClean="0">
                <a:latin typeface="Arial" pitchFamily="34" charset="0"/>
                <a:cs typeface="Arial" pitchFamily="34" charset="0"/>
              </a:rPr>
              <a:t>рішення</a:t>
            </a:r>
            <a:r>
              <a:rPr lang="ru-RU" dirty="0" smtClean="0">
                <a:latin typeface="Arial" pitchFamily="34" charset="0"/>
                <a:cs typeface="Arial" pitchFamily="34" charset="0"/>
              </a:rPr>
              <a:t> про </a:t>
            </a:r>
            <a:r>
              <a:rPr lang="ru-RU" dirty="0" err="1" smtClean="0">
                <a:latin typeface="Arial" pitchFamily="34" charset="0"/>
                <a:cs typeface="Arial" pitchFamily="34" charset="0"/>
              </a:rPr>
              <a:t>неприйнятність</a:t>
            </a:r>
            <a:r>
              <a:rPr lang="ru-RU" dirty="0" smtClean="0">
                <a:latin typeface="Arial" pitchFamily="34" charset="0"/>
                <a:cs typeface="Arial" pitchFamily="34" charset="0"/>
              </a:rPr>
              <a:t> </a:t>
            </a:r>
            <a:r>
              <a:rPr lang="ru-RU" dirty="0" err="1" smtClean="0">
                <a:latin typeface="Arial" pitchFamily="34" charset="0"/>
                <a:cs typeface="Arial" pitchFamily="34" charset="0"/>
              </a:rPr>
              <a:t>або</a:t>
            </a:r>
            <a:r>
              <a:rPr lang="ru-RU" dirty="0" smtClean="0">
                <a:latin typeface="Arial" pitchFamily="34" charset="0"/>
                <a:cs typeface="Arial" pitchFamily="34" charset="0"/>
              </a:rPr>
              <a:t> </a:t>
            </a:r>
            <a:r>
              <a:rPr lang="ru-RU" dirty="0" err="1" smtClean="0">
                <a:latin typeface="Arial" pitchFamily="34" charset="0"/>
                <a:cs typeface="Arial" pitchFamily="34" charset="0"/>
              </a:rPr>
              <a:t>прийнятність</a:t>
            </a:r>
            <a:r>
              <a:rPr lang="ru-RU" dirty="0" smtClean="0">
                <a:latin typeface="Arial" pitchFamily="34" charset="0"/>
                <a:cs typeface="Arial" pitchFamily="34" charset="0"/>
              </a:rPr>
              <a:t> у </a:t>
            </a:r>
            <a:r>
              <a:rPr lang="ru-RU" dirty="0" err="1" smtClean="0">
                <a:latin typeface="Arial" pitchFamily="34" charset="0"/>
                <a:cs typeface="Arial" pitchFamily="34" charset="0"/>
              </a:rPr>
              <a:t>вигляді</a:t>
            </a:r>
            <a:r>
              <a:rPr lang="ru-RU" dirty="0" smtClean="0">
                <a:latin typeface="Arial" pitchFamily="34" charset="0"/>
                <a:cs typeface="Arial" pitchFamily="34" charset="0"/>
              </a:rPr>
              <a:t> </a:t>
            </a:r>
            <a:r>
              <a:rPr lang="ru-RU" dirty="0" err="1" smtClean="0">
                <a:latin typeface="Arial" pitchFamily="34" charset="0"/>
                <a:cs typeface="Arial" pitchFamily="34" charset="0"/>
              </a:rPr>
              <a:t>окремого</a:t>
            </a:r>
            <a:r>
              <a:rPr lang="ru-RU" dirty="0" smtClean="0">
                <a:latin typeface="Arial" pitchFamily="34" charset="0"/>
                <a:cs typeface="Arial" pitchFamily="34" charset="0"/>
              </a:rPr>
              <a:t> </a:t>
            </a:r>
            <a:r>
              <a:rPr lang="ru-RU" dirty="0" err="1" smtClean="0">
                <a:latin typeface="Arial" pitchFamily="34" charset="0"/>
                <a:cs typeface="Arial" pitchFamily="34" charset="0"/>
              </a:rPr>
              <a:t>мотивованого</a:t>
            </a:r>
            <a:r>
              <a:rPr lang="ru-RU" dirty="0" smtClean="0">
                <a:latin typeface="Arial" pitchFamily="34" charset="0"/>
                <a:cs typeface="Arial" pitchFamily="34" charset="0"/>
              </a:rPr>
              <a:t> документа, у </a:t>
            </a:r>
            <a:r>
              <a:rPr lang="ru-RU" dirty="0" err="1" smtClean="0">
                <a:latin typeface="Arial" pitchFamily="34" charset="0"/>
                <a:cs typeface="Arial" pitchFamily="34" charset="0"/>
              </a:rPr>
              <a:t>перекладі</a:t>
            </a:r>
            <a:r>
              <a:rPr lang="ru-RU" dirty="0" smtClean="0">
                <a:latin typeface="Arial" pitchFamily="34" charset="0"/>
                <a:cs typeface="Arial" pitchFamily="34" charset="0"/>
              </a:rPr>
              <a:t> </a:t>
            </a:r>
            <a:r>
              <a:rPr lang="ru-RU" dirty="0" err="1" smtClean="0">
                <a:latin typeface="Arial" pitchFamily="34" charset="0"/>
                <a:cs typeface="Arial" pitchFamily="34" charset="0"/>
              </a:rPr>
              <a:t>українською</a:t>
            </a:r>
            <a:r>
              <a:rPr lang="ru-RU" dirty="0" smtClean="0">
                <a:latin typeface="Arial" pitchFamily="34" charset="0"/>
                <a:cs typeface="Arial" pitchFamily="34" charset="0"/>
              </a:rPr>
              <a:t> </a:t>
            </a:r>
            <a:r>
              <a:rPr lang="ru-RU" dirty="0" err="1" smtClean="0">
                <a:latin typeface="Arial" pitchFamily="34" charset="0"/>
                <a:cs typeface="Arial" pitchFamily="34" charset="0"/>
              </a:rPr>
              <a:t>називається</a:t>
            </a:r>
            <a:r>
              <a:rPr lang="ru-RU" dirty="0" smtClean="0">
                <a:latin typeface="Arial" pitchFamily="34" charset="0"/>
                <a:cs typeface="Arial" pitchFamily="34" charset="0"/>
              </a:rPr>
              <a:t> «</a:t>
            </a:r>
            <a:r>
              <a:rPr lang="ru-RU" dirty="0" err="1" smtClean="0">
                <a:latin typeface="Arial" pitchFamily="34" charset="0"/>
                <a:cs typeface="Arial" pitchFamily="34" charset="0"/>
              </a:rPr>
              <a:t>рішенням</a:t>
            </a:r>
            <a:r>
              <a:rPr lang="ru-RU" dirty="0" smtClean="0">
                <a:latin typeface="Arial" pitchFamily="34" charset="0"/>
                <a:cs typeface="Arial" pitchFamily="34" charset="0"/>
              </a:rPr>
              <a:t>» (</a:t>
            </a:r>
            <a:r>
              <a:rPr lang="ru-RU" i="1" dirty="0" smtClean="0">
                <a:latin typeface="Arial" pitchFamily="34" charset="0"/>
                <a:cs typeface="Arial" pitchFamily="34" charset="0"/>
              </a:rPr>
              <a:t>«</a:t>
            </a:r>
            <a:r>
              <a:rPr lang="ru-RU" i="1" dirty="0" err="1" smtClean="0">
                <a:latin typeface="Arial" pitchFamily="34" charset="0"/>
                <a:cs typeface="Arial" pitchFamily="34" charset="0"/>
              </a:rPr>
              <a:t>decision</a:t>
            </a:r>
            <a:r>
              <a:rPr lang="ru-RU" i="1" dirty="0" smtClean="0">
                <a:latin typeface="Arial" pitchFamily="34" charset="0"/>
                <a:cs typeface="Arial" pitchFamily="34" charset="0"/>
              </a:rPr>
              <a:t>»</a:t>
            </a:r>
            <a:r>
              <a:rPr lang="ru-RU" dirty="0" smtClean="0">
                <a:latin typeface="Arial" pitchFamily="34" charset="0"/>
                <a:cs typeface="Arial" pitchFamily="34" charset="0"/>
              </a:rPr>
              <a:t>) ,</a:t>
            </a:r>
          </a:p>
          <a:p>
            <a:pPr marL="179388" indent="-88900">
              <a:buFont typeface="Arial" pitchFamily="34" charset="0"/>
              <a:buChar char="•"/>
            </a:pPr>
            <a:r>
              <a:rPr lang="ru-RU" dirty="0" err="1" smtClean="0">
                <a:latin typeface="Arial" pitchFamily="34" charset="0"/>
                <a:cs typeface="Arial" pitchFamily="34" charset="0"/>
              </a:rPr>
              <a:t>остаточне</a:t>
            </a:r>
            <a:r>
              <a:rPr lang="ru-RU" dirty="0" smtClean="0">
                <a:latin typeface="Arial" pitchFamily="34" charset="0"/>
                <a:cs typeface="Arial" pitchFamily="34" charset="0"/>
              </a:rPr>
              <a:t> </a:t>
            </a:r>
            <a:r>
              <a:rPr lang="ru-RU" dirty="0" err="1" smtClean="0">
                <a:latin typeface="Arial" pitchFamily="34" charset="0"/>
                <a:cs typeface="Arial" pitchFamily="34" charset="0"/>
              </a:rPr>
              <a:t>рішення</a:t>
            </a:r>
            <a:r>
              <a:rPr lang="ru-RU" dirty="0" smtClean="0">
                <a:latin typeface="Arial" pitchFamily="34" charset="0"/>
                <a:cs typeface="Arial" pitchFamily="34" charset="0"/>
              </a:rPr>
              <a:t> у </a:t>
            </a:r>
            <a:r>
              <a:rPr lang="ru-RU" dirty="0" err="1" smtClean="0">
                <a:latin typeface="Arial" pitchFamily="34" charset="0"/>
                <a:cs typeface="Arial" pitchFamily="34" charset="0"/>
              </a:rPr>
              <a:t>справі</a:t>
            </a:r>
            <a:r>
              <a:rPr lang="ru-RU" dirty="0" smtClean="0">
                <a:latin typeface="Arial" pitchFamily="34" charset="0"/>
                <a:cs typeface="Arial" pitchFamily="34" charset="0"/>
              </a:rPr>
              <a:t>, </a:t>
            </a:r>
            <a:r>
              <a:rPr lang="ru-RU" dirty="0" err="1" smtClean="0">
                <a:latin typeface="Arial" pitchFamily="34" charset="0"/>
                <a:cs typeface="Arial" pitchFamily="34" charset="0"/>
              </a:rPr>
              <a:t>іменоване</a:t>
            </a:r>
            <a:r>
              <a:rPr lang="ru-RU" dirty="0" smtClean="0">
                <a:latin typeface="Arial" pitchFamily="34" charset="0"/>
                <a:cs typeface="Arial" pitchFamily="34" charset="0"/>
              </a:rPr>
              <a:t> «</a:t>
            </a:r>
            <a:r>
              <a:rPr lang="ru-RU" dirty="0" err="1" smtClean="0">
                <a:latin typeface="Arial" pitchFamily="34" charset="0"/>
                <a:cs typeface="Arial" pitchFamily="34" charset="0"/>
              </a:rPr>
              <a:t>постановою</a:t>
            </a:r>
            <a:r>
              <a:rPr lang="ru-RU" dirty="0" smtClean="0">
                <a:latin typeface="Arial" pitchFamily="34" charset="0"/>
                <a:cs typeface="Arial" pitchFamily="34" charset="0"/>
              </a:rPr>
              <a:t>» («</a:t>
            </a:r>
            <a:r>
              <a:rPr lang="ru-RU" i="1" dirty="0" err="1" smtClean="0">
                <a:latin typeface="Arial" pitchFamily="34" charset="0"/>
                <a:cs typeface="Arial" pitchFamily="34" charset="0"/>
              </a:rPr>
              <a:t>decree</a:t>
            </a:r>
            <a:r>
              <a:rPr lang="ru-RU" i="1" dirty="0" smtClean="0">
                <a:latin typeface="Arial" pitchFamily="34" charset="0"/>
                <a:cs typeface="Arial" pitchFamily="34" charset="0"/>
              </a:rPr>
              <a:t>»</a:t>
            </a:r>
            <a:r>
              <a:rPr lang="ru-RU" dirty="0" smtClean="0">
                <a:latin typeface="Arial" pitchFamily="34" charset="0"/>
                <a:cs typeface="Arial" pitchFamily="34" charset="0"/>
              </a:rPr>
              <a:t>). </a:t>
            </a:r>
            <a:r>
              <a:rPr lang="ru-RU" dirty="0" err="1" smtClean="0">
                <a:latin typeface="Arial" pitchFamily="34" charset="0"/>
                <a:cs typeface="Arial" pitchFamily="34" charset="0"/>
              </a:rPr>
              <a:t>Тільки</a:t>
            </a:r>
            <a:r>
              <a:rPr lang="ru-RU" dirty="0" smtClean="0">
                <a:latin typeface="Arial" pitchFamily="34" charset="0"/>
                <a:cs typeface="Arial" pitchFamily="34" charset="0"/>
              </a:rPr>
              <a:t> в </a:t>
            </a:r>
            <a:r>
              <a:rPr lang="ru-RU" dirty="0" err="1" smtClean="0">
                <a:latin typeface="Arial" pitchFamily="34" charset="0"/>
                <a:cs typeface="Arial" pitchFamily="34" charset="0"/>
              </a:rPr>
              <a:t>цьому</a:t>
            </a:r>
            <a:r>
              <a:rPr lang="ru-RU" dirty="0" smtClean="0">
                <a:latin typeface="Arial" pitchFamily="34" charset="0"/>
                <a:cs typeface="Arial" pitchFamily="34" charset="0"/>
              </a:rPr>
              <a:t> </a:t>
            </a:r>
            <a:r>
              <a:rPr lang="ru-RU" dirty="0" err="1" smtClean="0">
                <a:latin typeface="Arial" pitchFamily="34" charset="0"/>
                <a:cs typeface="Arial" pitchFamily="34" charset="0"/>
              </a:rPr>
              <a:t>документі</a:t>
            </a:r>
            <a:r>
              <a:rPr lang="ru-RU" dirty="0" smtClean="0">
                <a:latin typeface="Arial" pitchFamily="34" charset="0"/>
                <a:cs typeface="Arial" pitchFamily="34" charset="0"/>
              </a:rPr>
              <a:t> </a:t>
            </a:r>
            <a:r>
              <a:rPr lang="ru-RU" dirty="0" err="1" smtClean="0">
                <a:latin typeface="Arial" pitchFamily="34" charset="0"/>
                <a:cs typeface="Arial" pitchFamily="34" charset="0"/>
              </a:rPr>
              <a:t>Європейський</a:t>
            </a:r>
            <a:r>
              <a:rPr lang="ru-RU" dirty="0" smtClean="0">
                <a:latin typeface="Arial" pitchFamily="34" charset="0"/>
                <a:cs typeface="Arial" pitchFamily="34" charset="0"/>
              </a:rPr>
              <a:t> суд </a:t>
            </a:r>
            <a:r>
              <a:rPr lang="ru-RU" dirty="0" err="1" smtClean="0">
                <a:latin typeface="Arial" pitchFamily="34" charset="0"/>
                <a:cs typeface="Arial" pitchFamily="34" charset="0"/>
              </a:rPr>
              <a:t>може</a:t>
            </a:r>
            <a:r>
              <a:rPr lang="ru-RU" dirty="0" smtClean="0">
                <a:latin typeface="Arial" pitchFamily="34" charset="0"/>
                <a:cs typeface="Arial" pitchFamily="34" charset="0"/>
              </a:rPr>
              <a:t> </a:t>
            </a:r>
            <a:r>
              <a:rPr lang="ru-RU" dirty="0" err="1" smtClean="0">
                <a:latin typeface="Arial" pitchFamily="34" charset="0"/>
                <a:cs typeface="Arial" pitchFamily="34" charset="0"/>
              </a:rPr>
              <a:t>визнати</a:t>
            </a:r>
            <a:r>
              <a:rPr lang="ru-RU" dirty="0" smtClean="0">
                <a:latin typeface="Arial" pitchFamily="34" charset="0"/>
                <a:cs typeface="Arial" pitchFamily="34" charset="0"/>
              </a:rPr>
              <a:t> </a:t>
            </a:r>
            <a:r>
              <a:rPr lang="ru-RU" dirty="0" err="1" smtClean="0">
                <a:latin typeface="Arial" pitchFamily="34" charset="0"/>
                <a:cs typeface="Arial" pitchFamily="34" charset="0"/>
              </a:rPr>
              <a:t>порушення</a:t>
            </a:r>
            <a:r>
              <a:rPr lang="ru-RU" dirty="0" smtClean="0">
                <a:latin typeface="Arial" pitchFamily="34" charset="0"/>
                <a:cs typeface="Arial" pitchFamily="34" charset="0"/>
              </a:rPr>
              <a:t> прав </a:t>
            </a:r>
            <a:r>
              <a:rPr lang="ru-RU" dirty="0" err="1" smtClean="0">
                <a:latin typeface="Arial" pitchFamily="34" charset="0"/>
                <a:cs typeface="Arial" pitchFamily="34" charset="0"/>
              </a:rPr>
              <a:t>людини</a:t>
            </a:r>
            <a:r>
              <a:rPr lang="ru-RU" dirty="0" smtClean="0">
                <a:latin typeface="Arial" pitchFamily="34" charset="0"/>
                <a:cs typeface="Arial" pitchFamily="34"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600" dirty="0" smtClean="0">
                <a:solidFill>
                  <a:schemeClr val="accent2"/>
                </a:solidFill>
                <a:latin typeface="Arial Black" pitchFamily="34" charset="0"/>
                <a:cs typeface="Arial" panose="020B0604020202020204" pitchFamily="34" charset="0"/>
              </a:rPr>
              <a:t>5. Принцип верховенства права в рішеннях Європейського Суду з прав людини.</a:t>
            </a:r>
            <a:endParaRPr lang="uk-UA" sz="3600" dirty="0">
              <a:solidFill>
                <a:schemeClr val="accent2"/>
              </a:solidFill>
              <a:latin typeface="Arial Black" pitchFamily="34" charset="0"/>
            </a:endParaRPr>
          </a:p>
        </p:txBody>
      </p:sp>
      <p:sp>
        <p:nvSpPr>
          <p:cNvPr id="4" name="Содержимое 3"/>
          <p:cNvSpPr>
            <a:spLocks noGrp="1"/>
          </p:cNvSpPr>
          <p:nvPr>
            <p:ph sz="half" idx="1"/>
          </p:nvPr>
        </p:nvSpPr>
        <p:spPr>
          <a:xfrm>
            <a:off x="1097280" y="3252865"/>
            <a:ext cx="4937760" cy="2616227"/>
          </a:xfrm>
        </p:spPr>
        <p:txBody>
          <a:bodyPr>
            <a:normAutofit/>
          </a:bodyPr>
          <a:lstStyle/>
          <a:p>
            <a:r>
              <a:rPr lang="uk-UA" sz="2400" dirty="0" smtClean="0">
                <a:latin typeface="Arial" pitchFamily="34" charset="0"/>
                <a:cs typeface="Arial" pitchFamily="34" charset="0"/>
              </a:rPr>
              <a:t>- «означає відповідати верховенству права»;</a:t>
            </a:r>
          </a:p>
          <a:p>
            <a:r>
              <a:rPr lang="uk-UA" sz="2400" dirty="0" smtClean="0">
                <a:latin typeface="Arial" pitchFamily="34" charset="0"/>
                <a:cs typeface="Arial" pitchFamily="34" charset="0"/>
              </a:rPr>
              <a:t>- «вимагає принцип відповідності </a:t>
            </a:r>
            <a:r>
              <a:rPr lang="uk-UA" sz="2400" i="1" dirty="0" smtClean="0">
                <a:latin typeface="Arial" pitchFamily="34" charset="0"/>
                <a:cs typeface="Arial" pitchFamily="34" charset="0"/>
              </a:rPr>
              <a:t>верховенству права</a:t>
            </a:r>
            <a:r>
              <a:rPr lang="uk-UA" sz="2400" dirty="0" smtClean="0">
                <a:latin typeface="Arial" pitchFamily="34" charset="0"/>
                <a:cs typeface="Arial" pitchFamily="34" charset="0"/>
              </a:rPr>
              <a:t>»;</a:t>
            </a:r>
          </a:p>
          <a:p>
            <a:r>
              <a:rPr lang="uk-UA" sz="2400" dirty="0" smtClean="0">
                <a:latin typeface="Arial" pitchFamily="34" charset="0"/>
                <a:cs typeface="Arial" pitchFamily="34" charset="0"/>
              </a:rPr>
              <a:t>- «є суттєвим проявом</a:t>
            </a:r>
            <a:r>
              <a:rPr lang="uk-UA" sz="2400" u="sng" dirty="0" smtClean="0">
                <a:latin typeface="Arial" pitchFamily="34" charset="0"/>
                <a:cs typeface="Arial" pitchFamily="34" charset="0"/>
              </a:rPr>
              <a:t> </a:t>
            </a:r>
            <a:r>
              <a:rPr lang="uk-UA" sz="2400" i="1" dirty="0" smtClean="0">
                <a:latin typeface="Arial" pitchFamily="34" charset="0"/>
                <a:cs typeface="Arial" pitchFamily="34" charset="0"/>
              </a:rPr>
              <a:t>верховенства права</a:t>
            </a:r>
            <a:r>
              <a:rPr lang="uk-UA" sz="2400" dirty="0" smtClean="0">
                <a:latin typeface="Arial" pitchFamily="34" charset="0"/>
                <a:cs typeface="Arial" pitchFamily="34" charset="0"/>
              </a:rPr>
              <a:t>»,</a:t>
            </a:r>
          </a:p>
        </p:txBody>
      </p:sp>
      <p:sp>
        <p:nvSpPr>
          <p:cNvPr id="5" name="Содержимое 4"/>
          <p:cNvSpPr>
            <a:spLocks noGrp="1"/>
          </p:cNvSpPr>
          <p:nvPr>
            <p:ph sz="half" idx="2"/>
          </p:nvPr>
        </p:nvSpPr>
        <p:spPr>
          <a:xfrm>
            <a:off x="6217920" y="3237875"/>
            <a:ext cx="4937760" cy="2631219"/>
          </a:xfrm>
        </p:spPr>
        <p:txBody>
          <a:bodyPr>
            <a:normAutofit/>
          </a:bodyPr>
          <a:lstStyle/>
          <a:p>
            <a:r>
              <a:rPr lang="uk-UA" sz="2400" dirty="0" smtClean="0">
                <a:latin typeface="Arial" pitchFamily="34" charset="0"/>
                <a:cs typeface="Arial" pitchFamily="34" charset="0"/>
              </a:rPr>
              <a:t>- «є несумісним</a:t>
            </a:r>
            <a:r>
              <a:rPr lang="uk-UA" sz="2400" u="sng" dirty="0" smtClean="0">
                <a:latin typeface="Arial" pitchFamily="34" charset="0"/>
                <a:cs typeface="Arial" pitchFamily="34" charset="0"/>
              </a:rPr>
              <a:t> </a:t>
            </a:r>
            <a:r>
              <a:rPr lang="uk-UA" sz="2400" dirty="0" smtClean="0">
                <a:latin typeface="Arial" pitchFamily="34" charset="0"/>
                <a:cs typeface="Arial" pitchFamily="34" charset="0"/>
              </a:rPr>
              <a:t>із </a:t>
            </a:r>
            <a:r>
              <a:rPr lang="uk-UA" sz="2400" i="1" dirty="0" smtClean="0">
                <a:latin typeface="Arial" pitchFamily="34" charset="0"/>
                <a:cs typeface="Arial" pitchFamily="34" charset="0"/>
              </a:rPr>
              <a:t>принципом верховенства права</a:t>
            </a:r>
            <a:r>
              <a:rPr lang="uk-UA" sz="2400" dirty="0" smtClean="0">
                <a:latin typeface="Arial" pitchFamily="34" charset="0"/>
                <a:cs typeface="Arial" pitchFamily="34" charset="0"/>
              </a:rPr>
              <a:t>»;</a:t>
            </a:r>
          </a:p>
          <a:p>
            <a:r>
              <a:rPr lang="uk-UA" sz="2400" dirty="0" smtClean="0">
                <a:latin typeface="Arial" pitchFamily="34" charset="0"/>
                <a:cs typeface="Arial" pitchFamily="34" charset="0"/>
              </a:rPr>
              <a:t>- «не відповідає</a:t>
            </a:r>
            <a:r>
              <a:rPr lang="uk-UA" sz="2400" u="sng" dirty="0" smtClean="0">
                <a:latin typeface="Arial" pitchFamily="34" charset="0"/>
                <a:cs typeface="Arial" pitchFamily="34" charset="0"/>
              </a:rPr>
              <a:t> </a:t>
            </a:r>
            <a:r>
              <a:rPr lang="uk-UA" sz="2400" i="1" dirty="0" smtClean="0">
                <a:latin typeface="Arial" pitchFamily="34" charset="0"/>
                <a:cs typeface="Arial" pitchFamily="34" charset="0"/>
              </a:rPr>
              <a:t>верховенству права</a:t>
            </a:r>
            <a:r>
              <a:rPr lang="uk-UA" sz="2400" dirty="0" smtClean="0">
                <a:latin typeface="Arial" pitchFamily="34" charset="0"/>
                <a:cs typeface="Arial" pitchFamily="34" charset="0"/>
              </a:rPr>
              <a:t>»;</a:t>
            </a:r>
          </a:p>
          <a:p>
            <a:r>
              <a:rPr lang="uk-UA" sz="2400" dirty="0" smtClean="0">
                <a:latin typeface="Arial" pitchFamily="34" charset="0"/>
                <a:cs typeface="Arial" pitchFamily="34" charset="0"/>
              </a:rPr>
              <a:t>- «виключає </a:t>
            </a:r>
            <a:r>
              <a:rPr lang="uk-UA" sz="2400" i="1" dirty="0" smtClean="0">
                <a:latin typeface="Arial" pitchFamily="34" charset="0"/>
                <a:cs typeface="Arial" pitchFamily="34" charset="0"/>
              </a:rPr>
              <a:t>принцип верховенства права</a:t>
            </a:r>
            <a:r>
              <a:rPr lang="uk-UA" sz="2400" dirty="0" smtClean="0">
                <a:latin typeface="Arial" pitchFamily="34" charset="0"/>
                <a:cs typeface="Arial" pitchFamily="34" charset="0"/>
              </a:rPr>
              <a:t>».</a:t>
            </a:r>
          </a:p>
          <a:p>
            <a:pPr>
              <a:buNone/>
            </a:pPr>
            <a:endParaRPr lang="uk-UA" sz="2400" dirty="0">
              <a:latin typeface="Arial" pitchFamily="34" charset="0"/>
              <a:cs typeface="Arial" pitchFamily="34" charset="0"/>
            </a:endParaRPr>
          </a:p>
        </p:txBody>
      </p:sp>
      <p:sp>
        <p:nvSpPr>
          <p:cNvPr id="6" name="TextBox 5"/>
          <p:cNvSpPr txBox="1"/>
          <p:nvPr/>
        </p:nvSpPr>
        <p:spPr>
          <a:xfrm>
            <a:off x="1362107" y="1828800"/>
            <a:ext cx="9854534" cy="1200329"/>
          </a:xfrm>
          <a:prstGeom prst="rect">
            <a:avLst/>
          </a:prstGeom>
          <a:noFill/>
        </p:spPr>
        <p:txBody>
          <a:bodyPr wrap="square" rtlCol="0">
            <a:spAutoFit/>
          </a:bodyPr>
          <a:lstStyle/>
          <a:p>
            <a:pPr algn="ctr"/>
            <a:r>
              <a:rPr lang="uk-UA" sz="2400" dirty="0" smtClean="0">
                <a:latin typeface="Arial Black" pitchFamily="34" charset="0"/>
                <a:cs typeface="Arial" pitchFamily="34" charset="0"/>
              </a:rPr>
              <a:t>ЄСПЛ тлумачить поняття «верховенство права», застосовуючи такі формули, за допомогою яких дає можливість з’ясувати і зрозуміти, щó саме:</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000" dirty="0">
                <a:solidFill>
                  <a:schemeClr val="accent2"/>
                </a:solidFill>
                <a:latin typeface="Arial Black" panose="020B0A04020102020204" pitchFamily="34" charset="0"/>
                <a:cs typeface="Arial" panose="020B0604020202020204" pitchFamily="34" charset="0"/>
              </a:rPr>
              <a:t>6. Поняття «верховенство права» в Установчих договорах ЄС</a:t>
            </a:r>
            <a:r>
              <a:rPr lang="uk-UA" sz="4000" dirty="0" smtClean="0">
                <a:solidFill>
                  <a:schemeClr val="accent2"/>
                </a:solidFill>
                <a:latin typeface="Arial Black" panose="020B0A04020102020204" pitchFamily="34" charset="0"/>
                <a:cs typeface="Arial" panose="020B0604020202020204" pitchFamily="34" charset="0"/>
              </a:rPr>
              <a:t>.</a:t>
            </a:r>
            <a:endParaRPr lang="ru-RU" sz="4000" dirty="0">
              <a:solidFill>
                <a:schemeClr val="accent2"/>
              </a:solidFill>
              <a:latin typeface="Arial Black" panose="020B0A04020102020204" pitchFamily="34" charset="0"/>
            </a:endParaRPr>
          </a:p>
        </p:txBody>
      </p:sp>
      <p:sp>
        <p:nvSpPr>
          <p:cNvPr id="3" name="Объект 2"/>
          <p:cNvSpPr>
            <a:spLocks noGrp="1"/>
          </p:cNvSpPr>
          <p:nvPr>
            <p:ph idx="1"/>
          </p:nvPr>
        </p:nvSpPr>
        <p:spPr/>
        <p:txBody>
          <a:bodyPr>
            <a:normAutofit/>
          </a:bodyPr>
          <a:lstStyle/>
          <a:p>
            <a:pPr algn="ctr"/>
            <a:r>
              <a:rPr lang="uk-UA" sz="2400" dirty="0" smtClean="0">
                <a:latin typeface="Arial Black" panose="020B0A04020102020204" pitchFamily="34" charset="0"/>
              </a:rPr>
              <a:t>Фундаментальні документи ЄС</a:t>
            </a:r>
          </a:p>
        </p:txBody>
      </p:sp>
      <p:sp>
        <p:nvSpPr>
          <p:cNvPr id="4" name="Овал 3"/>
          <p:cNvSpPr/>
          <p:nvPr/>
        </p:nvSpPr>
        <p:spPr>
          <a:xfrm>
            <a:off x="1403927" y="2863273"/>
            <a:ext cx="4359564" cy="29279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err="1">
                <a:solidFill>
                  <a:schemeClr val="tx1"/>
                </a:solidFill>
                <a:latin typeface="Arial" panose="020B0604020202020204" pitchFamily="34" charset="0"/>
                <a:cs typeface="Arial" panose="020B0604020202020204" pitchFamily="34" charset="0"/>
              </a:rPr>
              <a:t>Договір</a:t>
            </a:r>
            <a:r>
              <a:rPr lang="ru-RU" sz="2000" dirty="0">
                <a:solidFill>
                  <a:schemeClr val="tx1"/>
                </a:solidFill>
                <a:latin typeface="Arial" panose="020B0604020202020204" pitchFamily="34" charset="0"/>
                <a:cs typeface="Arial" panose="020B0604020202020204" pitchFamily="34" charset="0"/>
              </a:rPr>
              <a:t> про </a:t>
            </a:r>
            <a:r>
              <a:rPr lang="ru-RU" sz="2000" dirty="0" err="1">
                <a:solidFill>
                  <a:schemeClr val="tx1"/>
                </a:solidFill>
                <a:latin typeface="Arial" panose="020B0604020202020204" pitchFamily="34" charset="0"/>
                <a:cs typeface="Arial" panose="020B0604020202020204" pitchFamily="34" charset="0"/>
              </a:rPr>
              <a:t>функціонування</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Європейського</a:t>
            </a:r>
            <a:r>
              <a:rPr lang="ru-RU" sz="2000" dirty="0">
                <a:solidFill>
                  <a:schemeClr val="tx1"/>
                </a:solidFill>
                <a:latin typeface="Arial" panose="020B0604020202020204" pitchFamily="34" charset="0"/>
                <a:cs typeface="Arial" panose="020B0604020202020204" pitchFamily="34" charset="0"/>
              </a:rPr>
              <a:t> Союзу (</a:t>
            </a:r>
            <a:r>
              <a:rPr lang="ru-RU" sz="2000" dirty="0" err="1">
                <a:solidFill>
                  <a:schemeClr val="tx1"/>
                </a:solidFill>
                <a:latin typeface="Arial" panose="020B0604020202020204" pitchFamily="34" charset="0"/>
                <a:cs typeface="Arial" panose="020B0604020202020204" pitchFamily="34" charset="0"/>
              </a:rPr>
              <a:t>підписаний</a:t>
            </a:r>
            <a:r>
              <a:rPr lang="ru-RU" sz="2000" dirty="0">
                <a:solidFill>
                  <a:schemeClr val="tx1"/>
                </a:solidFill>
                <a:latin typeface="Arial" panose="020B0604020202020204" pitchFamily="34" charset="0"/>
                <a:cs typeface="Arial" panose="020B0604020202020204" pitchFamily="34" charset="0"/>
              </a:rPr>
              <a:t> у </a:t>
            </a:r>
            <a:r>
              <a:rPr lang="ru-RU" sz="2000" dirty="0" err="1">
                <a:solidFill>
                  <a:schemeClr val="tx1"/>
                </a:solidFill>
                <a:latin typeface="Arial" panose="020B0604020202020204" pitchFamily="34" charset="0"/>
                <a:cs typeface="Arial" panose="020B0604020202020204" pitchFamily="34" charset="0"/>
              </a:rPr>
              <a:t>Римі</a:t>
            </a:r>
            <a:r>
              <a:rPr lang="ru-RU" sz="2000" dirty="0">
                <a:solidFill>
                  <a:schemeClr val="tx1"/>
                </a:solidFill>
                <a:latin typeface="Arial" panose="020B0604020202020204" pitchFamily="34" charset="0"/>
                <a:cs typeface="Arial" panose="020B0604020202020204" pitchFamily="34" charset="0"/>
              </a:rPr>
              <a:t> в 1958 </a:t>
            </a:r>
            <a:r>
              <a:rPr lang="ru-RU" sz="2000" dirty="0" err="1">
                <a:solidFill>
                  <a:schemeClr val="tx1"/>
                </a:solidFill>
                <a:latin typeface="Arial" panose="020B0604020202020204" pitchFamily="34" charset="0"/>
                <a:cs typeface="Arial" panose="020B0604020202020204" pitchFamily="34" charset="0"/>
              </a:rPr>
              <a:t>році</a:t>
            </a:r>
            <a:r>
              <a:rPr lang="ru-RU" sz="2000" dirty="0">
                <a:solidFill>
                  <a:schemeClr val="tx1"/>
                </a:solidFill>
                <a:latin typeface="Arial" panose="020B0604020202020204" pitchFamily="34" charset="0"/>
                <a:cs typeface="Arial" panose="020B0604020202020204" pitchFamily="34" charset="0"/>
              </a:rPr>
              <a:t> як </a:t>
            </a:r>
            <a:r>
              <a:rPr lang="ru-RU" sz="2000" dirty="0" err="1">
                <a:solidFill>
                  <a:schemeClr val="tx1"/>
                </a:solidFill>
                <a:latin typeface="Arial" panose="020B0604020202020204" pitchFamily="34" charset="0"/>
                <a:cs typeface="Arial" panose="020B0604020202020204" pitchFamily="34" charset="0"/>
              </a:rPr>
              <a:t>Договір</a:t>
            </a:r>
            <a:r>
              <a:rPr lang="ru-RU" sz="2000" dirty="0">
                <a:solidFill>
                  <a:schemeClr val="tx1"/>
                </a:solidFill>
                <a:latin typeface="Arial" panose="020B0604020202020204" pitchFamily="34" charset="0"/>
                <a:cs typeface="Arial" panose="020B0604020202020204" pitchFamily="34" charset="0"/>
              </a:rPr>
              <a:t> про </a:t>
            </a:r>
            <a:r>
              <a:rPr lang="ru-RU" sz="2000" dirty="0" err="1">
                <a:solidFill>
                  <a:schemeClr val="tx1"/>
                </a:solidFill>
                <a:latin typeface="Arial" panose="020B0604020202020204" pitchFamily="34" charset="0"/>
                <a:cs typeface="Arial" panose="020B0604020202020204" pitchFamily="34" charset="0"/>
              </a:rPr>
              <a:t>створення</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Європейського</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економічного</a:t>
            </a:r>
            <a:r>
              <a:rPr lang="ru-RU" sz="2000" dirty="0">
                <a:solidFill>
                  <a:schemeClr val="tx1"/>
                </a:solidFill>
                <a:latin typeface="Arial" panose="020B0604020202020204" pitchFamily="34" charset="0"/>
                <a:cs typeface="Arial" panose="020B0604020202020204" pitchFamily="34" charset="0"/>
              </a:rPr>
              <a:t> </a:t>
            </a:r>
            <a:r>
              <a:rPr lang="ru-RU" sz="2000" dirty="0" err="1">
                <a:solidFill>
                  <a:schemeClr val="tx1"/>
                </a:solidFill>
                <a:latin typeface="Arial" panose="020B0604020202020204" pitchFamily="34" charset="0"/>
                <a:cs typeface="Arial" panose="020B0604020202020204" pitchFamily="34" charset="0"/>
              </a:rPr>
              <a:t>співтовариства</a:t>
            </a:r>
            <a:r>
              <a:rPr lang="ru-RU" sz="2000" dirty="0" smtClean="0">
                <a:solidFill>
                  <a:schemeClr val="tx1"/>
                </a:solidFill>
                <a:latin typeface="Arial" panose="020B0604020202020204" pitchFamily="34" charset="0"/>
                <a:cs typeface="Arial" panose="020B0604020202020204" pitchFamily="34" charset="0"/>
              </a:rPr>
              <a:t>)</a:t>
            </a:r>
            <a:endParaRPr lang="ru-RU" sz="2000" dirty="0">
              <a:solidFill>
                <a:schemeClr val="tx1"/>
              </a:solidFill>
              <a:latin typeface="Arial" panose="020B0604020202020204" pitchFamily="34" charset="0"/>
              <a:cs typeface="Arial" panose="020B0604020202020204" pitchFamily="34" charset="0"/>
            </a:endParaRPr>
          </a:p>
        </p:txBody>
      </p:sp>
      <p:sp>
        <p:nvSpPr>
          <p:cNvPr id="5" name="Овал 4"/>
          <p:cNvSpPr/>
          <p:nvPr/>
        </p:nvSpPr>
        <p:spPr>
          <a:xfrm>
            <a:off x="6617854" y="2863273"/>
            <a:ext cx="4359564" cy="29279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err="1">
                <a:solidFill>
                  <a:schemeClr val="tx1"/>
                </a:solidFill>
                <a:latin typeface="Arial" panose="020B0604020202020204" pitchFamily="34" charset="0"/>
                <a:cs typeface="Arial" panose="020B0604020202020204" pitchFamily="34" charset="0"/>
              </a:rPr>
              <a:t>Договір</a:t>
            </a:r>
            <a:r>
              <a:rPr lang="ru-RU" sz="2000" dirty="0">
                <a:solidFill>
                  <a:schemeClr val="tx1"/>
                </a:solidFill>
                <a:latin typeface="Arial" panose="020B0604020202020204" pitchFamily="34" charset="0"/>
                <a:cs typeface="Arial" panose="020B0604020202020204" pitchFamily="34" charset="0"/>
              </a:rPr>
              <a:t> про </a:t>
            </a:r>
            <a:r>
              <a:rPr lang="ru-RU" sz="2000" dirty="0" err="1">
                <a:solidFill>
                  <a:schemeClr val="tx1"/>
                </a:solidFill>
                <a:latin typeface="Arial" panose="020B0604020202020204" pitchFamily="34" charset="0"/>
                <a:cs typeface="Arial" panose="020B0604020202020204" pitchFamily="34" charset="0"/>
              </a:rPr>
              <a:t>Європейський</a:t>
            </a:r>
            <a:r>
              <a:rPr lang="ru-RU" sz="2000" dirty="0">
                <a:solidFill>
                  <a:schemeClr val="tx1"/>
                </a:solidFill>
                <a:latin typeface="Arial" panose="020B0604020202020204" pitchFamily="34" charset="0"/>
                <a:cs typeface="Arial" panose="020B0604020202020204" pitchFamily="34" charset="0"/>
              </a:rPr>
              <a:t> Союз (</a:t>
            </a:r>
            <a:r>
              <a:rPr lang="ru-RU" sz="2000" dirty="0" err="1">
                <a:solidFill>
                  <a:schemeClr val="tx1"/>
                </a:solidFill>
                <a:latin typeface="Arial" panose="020B0604020202020204" pitchFamily="34" charset="0"/>
                <a:cs typeface="Arial" panose="020B0604020202020204" pitchFamily="34" charset="0"/>
              </a:rPr>
              <a:t>підписаний</a:t>
            </a:r>
            <a:r>
              <a:rPr lang="ru-RU" sz="2000" dirty="0">
                <a:solidFill>
                  <a:schemeClr val="tx1"/>
                </a:solidFill>
                <a:latin typeface="Arial" panose="020B0604020202020204" pitchFamily="34" charset="0"/>
                <a:cs typeface="Arial" panose="020B0604020202020204" pitchFamily="34" charset="0"/>
              </a:rPr>
              <a:t> у </a:t>
            </a:r>
            <a:r>
              <a:rPr lang="uk-UA" sz="2000" dirty="0" err="1">
                <a:solidFill>
                  <a:schemeClr val="tx1"/>
                </a:solidFill>
                <a:latin typeface="Arial" panose="020B0604020202020204" pitchFamily="34" charset="0"/>
                <a:cs typeface="Arial" panose="020B0604020202020204" pitchFamily="34" charset="0"/>
              </a:rPr>
              <a:t>Маастрихі</a:t>
            </a:r>
            <a:r>
              <a:rPr lang="ru-RU" sz="2000" dirty="0">
                <a:solidFill>
                  <a:schemeClr val="tx1"/>
                </a:solidFill>
                <a:latin typeface="Arial" panose="020B0604020202020204" pitchFamily="34" charset="0"/>
                <a:cs typeface="Arial" panose="020B0604020202020204" pitchFamily="34" charset="0"/>
              </a:rPr>
              <a:t> в 1992 </a:t>
            </a:r>
            <a:r>
              <a:rPr lang="ru-RU" sz="2000" dirty="0" err="1">
                <a:solidFill>
                  <a:schemeClr val="tx1"/>
                </a:solidFill>
                <a:latin typeface="Arial" panose="020B0604020202020204" pitchFamily="34" charset="0"/>
                <a:cs typeface="Arial" panose="020B0604020202020204" pitchFamily="34" charset="0"/>
              </a:rPr>
              <a:t>році</a:t>
            </a:r>
            <a:r>
              <a:rPr lang="ru-RU" sz="2000" dirty="0">
                <a:solidFill>
                  <a:schemeClr val="tx1"/>
                </a:solidFill>
                <a:latin typeface="Arial" panose="020B0604020202020204" pitchFamily="34" charset="0"/>
                <a:cs typeface="Arial" panose="020B0604020202020204" pitchFamily="34" charset="0"/>
              </a:rPr>
              <a:t>) </a:t>
            </a:r>
          </a:p>
        </p:txBody>
      </p:sp>
      <p:sp>
        <p:nvSpPr>
          <p:cNvPr id="6" name="Стрелка вниз 5"/>
          <p:cNvSpPr/>
          <p:nvPr/>
        </p:nvSpPr>
        <p:spPr>
          <a:xfrm rot="1578562">
            <a:off x="4350327" y="2408329"/>
            <a:ext cx="314036"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rot="19172924">
            <a:off x="7287261" y="2413084"/>
            <a:ext cx="314036" cy="40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82355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latin typeface="Arial Black" panose="020B0A04020102020204" pitchFamily="34" charset="0"/>
              </a:rPr>
              <a:t>Фундаментальні </a:t>
            </a:r>
            <a:r>
              <a:rPr lang="uk-UA" dirty="0" smtClean="0">
                <a:latin typeface="Arial Black" panose="020B0A04020102020204" pitchFamily="34" charset="0"/>
              </a:rPr>
              <a:t>документи Україна-ЄС</a:t>
            </a:r>
            <a:endParaRPr lang="ru-RU" dirty="0"/>
          </a:p>
        </p:txBody>
      </p:sp>
      <p:sp>
        <p:nvSpPr>
          <p:cNvPr id="3" name="Объект 2"/>
          <p:cNvSpPr>
            <a:spLocks noGrp="1"/>
          </p:cNvSpPr>
          <p:nvPr>
            <p:ph idx="1"/>
          </p:nvPr>
        </p:nvSpPr>
        <p:spPr/>
        <p:txBody>
          <a:bodyPr>
            <a:normAutofit/>
          </a:bodyPr>
          <a:lstStyle/>
          <a:p>
            <a:pPr marL="361950" indent="-276225" algn="just">
              <a:buFont typeface="Wingdings" panose="05000000000000000000" pitchFamily="2" charset="2"/>
              <a:buChar char="v"/>
            </a:pPr>
            <a:r>
              <a:rPr lang="uk-UA" sz="2400" dirty="0" smtClean="0">
                <a:latin typeface="Arial" panose="020B0604020202020204" pitchFamily="34" charset="0"/>
                <a:cs typeface="Arial" panose="020B0604020202020204" pitchFamily="34" charset="0"/>
              </a:rPr>
              <a:t>Закон України </a:t>
            </a:r>
            <a:r>
              <a:rPr lang="ru-RU" sz="2400" dirty="0" err="1">
                <a:latin typeface="Arial" panose="020B0604020202020204" pitchFamily="34" charset="0"/>
                <a:cs typeface="Arial" panose="020B0604020202020204" pitchFamily="34" charset="0"/>
              </a:rPr>
              <a:t>від</a:t>
            </a:r>
            <a:r>
              <a:rPr lang="ru-RU" sz="2400" dirty="0">
                <a:latin typeface="Arial" panose="020B0604020202020204" pitchFamily="34" charset="0"/>
                <a:cs typeface="Arial" panose="020B0604020202020204" pitchFamily="34" charset="0"/>
              </a:rPr>
              <a:t> 10.11.1994 № 237/94-ВР</a:t>
            </a:r>
            <a:r>
              <a:rPr lang="uk-UA" sz="2400" dirty="0" smtClean="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Про </a:t>
            </a:r>
            <a:r>
              <a:rPr lang="ru-RU" sz="2400" dirty="0" err="1">
                <a:latin typeface="Arial" panose="020B0604020202020204" pitchFamily="34" charset="0"/>
                <a:cs typeface="Arial" panose="020B0604020202020204" pitchFamily="34" charset="0"/>
              </a:rPr>
              <a:t>ратифікацію</a:t>
            </a:r>
            <a:r>
              <a:rPr lang="ru-RU" sz="2400" dirty="0">
                <a:latin typeface="Arial" panose="020B0604020202020204" pitchFamily="34" charset="0"/>
                <a:cs typeface="Arial" panose="020B0604020202020204" pitchFamily="34" charset="0"/>
              </a:rPr>
              <a:t> Угоди про партнерство і </a:t>
            </a:r>
            <a:r>
              <a:rPr lang="ru-RU" sz="2400" dirty="0" err="1">
                <a:latin typeface="Arial" panose="020B0604020202020204" pitchFamily="34" charset="0"/>
                <a:cs typeface="Arial" panose="020B0604020202020204" pitchFamily="34" charset="0"/>
              </a:rPr>
              <a:t>співробітництво</a:t>
            </a:r>
            <a:r>
              <a:rPr lang="ru-RU" sz="2400" dirty="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між</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Україною</a:t>
            </a:r>
            <a:r>
              <a:rPr lang="ru-RU" sz="2400" dirty="0">
                <a:latin typeface="Arial" panose="020B0604020202020204" pitchFamily="34" charset="0"/>
                <a:cs typeface="Arial" panose="020B0604020202020204" pitchFamily="34" charset="0"/>
              </a:rPr>
              <a:t> і </a:t>
            </a:r>
            <a:r>
              <a:rPr lang="ru-RU" sz="2400" dirty="0" err="1">
                <a:latin typeface="Arial" panose="020B0604020202020204" pitchFamily="34" charset="0"/>
                <a:cs typeface="Arial" panose="020B0604020202020204" pitchFamily="34" charset="0"/>
              </a:rPr>
              <a:t>Європейськими</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Співтовариствами</a:t>
            </a:r>
            <a:r>
              <a:rPr lang="ru-RU" sz="2400" dirty="0">
                <a:latin typeface="Arial" panose="020B0604020202020204" pitchFamily="34" charset="0"/>
                <a:cs typeface="Arial" panose="020B0604020202020204" pitchFamily="34" charset="0"/>
              </a:rPr>
              <a:t> та </a:t>
            </a:r>
            <a:r>
              <a:rPr lang="ru-RU" sz="2400" dirty="0" err="1">
                <a:latin typeface="Arial" panose="020B0604020202020204" pitchFamily="34" charset="0"/>
                <a:cs typeface="Arial" panose="020B0604020202020204" pitchFamily="34" charset="0"/>
              </a:rPr>
              <a:t>їх</a:t>
            </a:r>
            <a:r>
              <a:rPr lang="ru-RU" sz="2400" dirty="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державами-членами» (</a:t>
            </a:r>
            <a:r>
              <a:rPr lang="ru-RU" sz="2400" dirty="0" err="1" smtClean="0">
                <a:latin typeface="Arial" panose="020B0604020202020204" pitchFamily="34" charset="0"/>
                <a:cs typeface="Arial" panose="020B0604020202020204" pitchFamily="34" charset="0"/>
              </a:rPr>
              <a:t>втратив</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чинність</a:t>
            </a:r>
            <a:r>
              <a:rPr lang="ru-RU" sz="2400" dirty="0" smtClean="0">
                <a:latin typeface="Arial" panose="020B0604020202020204" pitchFamily="34" charset="0"/>
                <a:cs typeface="Arial" panose="020B0604020202020204" pitchFamily="34" charset="0"/>
              </a:rPr>
              <a:t>)</a:t>
            </a:r>
          </a:p>
          <a:p>
            <a:pPr marL="361950" indent="-276225" algn="just">
              <a:buFont typeface="Wingdings" panose="05000000000000000000" pitchFamily="2" charset="2"/>
              <a:buChar char="v"/>
            </a:pPr>
            <a:r>
              <a:rPr lang="ru-RU" sz="2400" dirty="0" err="1">
                <a:latin typeface="Arial" panose="020B0604020202020204" pitchFamily="34" charset="0"/>
                <a:cs typeface="Arial" panose="020B0604020202020204" pitchFamily="34" charset="0"/>
              </a:rPr>
              <a:t>Спільна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стратегія</a:t>
            </a:r>
            <a:r>
              <a:rPr lang="ru-RU" sz="2400" dirty="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Європейського</a:t>
            </a:r>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Союзу </a:t>
            </a:r>
            <a:r>
              <a:rPr lang="ru-RU" sz="2400" dirty="0" err="1">
                <a:latin typeface="Arial" panose="020B0604020202020204" pitchFamily="34" charset="0"/>
                <a:cs typeface="Arial" panose="020B0604020202020204" pitchFamily="34" charset="0"/>
              </a:rPr>
              <a:t>щодо</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України</a:t>
            </a:r>
            <a:r>
              <a:rPr lang="ru-RU" sz="2400" dirty="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схвалена</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Європейською</a:t>
            </a:r>
            <a:r>
              <a:rPr lang="ru-RU" sz="2400" dirty="0">
                <a:latin typeface="Arial" panose="020B0604020202020204" pitchFamily="34" charset="0"/>
                <a:cs typeface="Arial" panose="020B0604020202020204" pitchFamily="34" charset="0"/>
              </a:rPr>
              <a:t> Радою 11 </a:t>
            </a:r>
            <a:r>
              <a:rPr lang="ru-RU" sz="2400" dirty="0" err="1">
                <a:latin typeface="Arial" panose="020B0604020202020204" pitchFamily="34" charset="0"/>
                <a:cs typeface="Arial" panose="020B0604020202020204" pitchFamily="34" charset="0"/>
              </a:rPr>
              <a:t>грудня</a:t>
            </a:r>
            <a:r>
              <a:rPr lang="ru-RU" sz="2400" dirty="0">
                <a:latin typeface="Arial" panose="020B0604020202020204" pitchFamily="34" charset="0"/>
                <a:cs typeface="Arial" panose="020B0604020202020204" pitchFamily="34" charset="0"/>
              </a:rPr>
              <a:t> 1999 року</a:t>
            </a:r>
            <a:endParaRPr lang="ru-RU" sz="2400" dirty="0" smtClean="0">
              <a:latin typeface="Arial" panose="020B0604020202020204" pitchFamily="34" charset="0"/>
              <a:cs typeface="Arial" panose="020B0604020202020204" pitchFamily="34" charset="0"/>
            </a:endParaRPr>
          </a:p>
          <a:p>
            <a:pPr marL="361950" indent="-276225" algn="just">
              <a:buFont typeface="Wingdings" panose="05000000000000000000" pitchFamily="2" charset="2"/>
              <a:buChar char="v"/>
            </a:pPr>
            <a:r>
              <a:rPr lang="ru-RU" sz="2400" dirty="0">
                <a:latin typeface="Arial" panose="020B0604020202020204" pitchFamily="34" charset="0"/>
                <a:cs typeface="Arial" panose="020B0604020202020204" pitchFamily="34" charset="0"/>
              </a:rPr>
              <a:t>УГОДА ПРО </a:t>
            </a:r>
            <a:r>
              <a:rPr lang="ru-RU" sz="2400" dirty="0" smtClean="0">
                <a:latin typeface="Arial" panose="020B0604020202020204" pitchFamily="34" charset="0"/>
                <a:cs typeface="Arial" panose="020B0604020202020204" pitchFamily="34" charset="0"/>
              </a:rPr>
              <a:t>АСОЦІАЦІЮ </a:t>
            </a:r>
            <a:r>
              <a:rPr lang="ru-RU" sz="2400" dirty="0" err="1" smtClean="0">
                <a:latin typeface="Arial" panose="020B0604020202020204" pitchFamily="34" charset="0"/>
                <a:cs typeface="Arial" panose="020B0604020202020204" pitchFamily="34" charset="0"/>
              </a:rPr>
              <a:t>між</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Україною</a:t>
            </a:r>
            <a:r>
              <a:rPr lang="ru-RU" sz="2400" dirty="0">
                <a:latin typeface="Arial" panose="020B0604020202020204" pitchFamily="34" charset="0"/>
                <a:cs typeface="Arial" panose="020B0604020202020204" pitchFamily="34" charset="0"/>
              </a:rPr>
              <a:t>, з </a:t>
            </a:r>
            <a:r>
              <a:rPr lang="ru-RU" sz="2400" dirty="0" err="1">
                <a:latin typeface="Arial" panose="020B0604020202020204" pitchFamily="34" charset="0"/>
                <a:cs typeface="Arial" panose="020B0604020202020204" pitchFamily="34" charset="0"/>
              </a:rPr>
              <a:t>однієї</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сторони</a:t>
            </a:r>
            <a:r>
              <a:rPr lang="ru-RU" sz="2400" dirty="0">
                <a:latin typeface="Arial" panose="020B0604020202020204" pitchFamily="34" charset="0"/>
                <a:cs typeface="Arial" panose="020B0604020202020204" pitchFamily="34" charset="0"/>
              </a:rPr>
              <a:t>, та </a:t>
            </a:r>
            <a:r>
              <a:rPr lang="ru-RU" sz="2400" dirty="0" err="1">
                <a:latin typeface="Arial" panose="020B0604020202020204" pitchFamily="34" charset="0"/>
                <a:cs typeface="Arial" panose="020B0604020202020204" pitchFamily="34" charset="0"/>
              </a:rPr>
              <a:t>Європейським</a:t>
            </a:r>
            <a:r>
              <a:rPr lang="ru-RU" sz="2400" dirty="0">
                <a:latin typeface="Arial" panose="020B0604020202020204" pitchFamily="34" charset="0"/>
                <a:cs typeface="Arial" panose="020B0604020202020204" pitchFamily="34" charset="0"/>
              </a:rPr>
              <a:t> Союзом, </a:t>
            </a:r>
            <a:r>
              <a:rPr lang="ru-RU" sz="2400" dirty="0" err="1">
                <a:latin typeface="Arial" panose="020B0604020202020204" pitchFamily="34" charset="0"/>
                <a:cs typeface="Arial" panose="020B0604020202020204" pitchFamily="34" charset="0"/>
              </a:rPr>
              <a:t>Європейським</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співтовариством</a:t>
            </a:r>
            <a:r>
              <a:rPr lang="ru-RU" sz="2400" dirty="0">
                <a:latin typeface="Arial" panose="020B0604020202020204" pitchFamily="34" charset="0"/>
                <a:cs typeface="Arial" panose="020B0604020202020204" pitchFamily="34" charset="0"/>
              </a:rPr>
              <a:t> з </a:t>
            </a:r>
            <a:r>
              <a:rPr lang="ru-RU" sz="2400" dirty="0" err="1">
                <a:latin typeface="Arial" panose="020B0604020202020204" pitchFamily="34" charset="0"/>
                <a:cs typeface="Arial" panose="020B0604020202020204" pitchFamily="34" charset="0"/>
              </a:rPr>
              <a:t>атомної</a:t>
            </a:r>
            <a:r>
              <a:rPr lang="ru-RU" sz="2400" dirty="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енергії</a:t>
            </a:r>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і </a:t>
            </a:r>
            <a:r>
              <a:rPr lang="ru-RU" sz="2400" dirty="0" err="1">
                <a:latin typeface="Arial" panose="020B0604020202020204" pitchFamily="34" charset="0"/>
                <a:cs typeface="Arial" panose="020B0604020202020204" pitchFamily="34" charset="0"/>
              </a:rPr>
              <a:t>їхніми</a:t>
            </a:r>
            <a:r>
              <a:rPr lang="ru-RU" sz="2400" dirty="0">
                <a:latin typeface="Arial" panose="020B0604020202020204" pitchFamily="34" charset="0"/>
                <a:cs typeface="Arial" panose="020B0604020202020204" pitchFamily="34" charset="0"/>
              </a:rPr>
              <a:t> державами-членами, з </a:t>
            </a:r>
            <a:r>
              <a:rPr lang="ru-RU" sz="2400" dirty="0" err="1">
                <a:latin typeface="Arial" panose="020B0604020202020204" pitchFamily="34" charset="0"/>
                <a:cs typeface="Arial" panose="020B0604020202020204" pitchFamily="34" charset="0"/>
              </a:rPr>
              <a:t>іншої</a:t>
            </a:r>
            <a:r>
              <a:rPr lang="ru-RU" sz="2400" dirty="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сторони</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від</a:t>
            </a:r>
            <a:r>
              <a:rPr lang="ru-RU" sz="2400" dirty="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27.06.2014</a:t>
            </a:r>
          </a:p>
          <a:p>
            <a:pPr marL="361950" indent="-276225" algn="just">
              <a:buFont typeface="Wingdings" panose="05000000000000000000" pitchFamily="2" charset="2"/>
              <a:buChar char="v"/>
            </a:pPr>
            <a:r>
              <a:rPr lang="ru-RU" sz="2400" dirty="0" err="1" smtClean="0">
                <a:latin typeface="Arial" panose="020B0604020202020204" pitchFamily="34" charset="0"/>
                <a:cs typeface="Arial" panose="020B0604020202020204" pitchFamily="34" charset="0"/>
              </a:rPr>
              <a:t>Рішення</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Європейського</a:t>
            </a:r>
            <a:r>
              <a:rPr lang="ru-RU" sz="2400" dirty="0">
                <a:latin typeface="Arial" panose="020B0604020202020204" pitchFamily="34" charset="0"/>
                <a:cs typeface="Arial" panose="020B0604020202020204" pitchFamily="34" charset="0"/>
              </a:rPr>
              <a:t> Союзу </a:t>
            </a:r>
            <a:r>
              <a:rPr lang="ru-RU" sz="2400" dirty="0" err="1" smtClean="0">
                <a:latin typeface="Arial" panose="020B0604020202020204" pitchFamily="34" charset="0"/>
                <a:cs typeface="Arial" panose="020B0604020202020204" pitchFamily="34" charset="0"/>
              </a:rPr>
              <a:t>від</a:t>
            </a:r>
            <a:r>
              <a:rPr lang="ru-RU" sz="2400" dirty="0" smtClean="0">
                <a:latin typeface="Arial" panose="020B0604020202020204" pitchFamily="34" charset="0"/>
                <a:cs typeface="Arial" panose="020B0604020202020204" pitchFamily="34" charset="0"/>
              </a:rPr>
              <a:t> 23.06.2022 </a:t>
            </a:r>
            <a:r>
              <a:rPr lang="ru-RU" sz="2400" dirty="0" err="1" smtClean="0">
                <a:latin typeface="Arial" panose="020B0604020202020204" pitchFamily="34" charset="0"/>
                <a:cs typeface="Arial" panose="020B0604020202020204" pitchFamily="34" charset="0"/>
              </a:rPr>
              <a:t>щодо</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надання</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Україні</a:t>
            </a:r>
            <a:r>
              <a:rPr lang="ru-RU" sz="2400" dirty="0">
                <a:latin typeface="Arial" panose="020B0604020202020204" pitchFamily="34" charset="0"/>
                <a:cs typeface="Arial" panose="020B0604020202020204" pitchFamily="34" charset="0"/>
              </a:rPr>
              <a:t> статусу </a:t>
            </a:r>
            <a:r>
              <a:rPr lang="ru-RU" sz="2400" dirty="0" err="1">
                <a:latin typeface="Arial" panose="020B0604020202020204" pitchFamily="34" charset="0"/>
                <a:cs typeface="Arial" panose="020B0604020202020204" pitchFamily="34" charset="0"/>
              </a:rPr>
              <a:t>країни</a:t>
            </a:r>
            <a:r>
              <a:rPr lang="ru-RU" sz="2400" dirty="0">
                <a:latin typeface="Arial" panose="020B0604020202020204" pitchFamily="34" charset="0"/>
                <a:cs typeface="Arial" panose="020B0604020202020204" pitchFamily="34" charset="0"/>
              </a:rPr>
              <a:t> кандидата на </a:t>
            </a:r>
            <a:r>
              <a:rPr lang="ru-RU" sz="2400" dirty="0" err="1">
                <a:latin typeface="Arial" panose="020B0604020202020204" pitchFamily="34" charset="0"/>
                <a:cs typeface="Arial" panose="020B0604020202020204" pitchFamily="34" charset="0"/>
              </a:rPr>
              <a:t>вступ</a:t>
            </a:r>
            <a:r>
              <a:rPr lang="ru-RU" sz="2400" dirty="0">
                <a:latin typeface="Arial" panose="020B0604020202020204" pitchFamily="34" charset="0"/>
                <a:cs typeface="Arial" panose="020B0604020202020204" pitchFamily="34" charset="0"/>
              </a:rPr>
              <a:t> до </a:t>
            </a:r>
            <a:r>
              <a:rPr lang="ru-RU" sz="2400" dirty="0" err="1">
                <a:latin typeface="Arial" panose="020B0604020202020204" pitchFamily="34" charset="0"/>
                <a:cs typeface="Arial" panose="020B0604020202020204" pitchFamily="34" charset="0"/>
              </a:rPr>
              <a:t>Європейського</a:t>
            </a:r>
            <a:r>
              <a:rPr lang="ru-RU" sz="2400" dirty="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Союзу</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8882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800" dirty="0" smtClean="0">
                <a:latin typeface="Arial Black" panose="020B0A04020102020204" pitchFamily="34" charset="0"/>
              </a:rPr>
              <a:t>Групи міжнародних стандартів верховенства права визначених Конференцією ЄС з питань верховенства права </a:t>
            </a:r>
            <a:br>
              <a:rPr lang="uk-UA" sz="2800" dirty="0" smtClean="0">
                <a:latin typeface="Arial Black" panose="020B0A04020102020204" pitchFamily="34" charset="0"/>
              </a:rPr>
            </a:br>
            <a:r>
              <a:rPr lang="uk-UA" sz="2800" dirty="0" smtClean="0">
                <a:latin typeface="Arial Black" panose="020B0A04020102020204" pitchFamily="34" charset="0"/>
              </a:rPr>
              <a:t>(</a:t>
            </a:r>
            <a:r>
              <a:rPr lang="uk-UA" sz="2800" dirty="0" err="1" smtClean="0">
                <a:latin typeface="Arial Black" panose="020B0A04020102020204" pitchFamily="34" charset="0"/>
              </a:rPr>
              <a:t>Нордвейк</a:t>
            </a:r>
            <a:r>
              <a:rPr lang="uk-UA" sz="2800" dirty="0" smtClean="0">
                <a:latin typeface="Arial Black" panose="020B0A04020102020204" pitchFamily="34" charset="0"/>
              </a:rPr>
              <a:t>, Нідерланди, 23-24.06.1997):</a:t>
            </a:r>
            <a:endParaRPr lang="ru-RU" sz="2800" dirty="0">
              <a:latin typeface="Arial Black" panose="020B0A04020102020204" pitchFamily="34" charset="0"/>
            </a:endParaRPr>
          </a:p>
        </p:txBody>
      </p:sp>
      <p:sp>
        <p:nvSpPr>
          <p:cNvPr id="3" name="Объект 2"/>
          <p:cNvSpPr>
            <a:spLocks noGrp="1"/>
          </p:cNvSpPr>
          <p:nvPr>
            <p:ph idx="1"/>
          </p:nvPr>
        </p:nvSpPr>
        <p:spPr/>
        <p:txBody>
          <a:bodyPr>
            <a:normAutofit lnSpcReduction="10000"/>
          </a:bodyPr>
          <a:lstStyle/>
          <a:p>
            <a:pPr marL="0" indent="542925" algn="just">
              <a:lnSpc>
                <a:spcPct val="100000"/>
              </a:lnSpc>
              <a:spcBef>
                <a:spcPts val="600"/>
              </a:spcBef>
            </a:pPr>
            <a:r>
              <a:rPr lang="uk-UA" sz="2400" i="1" dirty="0">
                <a:latin typeface="Arial" panose="020B0604020202020204" pitchFamily="34" charset="0"/>
                <a:cs typeface="Arial" panose="020B0604020202020204" pitchFamily="34" charset="0"/>
              </a:rPr>
              <a:t>Перша група </a:t>
            </a:r>
            <a:r>
              <a:rPr lang="uk-UA" sz="2400" dirty="0">
                <a:latin typeface="Arial" panose="020B0604020202020204" pitchFamily="34" charset="0"/>
                <a:cs typeface="Arial" panose="020B0604020202020204" pitchFamily="34" charset="0"/>
              </a:rPr>
              <a:t>(І) — це особливості, пов’язані із забезпеченням </a:t>
            </a:r>
            <a:r>
              <a:rPr lang="uk-UA" sz="2400" i="1" dirty="0">
                <a:latin typeface="Arial" panose="020B0604020202020204" pitchFamily="34" charset="0"/>
                <a:cs typeface="Arial" panose="020B0604020202020204" pitchFamily="34" charset="0"/>
              </a:rPr>
              <a:t>не­залежного статусу судової влади і процесом ухвалення судових </a:t>
            </a:r>
            <a:r>
              <a:rPr lang="uk-UA" sz="2400" i="1" dirty="0" smtClean="0">
                <a:latin typeface="Arial" panose="020B0604020202020204" pitchFamily="34" charset="0"/>
                <a:cs typeface="Arial" panose="020B0604020202020204" pitchFamily="34" charset="0"/>
              </a:rPr>
              <a:t>рішень.</a:t>
            </a:r>
            <a:endParaRPr lang="uk-UA" sz="2400" dirty="0">
              <a:latin typeface="Arial" panose="020B0604020202020204" pitchFamily="34" charset="0"/>
              <a:cs typeface="Arial" panose="020B0604020202020204" pitchFamily="34" charset="0"/>
            </a:endParaRPr>
          </a:p>
          <a:p>
            <a:pPr marL="0" indent="542925" algn="just">
              <a:lnSpc>
                <a:spcPct val="100000"/>
              </a:lnSpc>
              <a:spcBef>
                <a:spcPts val="600"/>
              </a:spcBef>
            </a:pPr>
            <a:r>
              <a:rPr lang="uk-UA" sz="2400" dirty="0">
                <a:latin typeface="Arial" panose="020B0604020202020204" pitchFamily="34" charset="0"/>
                <a:cs typeface="Arial" panose="020B0604020202020204" pitchFamily="34" charset="0"/>
              </a:rPr>
              <a:t>До </a:t>
            </a:r>
            <a:r>
              <a:rPr lang="uk-UA" sz="2400" i="1" dirty="0">
                <a:latin typeface="Arial" panose="020B0604020202020204" pitchFamily="34" charset="0"/>
                <a:cs typeface="Arial" panose="020B0604020202020204" pitchFamily="34" charset="0"/>
              </a:rPr>
              <a:t>другої групи </a:t>
            </a:r>
            <a:r>
              <a:rPr lang="uk-UA" sz="2400" dirty="0">
                <a:latin typeface="Arial" panose="020B0604020202020204" pitchFamily="34" charset="0"/>
                <a:cs typeface="Arial" panose="020B0604020202020204" pitchFamily="34" charset="0"/>
              </a:rPr>
              <a:t>(ІІ) увійшли особливості, що забезпечують </a:t>
            </a:r>
            <a:r>
              <a:rPr lang="uk-UA" sz="2400" i="1" dirty="0">
                <a:latin typeface="Arial" panose="020B0604020202020204" pitchFamily="34" charset="0"/>
                <a:cs typeface="Arial" panose="020B0604020202020204" pitchFamily="34" charset="0"/>
              </a:rPr>
              <a:t>доступ до суду, включаючи надання юридичної допомоги (</a:t>
            </a:r>
            <a:r>
              <a:rPr lang="uk-UA" sz="2400" i="1" dirty="0" err="1">
                <a:latin typeface="Arial" panose="020B0604020202020204" pitchFamily="34" charset="0"/>
                <a:cs typeface="Arial" panose="020B0604020202020204" pitchFamily="34" charset="0"/>
              </a:rPr>
              <a:t>legal</a:t>
            </a:r>
            <a:r>
              <a:rPr lang="uk-UA" sz="2400" i="1" dirty="0">
                <a:latin typeface="Arial" panose="020B0604020202020204" pitchFamily="34" charset="0"/>
                <a:cs typeface="Arial" panose="020B0604020202020204" pitchFamily="34" charset="0"/>
              </a:rPr>
              <a:t> </a:t>
            </a:r>
            <a:r>
              <a:rPr lang="uk-UA" sz="2400" i="1" dirty="0" err="1">
                <a:latin typeface="Arial" panose="020B0604020202020204" pitchFamily="34" charset="0"/>
                <a:cs typeface="Arial" panose="020B0604020202020204" pitchFamily="34" charset="0"/>
              </a:rPr>
              <a:t>aid</a:t>
            </a:r>
            <a:r>
              <a:rPr lang="uk-UA" sz="2400" i="1" dirty="0">
                <a:latin typeface="Arial" panose="020B0604020202020204" pitchFamily="34" charset="0"/>
                <a:cs typeface="Arial" panose="020B0604020202020204" pitchFamily="34" charset="0"/>
              </a:rPr>
              <a:t>) і юридичної консультації (</a:t>
            </a:r>
            <a:r>
              <a:rPr lang="uk-UA" sz="2400" i="1" dirty="0" err="1">
                <a:latin typeface="Arial" panose="020B0604020202020204" pitchFamily="34" charset="0"/>
                <a:cs typeface="Arial" panose="020B0604020202020204" pitchFamily="34" charset="0"/>
              </a:rPr>
              <a:t>legal</a:t>
            </a:r>
            <a:r>
              <a:rPr lang="uk-UA" sz="2400" i="1" dirty="0">
                <a:latin typeface="Arial" panose="020B0604020202020204" pitchFamily="34" charset="0"/>
                <a:cs typeface="Arial" panose="020B0604020202020204" pitchFamily="34" charset="0"/>
              </a:rPr>
              <a:t> </a:t>
            </a:r>
            <a:r>
              <a:rPr lang="uk-UA" sz="2400" i="1" dirty="0" err="1">
                <a:latin typeface="Arial" panose="020B0604020202020204" pitchFamily="34" charset="0"/>
                <a:cs typeface="Arial" panose="020B0604020202020204" pitchFamily="34" charset="0"/>
              </a:rPr>
              <a:t>advice</a:t>
            </a:r>
            <a:r>
              <a:rPr lang="uk-UA" sz="2400" i="1" dirty="0" smtClean="0">
                <a:latin typeface="Arial" panose="020B0604020202020204" pitchFamily="34" charset="0"/>
                <a:cs typeface="Arial" panose="020B0604020202020204" pitchFamily="34" charset="0"/>
              </a:rPr>
              <a:t>).</a:t>
            </a:r>
          </a:p>
          <a:p>
            <a:pPr marL="0" indent="542925" algn="just">
              <a:lnSpc>
                <a:spcPct val="100000"/>
              </a:lnSpc>
              <a:spcBef>
                <a:spcPts val="600"/>
              </a:spcBef>
            </a:pPr>
            <a:r>
              <a:rPr lang="uk-UA" sz="2400" i="1" dirty="0">
                <a:latin typeface="Arial" panose="020B0604020202020204" pitchFamily="34" charset="0"/>
                <a:cs typeface="Arial" panose="020B0604020202020204" pitchFamily="34" charset="0"/>
              </a:rPr>
              <a:t>До третьої групи </a:t>
            </a:r>
            <a:r>
              <a:rPr lang="uk-UA" sz="2400" dirty="0">
                <a:latin typeface="Arial" panose="020B0604020202020204" pitchFamily="34" charset="0"/>
                <a:cs typeface="Arial" panose="020B0604020202020204" pitchFamily="34" charset="0"/>
              </a:rPr>
              <a:t>(ІІІ) належать особливості, що визначають </a:t>
            </a:r>
            <a:r>
              <a:rPr lang="uk-UA" sz="2400" i="1" dirty="0">
                <a:latin typeface="Arial" panose="020B0604020202020204" pitchFamily="34" charset="0"/>
                <a:cs typeface="Arial" panose="020B0604020202020204" pitchFamily="34" charset="0"/>
              </a:rPr>
              <a:t>ста­тус і роль публічного </a:t>
            </a:r>
            <a:r>
              <a:rPr lang="uk-UA" sz="2400" dirty="0">
                <a:latin typeface="Arial" panose="020B0604020202020204" pitchFamily="34" charset="0"/>
                <a:cs typeface="Arial" panose="020B0604020202020204" pitchFamily="34" charset="0"/>
              </a:rPr>
              <a:t>(</a:t>
            </a:r>
            <a:r>
              <a:rPr lang="uk-UA" sz="2400" i="1" dirty="0">
                <a:latin typeface="Arial" panose="020B0604020202020204" pitchFamily="34" charset="0"/>
                <a:cs typeface="Arial" panose="020B0604020202020204" pitchFamily="34" charset="0"/>
              </a:rPr>
              <a:t>державного</a:t>
            </a:r>
            <a:r>
              <a:rPr lang="uk-UA" sz="2400" dirty="0">
                <a:latin typeface="Arial" panose="020B0604020202020204" pitchFamily="34" charset="0"/>
                <a:cs typeface="Arial" panose="020B0604020202020204" pitchFamily="34" charset="0"/>
              </a:rPr>
              <a:t>) </a:t>
            </a:r>
            <a:r>
              <a:rPr lang="uk-UA" sz="2400" i="1" dirty="0">
                <a:latin typeface="Arial" panose="020B0604020202020204" pitchFamily="34" charset="0"/>
                <a:cs typeface="Arial" panose="020B0604020202020204" pitchFamily="34" charset="0"/>
              </a:rPr>
              <a:t>обвинувача</a:t>
            </a:r>
            <a:r>
              <a:rPr lang="uk-UA" sz="2400" dirty="0" smtClean="0">
                <a:latin typeface="Arial" panose="020B0604020202020204" pitchFamily="34" charset="0"/>
                <a:cs typeface="Arial" panose="020B0604020202020204" pitchFamily="34" charset="0"/>
              </a:rPr>
              <a:t>.</a:t>
            </a:r>
          </a:p>
          <a:p>
            <a:pPr marL="0" indent="542925" algn="just">
              <a:lnSpc>
                <a:spcPct val="100000"/>
              </a:lnSpc>
              <a:spcBef>
                <a:spcPts val="600"/>
              </a:spcBef>
            </a:pPr>
            <a:r>
              <a:rPr lang="uk-UA" sz="2400" dirty="0">
                <a:latin typeface="Arial" panose="020B0604020202020204" pitchFamily="34" charset="0"/>
                <a:cs typeface="Arial" panose="020B0604020202020204" pitchFamily="34" charset="0"/>
              </a:rPr>
              <a:t>До </a:t>
            </a:r>
            <a:r>
              <a:rPr lang="uk-UA" sz="2400" i="1" dirty="0">
                <a:latin typeface="Arial" panose="020B0604020202020204" pitchFamily="34" charset="0"/>
                <a:cs typeface="Arial" panose="020B0604020202020204" pitchFamily="34" charset="0"/>
              </a:rPr>
              <a:t>четвертої групи </a:t>
            </a:r>
            <a:r>
              <a:rPr lang="uk-UA" sz="2400" dirty="0">
                <a:latin typeface="Arial" panose="020B0604020202020204" pitchFamily="34" charset="0"/>
                <a:cs typeface="Arial" panose="020B0604020202020204" pitchFamily="34" charset="0"/>
              </a:rPr>
              <a:t>(ІV) увійшли особливості, що забезпечують </a:t>
            </a:r>
            <a:r>
              <a:rPr lang="uk-UA" sz="2400" i="1" dirty="0">
                <a:latin typeface="Arial" panose="020B0604020202020204" pitchFamily="34" charset="0"/>
                <a:cs typeface="Arial" panose="020B0604020202020204" pitchFamily="34" charset="0"/>
              </a:rPr>
              <a:t>невтручання в судові рішення, зокрема їх виконання.</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070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a:solidFill>
                  <a:schemeClr val="accent2"/>
                </a:solidFill>
                <a:latin typeface="Arial Black" panose="020B0A04020102020204" pitchFamily="34" charset="0"/>
                <a:cs typeface="Arial" panose="020B0604020202020204" pitchFamily="34" charset="0"/>
              </a:rPr>
              <a:t>7. Хартія основоположних прав Європейського Союзу</a:t>
            </a:r>
            <a:r>
              <a:rPr lang="uk-UA" dirty="0" smtClean="0">
                <a:solidFill>
                  <a:schemeClr val="accent2"/>
                </a:solidFill>
                <a:latin typeface="Arial Black" panose="020B0A04020102020204" pitchFamily="34" charset="0"/>
                <a:cs typeface="Arial" panose="020B0604020202020204" pitchFamily="34" charset="0"/>
              </a:rPr>
              <a:t>.</a:t>
            </a:r>
            <a:endParaRPr lang="ru-RU" dirty="0">
              <a:solidFill>
                <a:schemeClr val="accent2"/>
              </a:solidFill>
              <a:latin typeface="Arial Black" panose="020B0A04020102020204" pitchFamily="34" charset="0"/>
            </a:endParaRPr>
          </a:p>
        </p:txBody>
      </p:sp>
      <p:sp>
        <p:nvSpPr>
          <p:cNvPr id="3" name="Объект 2"/>
          <p:cNvSpPr>
            <a:spLocks noGrp="1"/>
          </p:cNvSpPr>
          <p:nvPr>
            <p:ph idx="1"/>
          </p:nvPr>
        </p:nvSpPr>
        <p:spPr>
          <a:xfrm>
            <a:off x="895350" y="1845734"/>
            <a:ext cx="10420350" cy="4023360"/>
          </a:xfrm>
        </p:spPr>
        <p:txBody>
          <a:bodyPr>
            <a:noAutofit/>
          </a:bodyPr>
          <a:lstStyle/>
          <a:p>
            <a:pPr marL="90488" indent="271463" algn="just">
              <a:lnSpc>
                <a:spcPct val="100000"/>
              </a:lnSpc>
              <a:spcBef>
                <a:spcPts val="600"/>
              </a:spcBef>
            </a:pPr>
            <a:r>
              <a:rPr lang="uk-UA" sz="1800" dirty="0" smtClean="0">
                <a:latin typeface="Arial" panose="020B0604020202020204" pitchFamily="34" charset="0"/>
                <a:cs typeface="Arial" panose="020B0604020202020204" pitchFamily="34" charset="0"/>
              </a:rPr>
              <a:t>Прийнята 07.12.2000</a:t>
            </a:r>
          </a:p>
          <a:p>
            <a:pPr marL="90488" indent="271463" algn="just">
              <a:lnSpc>
                <a:spcPct val="100000"/>
              </a:lnSpc>
              <a:spcBef>
                <a:spcPts val="600"/>
              </a:spcBef>
            </a:pPr>
            <a:r>
              <a:rPr lang="uk-UA" sz="1800" dirty="0" smtClean="0">
                <a:latin typeface="Arial" panose="020B0604020202020204" pitchFamily="34" charset="0"/>
                <a:cs typeface="Arial" panose="020B0604020202020204" pitchFamily="34" charset="0"/>
              </a:rPr>
              <a:t>Складається із 54 статей, що поділені на 7 розділів:</a:t>
            </a:r>
          </a:p>
          <a:p>
            <a:pPr marL="90488" indent="271463" algn="just">
              <a:lnSpc>
                <a:spcPct val="100000"/>
              </a:lnSpc>
              <a:spcBef>
                <a:spcPts val="600"/>
              </a:spcBef>
            </a:pPr>
            <a:r>
              <a:rPr lang="uk-UA" sz="1800" b="1" dirty="0">
                <a:latin typeface="Arial" panose="020B0604020202020204" pitchFamily="34" charset="0"/>
                <a:cs typeface="Arial" panose="020B0604020202020204" pitchFamily="34" charset="0"/>
              </a:rPr>
              <a:t>Розділ І «Гідність» (стаття 1-5)</a:t>
            </a:r>
            <a:r>
              <a:rPr lang="uk-UA" sz="1800" dirty="0">
                <a:latin typeface="Arial" panose="020B0604020202020204" pitchFamily="34" charset="0"/>
                <a:cs typeface="Arial" panose="020B0604020202020204" pitchFamily="34" charset="0"/>
              </a:rPr>
              <a:t> закріплює права та гарантії, які забезпечують гідне існування людської особистості в суспільстві: право на життя, заборона тортур, рабства тощо</a:t>
            </a:r>
            <a:r>
              <a:rPr lang="uk-UA" sz="1800" dirty="0" smtClean="0">
                <a:latin typeface="Arial" panose="020B0604020202020204" pitchFamily="34" charset="0"/>
                <a:cs typeface="Arial" panose="020B0604020202020204" pitchFamily="34" charset="0"/>
              </a:rPr>
              <a:t>.</a:t>
            </a:r>
          </a:p>
          <a:p>
            <a:pPr marL="90488" indent="271463" algn="just">
              <a:lnSpc>
                <a:spcPct val="100000"/>
              </a:lnSpc>
              <a:spcBef>
                <a:spcPts val="600"/>
              </a:spcBef>
            </a:pPr>
            <a:r>
              <a:rPr lang="uk-UA" sz="1800" b="1" dirty="0">
                <a:latin typeface="Arial" panose="020B0604020202020204" pitchFamily="34" charset="0"/>
                <a:cs typeface="Arial" panose="020B0604020202020204" pitchFamily="34" charset="0"/>
              </a:rPr>
              <a:t>У розділі II «Свободи» (статті 6-19)</a:t>
            </a:r>
            <a:r>
              <a:rPr lang="uk-UA" sz="1800" dirty="0">
                <a:latin typeface="Arial" panose="020B0604020202020204" pitchFamily="34" charset="0"/>
                <a:cs typeface="Arial" panose="020B0604020202020204" pitchFamily="34" charset="0"/>
              </a:rPr>
              <a:t> зосереджено увагу на фундаментальних громадянських та політичних свободах, закріплених в Європейській конвенції з прав людини: право на свободу та особисту недоторканність, на повагу приватного та сімейного життя, на захист інформації особистого характеру, на укладення шлюбу та створення сім'ї, свободу думки, совісті та віросповідання, свободу мистецтва та науки тощо</a:t>
            </a:r>
            <a:r>
              <a:rPr lang="uk-UA" sz="1800" dirty="0" smtClean="0">
                <a:latin typeface="Arial" panose="020B0604020202020204" pitchFamily="34" charset="0"/>
                <a:cs typeface="Arial" panose="020B0604020202020204" pitchFamily="34" charset="0"/>
              </a:rPr>
              <a:t>.</a:t>
            </a:r>
          </a:p>
          <a:p>
            <a:pPr marL="90488" indent="271463" algn="just">
              <a:lnSpc>
                <a:spcPct val="100000"/>
              </a:lnSpc>
              <a:spcBef>
                <a:spcPts val="600"/>
              </a:spcBef>
            </a:pPr>
            <a:r>
              <a:rPr lang="uk-UA" sz="1800" b="1" dirty="0">
                <a:latin typeface="Arial" panose="020B0604020202020204" pitchFamily="34" charset="0"/>
                <a:cs typeface="Arial" panose="020B0604020202020204" pitchFamily="34" charset="0"/>
              </a:rPr>
              <a:t>Розділ III «Рівність» (статті 20-26)</a:t>
            </a:r>
            <a:r>
              <a:rPr lang="uk-UA" sz="1800" dirty="0">
                <a:latin typeface="Arial" panose="020B0604020202020204" pitchFamily="34" charset="0"/>
                <a:cs typeface="Arial" panose="020B0604020202020204" pitchFamily="34" charset="0"/>
              </a:rPr>
              <a:t> містить норми, спрямовані на забезпечення третьої цінності, зазначеної в преамбулі. Ця цінність ЄС виражена через такі права та принципи, як рівність перед законом, недискримінація, культурне, релігійне та лінгвістичне різноманіття, рівність жінок та чоловіків, права дітей та людей похилого віку, а також осіб із фізичними вадами</a:t>
            </a:r>
            <a:r>
              <a:rPr lang="uk-UA" sz="1800" dirty="0" smtClean="0">
                <a:latin typeface="Arial" panose="020B0604020202020204" pitchFamily="34" charset="0"/>
                <a:cs typeface="Arial" panose="020B0604020202020204" pitchFamily="34" charset="0"/>
              </a:rPr>
              <a:t>.</a:t>
            </a:r>
            <a:endParaRPr lang="ru-R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7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960306"/>
          </a:xfrm>
        </p:spPr>
        <p:txBody>
          <a:bodyPr/>
          <a:lstStyle/>
          <a:p>
            <a:pPr algn="ctr"/>
            <a:r>
              <a:rPr lang="uk-UA" smtClean="0">
                <a:solidFill>
                  <a:schemeClr val="accent1">
                    <a:lumMod val="75000"/>
                  </a:schemeClr>
                </a:solidFill>
                <a:latin typeface="Arial Black" panose="020B0A04020102020204" pitchFamily="34" charset="0"/>
              </a:rPr>
              <a:t>План заняття</a:t>
            </a:r>
            <a:endParaRPr lang="ru-RU">
              <a:solidFill>
                <a:schemeClr val="accent1">
                  <a:lumMod val="75000"/>
                </a:schemeClr>
              </a:solidFill>
              <a:latin typeface="Arial Black" panose="020B0A04020102020204" pitchFamily="34" charset="0"/>
            </a:endParaRPr>
          </a:p>
        </p:txBody>
      </p:sp>
      <p:sp>
        <p:nvSpPr>
          <p:cNvPr id="3" name="Объект 2"/>
          <p:cNvSpPr>
            <a:spLocks noGrp="1"/>
          </p:cNvSpPr>
          <p:nvPr>
            <p:ph idx="1"/>
          </p:nvPr>
        </p:nvSpPr>
        <p:spPr>
          <a:xfrm>
            <a:off x="580571" y="1785257"/>
            <a:ext cx="11088915" cy="4557485"/>
          </a:xfrm>
        </p:spPr>
        <p:txBody>
          <a:bodyPr>
            <a:normAutofit/>
          </a:bodyPr>
          <a:lstStyle/>
          <a:p>
            <a:r>
              <a:rPr lang="uk-UA" sz="2400" dirty="0">
                <a:latin typeface="Arial" panose="020B0604020202020204" pitchFamily="34" charset="0"/>
                <a:cs typeface="Arial" panose="020B0604020202020204" pitchFamily="34" charset="0"/>
              </a:rPr>
              <a:t>1. Заснування Ради Європи і верховенство права.</a:t>
            </a:r>
            <a:endParaRPr lang="ru-RU" sz="2400" dirty="0">
              <a:latin typeface="Arial" panose="020B0604020202020204" pitchFamily="34" charset="0"/>
              <a:cs typeface="Arial" panose="020B0604020202020204" pitchFamily="34" charset="0"/>
            </a:endParaRPr>
          </a:p>
          <a:p>
            <a:r>
              <a:rPr lang="uk-UA" sz="2400" dirty="0">
                <a:latin typeface="Arial" panose="020B0604020202020204" pitchFamily="34" charset="0"/>
                <a:cs typeface="Arial" panose="020B0604020202020204" pitchFamily="34" charset="0"/>
              </a:rPr>
              <a:t>2. Верховенство права як складник тріади принципів спільної спадщини європейських народів.</a:t>
            </a:r>
            <a:endParaRPr lang="ru-RU" sz="2400" dirty="0">
              <a:latin typeface="Arial" panose="020B0604020202020204" pitchFamily="34" charset="0"/>
              <a:cs typeface="Arial" panose="020B0604020202020204" pitchFamily="34" charset="0"/>
            </a:endParaRPr>
          </a:p>
          <a:p>
            <a:r>
              <a:rPr lang="uk-UA" sz="2400" dirty="0">
                <a:latin typeface="Arial" panose="020B0604020202020204" pitchFamily="34" charset="0"/>
                <a:cs typeface="Arial" panose="020B0604020202020204" pitchFamily="34" charset="0"/>
              </a:rPr>
              <a:t>3. Парламентська Асамблея Ради Європи і визнання та утвердження верховенства права в країнах-членах (на прикладі України).</a:t>
            </a:r>
            <a:endParaRPr lang="ru-RU" sz="2400" dirty="0">
              <a:latin typeface="Arial" panose="020B0604020202020204" pitchFamily="34" charset="0"/>
              <a:cs typeface="Arial" panose="020B0604020202020204" pitchFamily="34" charset="0"/>
            </a:endParaRPr>
          </a:p>
          <a:p>
            <a:r>
              <a:rPr lang="uk-UA" sz="2400" dirty="0">
                <a:latin typeface="Arial" panose="020B0604020202020204" pitchFamily="34" charset="0"/>
                <a:cs typeface="Arial" panose="020B0604020202020204" pitchFamily="34" charset="0"/>
              </a:rPr>
              <a:t>4. Комітет міністрів Ради Європи і розвиток змісту </a:t>
            </a:r>
            <a:r>
              <a:rPr lang="uk-UA" sz="2400" dirty="0" smtClean="0">
                <a:latin typeface="Arial" panose="020B0604020202020204" pitchFamily="34" charset="0"/>
                <a:cs typeface="Arial" panose="020B0604020202020204" pitchFamily="34" charset="0"/>
              </a:rPr>
              <a:t>верховенства </a:t>
            </a:r>
            <a:r>
              <a:rPr lang="uk-UA" sz="2400" dirty="0">
                <a:latin typeface="Arial" panose="020B0604020202020204" pitchFamily="34" charset="0"/>
                <a:cs typeface="Arial" panose="020B0604020202020204" pitchFamily="34" charset="0"/>
              </a:rPr>
              <a:t>права.</a:t>
            </a:r>
            <a:endParaRPr lang="ru-RU" sz="2400" dirty="0">
              <a:latin typeface="Arial" panose="020B0604020202020204" pitchFamily="34" charset="0"/>
              <a:cs typeface="Arial" panose="020B0604020202020204" pitchFamily="34" charset="0"/>
            </a:endParaRPr>
          </a:p>
          <a:p>
            <a:r>
              <a:rPr lang="uk-UA" sz="2400" dirty="0">
                <a:latin typeface="Arial" panose="020B0604020202020204" pitchFamily="34" charset="0"/>
                <a:cs typeface="Arial" panose="020B0604020202020204" pitchFamily="34" charset="0"/>
              </a:rPr>
              <a:t>5. Принцип верховенства права в рішеннях Європейського Суду з прав людини.</a:t>
            </a:r>
            <a:endParaRPr lang="ru-RU" sz="2400" dirty="0">
              <a:latin typeface="Arial" panose="020B0604020202020204" pitchFamily="34" charset="0"/>
              <a:cs typeface="Arial" panose="020B0604020202020204" pitchFamily="34" charset="0"/>
            </a:endParaRPr>
          </a:p>
          <a:p>
            <a:r>
              <a:rPr lang="uk-UA" sz="2400" dirty="0">
                <a:latin typeface="Arial" panose="020B0604020202020204" pitchFamily="34" charset="0"/>
                <a:cs typeface="Arial" panose="020B0604020202020204" pitchFamily="34" charset="0"/>
              </a:rPr>
              <a:t>6. Поняття «верховенство права» в Установчих договорах ЄС.</a:t>
            </a:r>
            <a:endParaRPr lang="ru-RU" sz="2400" dirty="0">
              <a:latin typeface="Arial" panose="020B0604020202020204" pitchFamily="34" charset="0"/>
              <a:cs typeface="Arial" panose="020B0604020202020204" pitchFamily="34" charset="0"/>
            </a:endParaRPr>
          </a:p>
          <a:p>
            <a:r>
              <a:rPr lang="uk-UA" sz="2400" dirty="0">
                <a:latin typeface="Arial" panose="020B0604020202020204" pitchFamily="34" charset="0"/>
                <a:cs typeface="Arial" panose="020B0604020202020204" pitchFamily="34" charset="0"/>
              </a:rPr>
              <a:t>7. Хартія основоположних прав Європейського Союзу.</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72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latin typeface="Arial Black" panose="020B0A04020102020204" pitchFamily="34" charset="0"/>
                <a:cs typeface="Arial" panose="020B0604020202020204" pitchFamily="34" charset="0"/>
              </a:rPr>
              <a:t>Хартія основоположних прав Європейського Союзу</a:t>
            </a:r>
            <a:endParaRPr lang="ru-RU" dirty="0">
              <a:latin typeface="Arial Black" panose="020B0A04020102020204" pitchFamily="34" charset="0"/>
            </a:endParaRPr>
          </a:p>
        </p:txBody>
      </p:sp>
      <p:sp>
        <p:nvSpPr>
          <p:cNvPr id="3" name="Объект 2"/>
          <p:cNvSpPr>
            <a:spLocks noGrp="1"/>
          </p:cNvSpPr>
          <p:nvPr>
            <p:ph idx="1"/>
          </p:nvPr>
        </p:nvSpPr>
        <p:spPr>
          <a:xfrm>
            <a:off x="409575" y="1845734"/>
            <a:ext cx="11563350" cy="4023360"/>
          </a:xfrm>
        </p:spPr>
        <p:txBody>
          <a:bodyPr>
            <a:noAutofit/>
          </a:bodyPr>
          <a:lstStyle/>
          <a:p>
            <a:pPr marL="90488" indent="271463" algn="just">
              <a:lnSpc>
                <a:spcPct val="100000"/>
              </a:lnSpc>
              <a:spcBef>
                <a:spcPts val="200"/>
              </a:spcBef>
            </a:pPr>
            <a:r>
              <a:rPr lang="uk-UA" b="1" dirty="0">
                <a:latin typeface="Arial" panose="020B0604020202020204" pitchFamily="34" charset="0"/>
                <a:cs typeface="Arial" panose="020B0604020202020204" pitchFamily="34" charset="0"/>
              </a:rPr>
              <a:t>Розділ IV «Солідарність» (статті 27-38)</a:t>
            </a:r>
            <a:r>
              <a:rPr lang="uk-UA" dirty="0">
                <a:latin typeface="Arial" panose="020B0604020202020204" pitchFamily="34" charset="0"/>
                <a:cs typeface="Arial" panose="020B0604020202020204" pitchFamily="34" charset="0"/>
              </a:rPr>
              <a:t> містить певні трудові права та відображає деякі </a:t>
            </a:r>
            <a:r>
              <a:rPr lang="uk-UA" dirty="0" smtClean="0">
                <a:latin typeface="Arial" panose="020B0604020202020204" pitchFamily="34" charset="0"/>
                <a:cs typeface="Arial" panose="020B0604020202020204" pitchFamily="34" charset="0"/>
              </a:rPr>
              <a:t>положення </a:t>
            </a:r>
            <a:r>
              <a:rPr lang="uk-UA" dirty="0">
                <a:latin typeface="Arial" panose="020B0604020202020204" pitchFamily="34" charset="0"/>
                <a:cs typeface="Arial" panose="020B0604020202020204" pitchFamily="34" charset="0"/>
              </a:rPr>
              <a:t>Європейської соціальної хартії, яка вже стала частиною права ЄС: право працівників підприємства на інформацію та консультації, право на колективні переговори та колективні дії, у тому числі право на страйк, право на безкоштовну допомогу у працевлаштуванні тощо</a:t>
            </a:r>
            <a:r>
              <a:rPr lang="uk-UA" dirty="0" smtClean="0">
                <a:latin typeface="Arial" panose="020B0604020202020204" pitchFamily="34" charset="0"/>
                <a:cs typeface="Arial" panose="020B0604020202020204" pitchFamily="34" charset="0"/>
              </a:rPr>
              <a:t>.</a:t>
            </a:r>
          </a:p>
          <a:p>
            <a:pPr marL="90488" indent="271463" algn="just">
              <a:lnSpc>
                <a:spcPct val="100000"/>
              </a:lnSpc>
              <a:spcBef>
                <a:spcPts val="200"/>
              </a:spcBef>
            </a:pPr>
            <a:r>
              <a:rPr lang="uk-UA" b="1" dirty="0">
                <a:latin typeface="Arial" panose="020B0604020202020204" pitchFamily="34" charset="0"/>
                <a:cs typeface="Arial" panose="020B0604020202020204" pitchFamily="34" charset="0"/>
              </a:rPr>
              <a:t>Розділ V «Права громадян» (статті 39-46) </a:t>
            </a:r>
            <a:r>
              <a:rPr lang="uk-UA" dirty="0">
                <a:latin typeface="Arial" panose="020B0604020202020204" pitchFamily="34" charset="0"/>
                <a:cs typeface="Arial" panose="020B0604020202020204" pitchFamily="34" charset="0"/>
              </a:rPr>
              <a:t>включає право на доступ до документів, право подання скарги на порушення прав людини до Омбудсмена ЄС, а також подання петиції до Європарламенту</a:t>
            </a:r>
            <a:r>
              <a:rPr lang="uk-UA" dirty="0" smtClean="0">
                <a:latin typeface="Arial" panose="020B0604020202020204" pitchFamily="34" charset="0"/>
                <a:cs typeface="Arial" panose="020B0604020202020204" pitchFamily="34" charset="0"/>
              </a:rPr>
              <a:t>.</a:t>
            </a:r>
          </a:p>
          <a:p>
            <a:pPr marL="90488" indent="271463" algn="just">
              <a:lnSpc>
                <a:spcPct val="100000"/>
              </a:lnSpc>
              <a:spcBef>
                <a:spcPts val="200"/>
              </a:spcBef>
            </a:pPr>
            <a:r>
              <a:rPr lang="uk-UA" b="1" dirty="0">
                <a:latin typeface="Arial" panose="020B0604020202020204" pitchFamily="34" charset="0"/>
                <a:cs typeface="Arial" panose="020B0604020202020204" pitchFamily="34" charset="0"/>
              </a:rPr>
              <a:t>Розділ VI «Правосуддя» (статті 47-49) </a:t>
            </a:r>
            <a:r>
              <a:rPr lang="uk-UA" dirty="0">
                <a:latin typeface="Arial" panose="020B0604020202020204" pitchFamily="34" charset="0"/>
                <a:cs typeface="Arial" panose="020B0604020202020204" pitchFamily="34" charset="0"/>
              </a:rPr>
              <a:t>закріплює не стільки права, скільки гарантії прав особистості, переважно в рамках кримінального процесу: ефективний судовий захист порушених прав, презумпція невинуватості, неприпустимість зворотної сили закону, який передбачає або посилює відповідальність, покарання, </a:t>
            </a:r>
            <a:r>
              <a:rPr lang="uk-UA" dirty="0" err="1">
                <a:latin typeface="Arial" panose="020B0604020202020204" pitchFamily="34" charset="0"/>
                <a:cs typeface="Arial" panose="020B0604020202020204" pitchFamily="34" charset="0"/>
              </a:rPr>
              <a:t>співмірне</a:t>
            </a:r>
            <a:r>
              <a:rPr lang="uk-UA" dirty="0">
                <a:latin typeface="Arial" panose="020B0604020202020204" pitchFamily="34" charset="0"/>
                <a:cs typeface="Arial" panose="020B0604020202020204" pitchFamily="34" charset="0"/>
              </a:rPr>
              <a:t> тяжкості злочину, тощо.</a:t>
            </a:r>
            <a:endParaRPr lang="ru-RU" dirty="0">
              <a:latin typeface="Arial" panose="020B0604020202020204" pitchFamily="34" charset="0"/>
              <a:cs typeface="Arial" panose="020B0604020202020204" pitchFamily="34" charset="0"/>
            </a:endParaRPr>
          </a:p>
          <a:p>
            <a:pPr marL="90488" indent="271463" algn="just">
              <a:lnSpc>
                <a:spcPct val="100000"/>
              </a:lnSpc>
              <a:spcBef>
                <a:spcPts val="200"/>
              </a:spcBef>
            </a:pPr>
            <a:r>
              <a:rPr lang="uk-UA" b="1" dirty="0">
                <a:latin typeface="Arial" panose="020B0604020202020204" pitchFamily="34" charset="0"/>
                <a:cs typeface="Arial" panose="020B0604020202020204" pitchFamily="34" charset="0"/>
              </a:rPr>
              <a:t>Розділ VII «Загальні положення, що регулюють тлумачення та застосування Хартії» (статті 50-54</a:t>
            </a:r>
            <a:r>
              <a:rPr lang="uk-UA" b="1"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співвідношення </a:t>
            </a:r>
            <a:r>
              <a:rPr lang="uk-UA" dirty="0">
                <a:latin typeface="Arial" panose="020B0604020202020204" pitchFamily="34" charset="0"/>
                <a:cs typeface="Arial" panose="020B0604020202020204" pitchFamily="34" charset="0"/>
              </a:rPr>
              <a:t>норм з нормами інших джерел основних прав, прийнятих на універсальному, європейському та внутрішньодержавному </a:t>
            </a:r>
            <a:r>
              <a:rPr lang="uk-UA" dirty="0" smtClean="0">
                <a:latin typeface="Arial" panose="020B0604020202020204" pitchFamily="34" charset="0"/>
                <a:cs typeface="Arial" panose="020B0604020202020204" pitchFamily="34" charset="0"/>
              </a:rPr>
              <a:t>рівнях</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77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58706"/>
          </a:xfrm>
        </p:spPr>
        <p:txBody>
          <a:bodyPr/>
          <a:lstStyle/>
          <a:p>
            <a:pPr algn="ctr"/>
            <a:r>
              <a:rPr lang="uk-UA" dirty="0" smtClean="0">
                <a:solidFill>
                  <a:schemeClr val="accent2"/>
                </a:solidFill>
                <a:latin typeface="Arial Black" panose="020B0A04020102020204" pitchFamily="34" charset="0"/>
              </a:rPr>
              <a:t>Висновки до Теми 3 </a:t>
            </a:r>
            <a:endParaRPr lang="ru-RU" dirty="0">
              <a:solidFill>
                <a:schemeClr val="accent2"/>
              </a:solidFill>
              <a:latin typeface="Arial Black" panose="020B0A04020102020204" pitchFamily="34" charset="0"/>
            </a:endParaRPr>
          </a:p>
        </p:txBody>
      </p:sp>
      <p:sp>
        <p:nvSpPr>
          <p:cNvPr id="3" name="Объект 2"/>
          <p:cNvSpPr>
            <a:spLocks noGrp="1"/>
          </p:cNvSpPr>
          <p:nvPr>
            <p:ph idx="1"/>
          </p:nvPr>
        </p:nvSpPr>
        <p:spPr/>
        <p:txBody>
          <a:bodyPr>
            <a:normAutofit lnSpcReduction="10000"/>
          </a:bodyPr>
          <a:lstStyle/>
          <a:p>
            <a:pPr marL="266700" indent="-266700" algn="just">
              <a:buFont typeface="Wingdings" panose="05000000000000000000" pitchFamily="2" charset="2"/>
              <a:buChar char="Ø"/>
            </a:pPr>
            <a:r>
              <a:rPr lang="uk-UA" dirty="0" smtClean="0">
                <a:solidFill>
                  <a:schemeClr val="tx1"/>
                </a:solidFill>
                <a:latin typeface="Arial" panose="020B0604020202020204" pitchFamily="34" charset="0"/>
                <a:cs typeface="Arial" panose="020B0604020202020204" pitchFamily="34" charset="0"/>
              </a:rPr>
              <a:t>РЄ виступала майданчиком для обговорення питань, що мали спільний інтерес у різних сферах життя, а також прав людини та основних </a:t>
            </a:r>
            <a:r>
              <a:rPr lang="uk-UA" dirty="0" smtClean="0">
                <a:solidFill>
                  <a:schemeClr val="tx1"/>
                </a:solidFill>
                <a:latin typeface="Arial" panose="020B0604020202020204" pitchFamily="34" charset="0"/>
                <a:cs typeface="Arial" panose="020B0604020202020204" pitchFamily="34" charset="0"/>
              </a:rPr>
              <a:t>свобод</a:t>
            </a:r>
            <a:endParaRPr lang="uk-UA" dirty="0" smtClean="0">
              <a:solidFill>
                <a:schemeClr val="tx1"/>
              </a:solidFill>
              <a:latin typeface="Arial" panose="020B0604020202020204" pitchFamily="34" charset="0"/>
              <a:cs typeface="Arial" panose="020B0604020202020204" pitchFamily="34" charset="0"/>
            </a:endParaRPr>
          </a:p>
          <a:p>
            <a:pPr marL="266700" indent="-266700" algn="just">
              <a:buFont typeface="Wingdings" panose="05000000000000000000" pitchFamily="2" charset="2"/>
              <a:buChar char="Ø"/>
            </a:pPr>
            <a:r>
              <a:rPr lang="uk-UA" dirty="0" smtClean="0">
                <a:solidFill>
                  <a:schemeClr val="tx1"/>
                </a:solidFill>
                <a:latin typeface="Arial" panose="020B0604020202020204" pitchFamily="34" charset="0"/>
                <a:cs typeface="Arial" panose="020B0604020202020204" pitchFamily="34" charset="0"/>
              </a:rPr>
              <a:t>9 листопада 1995 року Україна приєдналася до РЄ, ставши її 37-м </a:t>
            </a:r>
            <a:r>
              <a:rPr lang="uk-UA" dirty="0" smtClean="0">
                <a:solidFill>
                  <a:schemeClr val="tx1"/>
                </a:solidFill>
                <a:latin typeface="Arial" panose="020B0604020202020204" pitchFamily="34" charset="0"/>
                <a:cs typeface="Arial" panose="020B0604020202020204" pitchFamily="34" charset="0"/>
              </a:rPr>
              <a:t>членом</a:t>
            </a:r>
            <a:endParaRPr lang="ru-RU" dirty="0" smtClean="0">
              <a:solidFill>
                <a:schemeClr val="tx1"/>
              </a:solidFill>
              <a:latin typeface="Arial" panose="020B0604020202020204" pitchFamily="34" charset="0"/>
              <a:cs typeface="Arial" panose="020B0604020202020204" pitchFamily="34" charset="0"/>
            </a:endParaRPr>
          </a:p>
          <a:p>
            <a:pPr marL="266700" indent="-266700" algn="just">
              <a:buFont typeface="Wingdings" panose="05000000000000000000" pitchFamily="2" charset="2"/>
              <a:buChar char="Ø"/>
            </a:pPr>
            <a:r>
              <a:rPr lang="ru-RU" dirty="0" err="1" smtClean="0">
                <a:solidFill>
                  <a:schemeClr val="tx1"/>
                </a:solidFill>
                <a:latin typeface="Arial" panose="020B0604020202020204" pitchFamily="34" charset="0"/>
                <a:cs typeface="Arial" panose="020B0604020202020204" pitchFamily="34" charset="0"/>
              </a:rPr>
              <a:t>Основними</a:t>
            </a:r>
            <a:r>
              <a:rPr lang="ru-RU" dirty="0" smtClean="0">
                <a:solidFill>
                  <a:schemeClr val="tx1"/>
                </a:solidFill>
                <a:latin typeface="Arial" panose="020B0604020202020204" pitchFamily="34" charset="0"/>
                <a:cs typeface="Arial" panose="020B0604020202020204" pitchFamily="34" charset="0"/>
              </a:rPr>
              <a:t> засадами Ради </a:t>
            </a:r>
            <a:r>
              <a:rPr lang="ru-RU" dirty="0" err="1" smtClean="0">
                <a:solidFill>
                  <a:schemeClr val="tx1"/>
                </a:solidFill>
                <a:latin typeface="Arial" panose="020B0604020202020204" pitchFamily="34" charset="0"/>
                <a:cs typeface="Arial" panose="020B0604020202020204" pitchFamily="34" charset="0"/>
              </a:rPr>
              <a:t>Європи</a:t>
            </a:r>
            <a:r>
              <a:rPr lang="ru-RU" dirty="0" smtClean="0">
                <a:solidFill>
                  <a:schemeClr val="tx1"/>
                </a:solidFill>
                <a:latin typeface="Arial" panose="020B0604020202020204" pitchFamily="34" charset="0"/>
                <a:cs typeface="Arial" panose="020B0604020202020204" pitchFamily="34" charset="0"/>
              </a:rPr>
              <a:t> є: </a:t>
            </a:r>
            <a:r>
              <a:rPr lang="ru-RU" dirty="0" err="1" smtClean="0">
                <a:solidFill>
                  <a:schemeClr val="tx1"/>
                </a:solidFill>
                <a:latin typeface="Arial" panose="020B0604020202020204" pitchFamily="34" charset="0"/>
                <a:cs typeface="Arial" panose="020B0604020202020204" pitchFamily="34" charset="0"/>
              </a:rPr>
              <a:t>плюралістична</a:t>
            </a:r>
            <a:r>
              <a:rPr lang="ru-RU" dirty="0" smtClean="0">
                <a:solidFill>
                  <a:schemeClr val="tx1"/>
                </a:solidFill>
                <a:latin typeface="Arial" panose="020B0604020202020204" pitchFamily="34" charset="0"/>
                <a:cs typeface="Arial" panose="020B0604020202020204" pitchFamily="34" charset="0"/>
              </a:rPr>
              <a:t> </a:t>
            </a:r>
            <a:r>
              <a:rPr lang="ru-RU" dirty="0" err="1" smtClean="0">
                <a:solidFill>
                  <a:schemeClr val="tx1"/>
                </a:solidFill>
                <a:latin typeface="Arial" panose="020B0604020202020204" pitchFamily="34" charset="0"/>
                <a:cs typeface="Arial" panose="020B0604020202020204" pitchFamily="34" charset="0"/>
              </a:rPr>
              <a:t>демократія</a:t>
            </a:r>
            <a:r>
              <a:rPr lang="ru-RU" dirty="0" smtClean="0">
                <a:solidFill>
                  <a:schemeClr val="tx1"/>
                </a:solidFill>
                <a:latin typeface="Arial" panose="020B0604020202020204" pitchFamily="34" charset="0"/>
                <a:cs typeface="Arial" panose="020B0604020202020204" pitchFamily="34" charset="0"/>
              </a:rPr>
              <a:t>, верховенство права і </a:t>
            </a:r>
            <a:r>
              <a:rPr lang="ru-RU" dirty="0" err="1" smtClean="0">
                <a:solidFill>
                  <a:schemeClr val="tx1"/>
                </a:solidFill>
                <a:latin typeface="Arial" panose="020B0604020202020204" pitchFamily="34" charset="0"/>
                <a:cs typeface="Arial" panose="020B0604020202020204" pitchFamily="34" charset="0"/>
              </a:rPr>
              <a:t>дотримання</a:t>
            </a:r>
            <a:r>
              <a:rPr lang="ru-RU" dirty="0" smtClean="0">
                <a:solidFill>
                  <a:schemeClr val="tx1"/>
                </a:solidFill>
                <a:latin typeface="Arial" panose="020B0604020202020204" pitchFamily="34" charset="0"/>
                <a:cs typeface="Arial" panose="020B0604020202020204" pitchFamily="34" charset="0"/>
              </a:rPr>
              <a:t> прав </a:t>
            </a:r>
            <a:r>
              <a:rPr lang="ru-RU" dirty="0" err="1" smtClean="0">
                <a:solidFill>
                  <a:schemeClr val="tx1"/>
                </a:solidFill>
                <a:latin typeface="Arial" panose="020B0604020202020204" pitchFamily="34" charset="0"/>
                <a:cs typeface="Arial" panose="020B0604020202020204" pitchFamily="34" charset="0"/>
              </a:rPr>
              <a:t>людини</a:t>
            </a:r>
            <a:endParaRPr lang="ru-RU" dirty="0" smtClean="0">
              <a:solidFill>
                <a:schemeClr val="tx1"/>
              </a:solidFill>
              <a:latin typeface="Arial" panose="020B0604020202020204" pitchFamily="34" charset="0"/>
              <a:cs typeface="Arial" panose="020B0604020202020204" pitchFamily="34" charset="0"/>
            </a:endParaRPr>
          </a:p>
          <a:p>
            <a:pPr marL="266700" indent="-266700" algn="just">
              <a:buFont typeface="Wingdings" panose="05000000000000000000" pitchFamily="2" charset="2"/>
              <a:buChar char="Ø"/>
            </a:pPr>
            <a:r>
              <a:rPr lang="ru-RU" dirty="0" smtClean="0">
                <a:solidFill>
                  <a:schemeClr val="tx1"/>
                </a:solidFill>
                <a:latin typeface="Arial" panose="020B0604020202020204" pitchFamily="34" charset="0"/>
                <a:cs typeface="Arial" panose="020B0604020202020204" pitchFamily="34" charset="0"/>
              </a:rPr>
              <a:t>ПАРЄ </a:t>
            </a:r>
            <a:r>
              <a:rPr lang="ru-RU" dirty="0" err="1" smtClean="0">
                <a:solidFill>
                  <a:schemeClr val="tx1"/>
                </a:solidFill>
                <a:latin typeface="Arial" panose="020B0604020202020204" pitchFamily="34" charset="0"/>
                <a:cs typeface="Arial" panose="020B0604020202020204" pitchFamily="34" charset="0"/>
              </a:rPr>
              <a:t>здійснює</a:t>
            </a:r>
            <a:r>
              <a:rPr lang="ru-RU" dirty="0" smtClean="0">
                <a:solidFill>
                  <a:schemeClr val="tx1"/>
                </a:solidFill>
                <a:latin typeface="Arial" panose="020B0604020202020204" pitchFamily="34" charset="0"/>
                <a:cs typeface="Arial" panose="020B0604020202020204" pitchFamily="34" charset="0"/>
              </a:rPr>
              <a:t> </a:t>
            </a:r>
            <a:r>
              <a:rPr lang="ru-RU" dirty="0" err="1" smtClean="0">
                <a:solidFill>
                  <a:schemeClr val="tx1"/>
                </a:solidFill>
                <a:latin typeface="Arial" panose="020B0604020202020204" pitchFamily="34" charset="0"/>
                <a:cs typeface="Arial" panose="020B0604020202020204" pitchFamily="34" charset="0"/>
              </a:rPr>
              <a:t>особливий</a:t>
            </a:r>
            <a:r>
              <a:rPr lang="ru-RU" dirty="0" smtClean="0">
                <a:solidFill>
                  <a:schemeClr val="tx1"/>
                </a:solidFill>
                <a:latin typeface="Arial" panose="020B0604020202020204" pitchFamily="34" charset="0"/>
                <a:cs typeface="Arial" panose="020B0604020202020204" pitchFamily="34" charset="0"/>
              </a:rPr>
              <a:t> контроль за </a:t>
            </a:r>
            <a:r>
              <a:rPr lang="ru-RU" dirty="0" err="1" smtClean="0">
                <a:solidFill>
                  <a:schemeClr val="tx1"/>
                </a:solidFill>
                <a:latin typeface="Arial" panose="020B0604020202020204" pitchFamily="34" charset="0"/>
                <a:cs typeface="Arial" panose="020B0604020202020204" pitchFamily="34" charset="0"/>
              </a:rPr>
              <a:t>визнанням</a:t>
            </a:r>
            <a:r>
              <a:rPr lang="ru-RU" dirty="0" smtClean="0">
                <a:solidFill>
                  <a:schemeClr val="tx1"/>
                </a:solidFill>
                <a:latin typeface="Arial" panose="020B0604020202020204" pitchFamily="34" charset="0"/>
                <a:cs typeface="Arial" panose="020B0604020202020204" pitchFamily="34" charset="0"/>
              </a:rPr>
              <a:t> та </a:t>
            </a:r>
            <a:r>
              <a:rPr lang="ru-RU" dirty="0" err="1" smtClean="0">
                <a:solidFill>
                  <a:schemeClr val="tx1"/>
                </a:solidFill>
                <a:latin typeface="Arial" panose="020B0604020202020204" pitchFamily="34" charset="0"/>
                <a:cs typeface="Arial" panose="020B0604020202020204" pitchFamily="34" charset="0"/>
              </a:rPr>
              <a:t>утвердженням</a:t>
            </a:r>
            <a:r>
              <a:rPr lang="ru-RU" dirty="0" smtClean="0">
                <a:solidFill>
                  <a:schemeClr val="tx1"/>
                </a:solidFill>
                <a:latin typeface="Arial" panose="020B0604020202020204" pitchFamily="34" charset="0"/>
                <a:cs typeface="Arial" panose="020B0604020202020204" pitchFamily="34" charset="0"/>
              </a:rPr>
              <a:t> верховенства права в </a:t>
            </a:r>
            <a:r>
              <a:rPr lang="ru-RU" dirty="0" err="1" smtClean="0">
                <a:solidFill>
                  <a:schemeClr val="tx1"/>
                </a:solidFill>
                <a:latin typeface="Arial" panose="020B0604020202020204" pitchFamily="34" charset="0"/>
                <a:cs typeface="Arial" panose="020B0604020202020204" pitchFamily="34" charset="0"/>
              </a:rPr>
              <a:t>країнах</a:t>
            </a:r>
            <a:r>
              <a:rPr lang="ru-RU" dirty="0" smtClean="0">
                <a:solidFill>
                  <a:schemeClr val="tx1"/>
                </a:solidFill>
                <a:latin typeface="Arial" panose="020B0604020202020204" pitchFamily="34" charset="0"/>
                <a:cs typeface="Arial" panose="020B0604020202020204" pitchFamily="34" charset="0"/>
              </a:rPr>
              <a:t> членах </a:t>
            </a:r>
            <a:r>
              <a:rPr lang="ru-RU" dirty="0" smtClean="0">
                <a:solidFill>
                  <a:schemeClr val="tx1"/>
                </a:solidFill>
                <a:latin typeface="Arial" panose="020B0604020202020204" pitchFamily="34" charset="0"/>
                <a:cs typeface="Arial" panose="020B0604020202020204" pitchFamily="34" charset="0"/>
              </a:rPr>
              <a:t>РЄ</a:t>
            </a:r>
            <a:endParaRPr lang="ru-RU" dirty="0" smtClean="0">
              <a:solidFill>
                <a:schemeClr val="tx1"/>
              </a:solidFill>
              <a:latin typeface="Arial" panose="020B0604020202020204" pitchFamily="34" charset="0"/>
              <a:cs typeface="Arial" panose="020B0604020202020204" pitchFamily="34" charset="0"/>
            </a:endParaRPr>
          </a:p>
          <a:p>
            <a:pPr marL="266700" indent="-266700" algn="just">
              <a:buFont typeface="Wingdings" panose="05000000000000000000" pitchFamily="2" charset="2"/>
              <a:buChar char="Ø"/>
            </a:pPr>
            <a:r>
              <a:rPr lang="uk-UA" dirty="0" smtClean="0">
                <a:solidFill>
                  <a:schemeClr val="tx1"/>
                </a:solidFill>
                <a:latin typeface="Arial" pitchFamily="34" charset="0"/>
                <a:cs typeface="Arial" pitchFamily="34" charset="0"/>
              </a:rPr>
              <a:t>Комітет міністрів Ради Європи надає конкретні рекомендації форм верховенства права, застосованого Європейським судом з прав людини</a:t>
            </a:r>
          </a:p>
          <a:p>
            <a:pPr marL="266700" indent="-266700" algn="just">
              <a:buFont typeface="Wingdings" panose="05000000000000000000" pitchFamily="2" charset="2"/>
              <a:buChar char="Ø"/>
            </a:pPr>
            <a:r>
              <a:rPr lang="uk-UA" dirty="0" smtClean="0">
                <a:solidFill>
                  <a:schemeClr val="tx1"/>
                </a:solidFill>
                <a:latin typeface="Arial" pitchFamily="34" charset="0"/>
                <a:cs typeface="Arial" pitchFamily="34" charset="0"/>
              </a:rPr>
              <a:t>ЄСПЛ створено на підставі </a:t>
            </a:r>
            <a:r>
              <a:rPr lang="ru-RU" dirty="0" err="1" smtClean="0">
                <a:solidFill>
                  <a:schemeClr val="tx1"/>
                </a:solidFill>
                <a:latin typeface="Arial" pitchFamily="34" charset="0"/>
                <a:cs typeface="Arial" pitchFamily="34" charset="0"/>
              </a:rPr>
              <a:t>Конвенції</a:t>
            </a:r>
            <a:r>
              <a:rPr lang="ru-RU" dirty="0" smtClean="0">
                <a:solidFill>
                  <a:schemeClr val="tx1"/>
                </a:solidFill>
                <a:latin typeface="Arial" pitchFamily="34" charset="0"/>
                <a:cs typeface="Arial" pitchFamily="34" charset="0"/>
              </a:rPr>
              <a:t> про </a:t>
            </a:r>
            <a:r>
              <a:rPr lang="ru-RU" dirty="0" err="1" smtClean="0">
                <a:solidFill>
                  <a:schemeClr val="tx1"/>
                </a:solidFill>
                <a:latin typeface="Arial" pitchFamily="34" charset="0"/>
                <a:cs typeface="Arial" pitchFamily="34" charset="0"/>
              </a:rPr>
              <a:t>захист</a:t>
            </a:r>
            <a:r>
              <a:rPr lang="ru-RU" dirty="0" smtClean="0">
                <a:solidFill>
                  <a:schemeClr val="tx1"/>
                </a:solidFill>
                <a:latin typeface="Arial" pitchFamily="34" charset="0"/>
                <a:cs typeface="Arial" pitchFamily="34" charset="0"/>
              </a:rPr>
              <a:t> прав </a:t>
            </a:r>
            <a:r>
              <a:rPr lang="ru-RU" dirty="0" err="1" smtClean="0">
                <a:solidFill>
                  <a:schemeClr val="tx1"/>
                </a:solidFill>
                <a:latin typeface="Arial" pitchFamily="34" charset="0"/>
                <a:cs typeface="Arial" pitchFamily="34" charset="0"/>
              </a:rPr>
              <a:t>людини</a:t>
            </a:r>
            <a:r>
              <a:rPr lang="ru-RU" dirty="0" smtClean="0">
                <a:solidFill>
                  <a:schemeClr val="tx1"/>
                </a:solidFill>
                <a:latin typeface="Arial" pitchFamily="34" charset="0"/>
                <a:cs typeface="Arial" pitchFamily="34" charset="0"/>
              </a:rPr>
              <a:t> </a:t>
            </a:r>
            <a:r>
              <a:rPr lang="ru-RU" dirty="0" err="1" smtClean="0">
                <a:solidFill>
                  <a:schemeClr val="tx1"/>
                </a:solidFill>
                <a:latin typeface="Arial" pitchFamily="34" charset="0"/>
                <a:cs typeface="Arial" pitchFamily="34" charset="0"/>
              </a:rPr>
              <a:t>і</a:t>
            </a:r>
            <a:r>
              <a:rPr lang="ru-RU" dirty="0" smtClean="0">
                <a:solidFill>
                  <a:schemeClr val="tx1"/>
                </a:solidFill>
                <a:latin typeface="Arial" pitchFamily="34" charset="0"/>
                <a:cs typeface="Arial" pitchFamily="34" charset="0"/>
              </a:rPr>
              <a:t> </a:t>
            </a:r>
            <a:r>
              <a:rPr lang="ru-RU" dirty="0" err="1" smtClean="0">
                <a:solidFill>
                  <a:schemeClr val="tx1"/>
                </a:solidFill>
                <a:latin typeface="Arial" pitchFamily="34" charset="0"/>
                <a:cs typeface="Arial" pitchFamily="34" charset="0"/>
              </a:rPr>
              <a:t>основоположних</a:t>
            </a:r>
            <a:r>
              <a:rPr lang="ru-RU" dirty="0" smtClean="0">
                <a:solidFill>
                  <a:schemeClr val="tx1"/>
                </a:solidFill>
                <a:latin typeface="Arial" pitchFamily="34" charset="0"/>
                <a:cs typeface="Arial" pitchFamily="34" charset="0"/>
              </a:rPr>
              <a:t> свобод та </a:t>
            </a:r>
            <a:r>
              <a:rPr lang="ru-RU" dirty="0" err="1" smtClean="0">
                <a:solidFill>
                  <a:schemeClr val="tx1"/>
                </a:solidFill>
                <a:latin typeface="Arial" pitchFamily="34" charset="0"/>
                <a:cs typeface="Arial" pitchFamily="34" charset="0"/>
              </a:rPr>
              <a:t>є</a:t>
            </a:r>
            <a:r>
              <a:rPr lang="ru-RU" dirty="0" smtClean="0">
                <a:solidFill>
                  <a:schemeClr val="tx1"/>
                </a:solidFill>
                <a:latin typeface="Arial" pitchFamily="34" charset="0"/>
                <a:cs typeface="Arial" pitchFamily="34" charset="0"/>
              </a:rPr>
              <a:t> </a:t>
            </a:r>
            <a:r>
              <a:rPr lang="vi-VN" dirty="0" smtClean="0">
                <a:solidFill>
                  <a:schemeClr val="tx1"/>
                </a:solidFill>
                <a:latin typeface="Arial" pitchFamily="34" charset="0"/>
                <a:cs typeface="Arial" pitchFamily="34" charset="0"/>
              </a:rPr>
              <a:t>міжнародни</a:t>
            </a:r>
            <a:r>
              <a:rPr lang="uk-UA" dirty="0" smtClean="0">
                <a:solidFill>
                  <a:schemeClr val="tx1"/>
                </a:solidFill>
                <a:latin typeface="Arial" pitchFamily="34" charset="0"/>
                <a:cs typeface="Arial" pitchFamily="34" charset="0"/>
              </a:rPr>
              <a:t>м</a:t>
            </a:r>
            <a:r>
              <a:rPr lang="vi-VN" dirty="0" smtClean="0">
                <a:solidFill>
                  <a:schemeClr val="tx1"/>
                </a:solidFill>
                <a:latin typeface="Arial" pitchFamily="34" charset="0"/>
                <a:cs typeface="Arial" pitchFamily="34" charset="0"/>
              </a:rPr>
              <a:t> судови</a:t>
            </a:r>
            <a:r>
              <a:rPr lang="uk-UA" dirty="0" smtClean="0">
                <a:solidFill>
                  <a:schemeClr val="tx1"/>
                </a:solidFill>
                <a:latin typeface="Arial" pitchFamily="34" charset="0"/>
                <a:cs typeface="Arial" pitchFamily="34" charset="0"/>
              </a:rPr>
              <a:t>м</a:t>
            </a:r>
            <a:r>
              <a:rPr lang="vi-VN" dirty="0" smtClean="0">
                <a:solidFill>
                  <a:schemeClr val="tx1"/>
                </a:solidFill>
                <a:latin typeface="Arial" pitchFamily="34" charset="0"/>
                <a:cs typeface="Arial" pitchFamily="34" charset="0"/>
              </a:rPr>
              <a:t> орган</a:t>
            </a:r>
            <a:r>
              <a:rPr lang="uk-UA" dirty="0" smtClean="0">
                <a:solidFill>
                  <a:schemeClr val="tx1"/>
                </a:solidFill>
                <a:latin typeface="Arial" pitchFamily="34" charset="0"/>
                <a:cs typeface="Arial" pitchFamily="34" charset="0"/>
              </a:rPr>
              <a:t>ом, який </a:t>
            </a:r>
            <a:r>
              <a:rPr lang="ru-RU" dirty="0" err="1" smtClean="0">
                <a:solidFill>
                  <a:schemeClr val="tx1"/>
                </a:solidFill>
                <a:latin typeface="Arial" panose="020B0604020202020204" pitchFamily="34" charset="0"/>
                <a:cs typeface="Arial" panose="020B0604020202020204" pitchFamily="34" charset="0"/>
              </a:rPr>
              <a:t>забезпечує</a:t>
            </a:r>
            <a:r>
              <a:rPr lang="ru-RU" dirty="0" smtClean="0">
                <a:solidFill>
                  <a:schemeClr val="tx1"/>
                </a:solidFill>
                <a:latin typeface="Arial" panose="020B0604020202020204" pitchFamily="34" charset="0"/>
                <a:cs typeface="Arial" panose="020B0604020202020204" pitchFamily="34" charset="0"/>
              </a:rPr>
              <a:t> </a:t>
            </a:r>
            <a:r>
              <a:rPr lang="ru-RU" dirty="0" err="1" smtClean="0">
                <a:solidFill>
                  <a:schemeClr val="tx1"/>
                </a:solidFill>
                <a:latin typeface="Arial" panose="020B0604020202020204" pitchFamily="34" charset="0"/>
                <a:cs typeface="Arial" panose="020B0604020202020204" pitchFamily="34" charset="0"/>
              </a:rPr>
              <a:t>неухильне</a:t>
            </a:r>
            <a:r>
              <a:rPr lang="ru-RU" dirty="0" smtClean="0">
                <a:solidFill>
                  <a:schemeClr val="tx1"/>
                </a:solidFill>
                <a:latin typeface="Arial" panose="020B0604020202020204" pitchFamily="34" charset="0"/>
                <a:cs typeface="Arial" panose="020B0604020202020204" pitchFamily="34" charset="0"/>
              </a:rPr>
              <a:t> </a:t>
            </a:r>
            <a:r>
              <a:rPr lang="ru-RU" dirty="0" err="1" smtClean="0">
                <a:solidFill>
                  <a:schemeClr val="tx1"/>
                </a:solidFill>
                <a:latin typeface="Arial" panose="020B0604020202020204" pitchFamily="34" charset="0"/>
                <a:cs typeface="Arial" panose="020B0604020202020204" pitchFamily="34" charset="0"/>
              </a:rPr>
              <a:t>дотримання</a:t>
            </a:r>
            <a:r>
              <a:rPr lang="ru-RU" dirty="0" smtClean="0">
                <a:solidFill>
                  <a:schemeClr val="tx1"/>
                </a:solidFill>
                <a:latin typeface="Arial" panose="020B0604020202020204" pitchFamily="34" charset="0"/>
                <a:cs typeface="Arial" panose="020B0604020202020204" pitchFamily="34" charset="0"/>
              </a:rPr>
              <a:t> і </a:t>
            </a:r>
            <a:r>
              <a:rPr lang="ru-RU" dirty="0" err="1" smtClean="0">
                <a:solidFill>
                  <a:schemeClr val="tx1"/>
                </a:solidFill>
                <a:latin typeface="Arial" panose="020B0604020202020204" pitchFamily="34" charset="0"/>
                <a:cs typeface="Arial" panose="020B0604020202020204" pitchFamily="34" charset="0"/>
              </a:rPr>
              <a:t>виконання</a:t>
            </a:r>
            <a:r>
              <a:rPr lang="ru-RU" dirty="0" smtClean="0">
                <a:solidFill>
                  <a:schemeClr val="tx1"/>
                </a:solidFill>
                <a:latin typeface="Arial" panose="020B0604020202020204" pitchFamily="34" charset="0"/>
                <a:cs typeface="Arial" panose="020B0604020202020204" pitchFamily="34" charset="0"/>
              </a:rPr>
              <a:t> норм </a:t>
            </a:r>
            <a:r>
              <a:rPr lang="ru-RU" dirty="0" err="1" smtClean="0">
                <a:solidFill>
                  <a:schemeClr val="tx1"/>
                </a:solidFill>
                <a:latin typeface="Arial" panose="020B0604020202020204" pitchFamily="34" charset="0"/>
                <a:cs typeface="Arial" panose="020B0604020202020204" pitchFamily="34" charset="0"/>
              </a:rPr>
              <a:t>конвенції</a:t>
            </a:r>
            <a:r>
              <a:rPr lang="ru-RU" dirty="0" smtClean="0">
                <a:solidFill>
                  <a:schemeClr val="tx1"/>
                </a:solidFill>
                <a:latin typeface="Arial" panose="020B0604020202020204" pitchFamily="34" charset="0"/>
                <a:cs typeface="Arial" panose="020B0604020202020204" pitchFamily="34" charset="0"/>
              </a:rPr>
              <a:t> </a:t>
            </a:r>
            <a:r>
              <a:rPr lang="ru-RU" dirty="0" err="1" smtClean="0">
                <a:solidFill>
                  <a:schemeClr val="tx1"/>
                </a:solidFill>
                <a:latin typeface="Arial" panose="020B0604020202020204" pitchFamily="34" charset="0"/>
                <a:cs typeface="Arial" panose="020B0604020202020204" pitchFamily="34" charset="0"/>
              </a:rPr>
              <a:t>її</a:t>
            </a:r>
            <a:r>
              <a:rPr lang="ru-RU" dirty="0" smtClean="0">
                <a:solidFill>
                  <a:schemeClr val="tx1"/>
                </a:solidFill>
                <a:latin typeface="Arial" panose="020B0604020202020204" pitchFamily="34" charset="0"/>
                <a:cs typeface="Arial" panose="020B0604020202020204" pitchFamily="34" charset="0"/>
              </a:rPr>
              <a:t> </a:t>
            </a:r>
            <a:r>
              <a:rPr lang="ru-RU" dirty="0" smtClean="0">
                <a:solidFill>
                  <a:schemeClr val="tx1"/>
                </a:solidFill>
                <a:latin typeface="Arial" panose="020B0604020202020204" pitchFamily="34" charset="0"/>
                <a:cs typeface="Arial" panose="020B0604020202020204" pitchFamily="34" charset="0"/>
              </a:rPr>
              <a:t>державами-</a:t>
            </a:r>
            <a:r>
              <a:rPr lang="ru-RU" dirty="0" err="1" smtClean="0">
                <a:solidFill>
                  <a:schemeClr val="tx1"/>
                </a:solidFill>
                <a:latin typeface="Arial" panose="020B0604020202020204" pitchFamily="34" charset="0"/>
                <a:cs typeface="Arial" panose="020B0604020202020204" pitchFamily="34" charset="0"/>
              </a:rPr>
              <a:t>учасницями</a:t>
            </a:r>
            <a:endParaRPr lang="ru-RU"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28597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6300" y="1845734"/>
            <a:ext cx="10553700" cy="4023360"/>
          </a:xfrm>
        </p:spPr>
        <p:txBody>
          <a:bodyPr>
            <a:noAutofit/>
          </a:bodyPr>
          <a:lstStyle/>
          <a:p>
            <a:pPr marL="266700" indent="-266700" algn="just">
              <a:spcBef>
                <a:spcPts val="200"/>
              </a:spcBef>
              <a:buFont typeface="Wingdings" panose="05000000000000000000" pitchFamily="2" charset="2"/>
              <a:buChar char="Ø"/>
            </a:pPr>
            <a:r>
              <a:rPr lang="uk-UA" sz="1800" dirty="0" smtClean="0">
                <a:latin typeface="Arial" panose="020B0604020202020204" pitchFamily="34" charset="0"/>
                <a:cs typeface="Arial" panose="020B0604020202020204" pitchFamily="34" charset="0"/>
              </a:rPr>
              <a:t>результатом тлумачної діяльності ЄСПЛ є те, що загальний принцип верховенства права було визнано достатньою мірою вираженим у низці різноманітних концепцій та інших принципів, присутніх у Конвенції, починаючи від преамбули і про­довжуючи, так би мовити, її «головним корпусом» — у статтях самої Конвенції та у статтях протоколів, що доповнюють </a:t>
            </a:r>
            <a:r>
              <a:rPr lang="uk-UA" sz="1800" dirty="0" smtClean="0">
                <a:latin typeface="Arial" panose="020B0604020202020204" pitchFamily="34" charset="0"/>
                <a:cs typeface="Arial" panose="020B0604020202020204" pitchFamily="34" charset="0"/>
              </a:rPr>
              <a:t>її</a:t>
            </a:r>
          </a:p>
          <a:p>
            <a:pPr marL="266700" indent="-266700" algn="just">
              <a:spcBef>
                <a:spcPts val="200"/>
              </a:spcBef>
              <a:buFont typeface="Wingdings" panose="05000000000000000000" pitchFamily="2" charset="2"/>
              <a:buChar char="Ø"/>
            </a:pPr>
            <a:r>
              <a:rPr lang="uk-UA" sz="1800" dirty="0">
                <a:latin typeface="Arial" panose="020B0604020202020204" pitchFamily="34" charset="0"/>
                <a:cs typeface="Arial" panose="020B0604020202020204" pitchFamily="34" charset="0"/>
              </a:rPr>
              <a:t>практичне </a:t>
            </a:r>
            <a:r>
              <a:rPr lang="uk-UA" sz="1800" dirty="0" smtClean="0">
                <a:latin typeface="Arial" panose="020B0604020202020204" pitchFamily="34" charset="0"/>
                <a:cs typeface="Arial" panose="020B0604020202020204" pitchFamily="34" charset="0"/>
              </a:rPr>
              <a:t>впро­вадження верховенства права вимагає </a:t>
            </a:r>
            <a:r>
              <a:rPr lang="uk-UA" sz="1800" dirty="0">
                <a:latin typeface="Arial" panose="020B0604020202020204" pitchFamily="34" charset="0"/>
                <a:cs typeface="Arial" panose="020B0604020202020204" pitchFamily="34" charset="0"/>
              </a:rPr>
              <a:t>постійної уваги й подальшого розвитку як на націо­нальному, так і на міжнародному </a:t>
            </a:r>
            <a:r>
              <a:rPr lang="uk-UA" sz="1800" dirty="0" smtClean="0">
                <a:latin typeface="Arial" panose="020B0604020202020204" pitchFamily="34" charset="0"/>
                <a:cs typeface="Arial" panose="020B0604020202020204" pitchFamily="34" charset="0"/>
              </a:rPr>
              <a:t>рівнях. Ось для чого на Конференції ЄС з питань верховенства права (</a:t>
            </a:r>
            <a:r>
              <a:rPr lang="uk-UA" sz="1800" dirty="0" err="1" smtClean="0">
                <a:latin typeface="Arial" panose="020B0604020202020204" pitchFamily="34" charset="0"/>
                <a:cs typeface="Arial" panose="020B0604020202020204" pitchFamily="34" charset="0"/>
              </a:rPr>
              <a:t>Нордвейк</a:t>
            </a:r>
            <a:r>
              <a:rPr lang="uk-UA" sz="1800" dirty="0" smtClean="0">
                <a:latin typeface="Arial" panose="020B0604020202020204" pitchFamily="34" charset="0"/>
                <a:cs typeface="Arial" panose="020B0604020202020204" pitchFamily="34" charset="0"/>
              </a:rPr>
              <a:t>, Нідерланди, 23-24.06.1997) прийняті групи міжнародних стандартів верховенства права: </a:t>
            </a:r>
            <a:r>
              <a:rPr lang="uk-UA" sz="1800" dirty="0">
                <a:latin typeface="Arial" panose="020B0604020202020204" pitchFamily="34" charset="0"/>
                <a:cs typeface="Arial" panose="020B0604020202020204" pitchFamily="34" charset="0"/>
              </a:rPr>
              <a:t>не­залежного статусу судової влади і процесом ухвалення судових </a:t>
            </a:r>
            <a:r>
              <a:rPr lang="uk-UA" sz="1800" dirty="0" smtClean="0">
                <a:latin typeface="Arial" panose="020B0604020202020204" pitchFamily="34" charset="0"/>
                <a:cs typeface="Arial" panose="020B0604020202020204" pitchFamily="34" charset="0"/>
              </a:rPr>
              <a:t>рішень; </a:t>
            </a:r>
            <a:r>
              <a:rPr lang="uk-UA" sz="1800" dirty="0">
                <a:latin typeface="Arial" panose="020B0604020202020204" pitchFamily="34" charset="0"/>
                <a:cs typeface="Arial" panose="020B0604020202020204" pitchFamily="34" charset="0"/>
              </a:rPr>
              <a:t>доступ до суду, включаючи надання юридичної допомоги (</a:t>
            </a:r>
            <a:r>
              <a:rPr lang="uk-UA" sz="1800" dirty="0" err="1">
                <a:latin typeface="Arial" panose="020B0604020202020204" pitchFamily="34" charset="0"/>
                <a:cs typeface="Arial" panose="020B0604020202020204" pitchFamily="34" charset="0"/>
              </a:rPr>
              <a:t>legal</a:t>
            </a:r>
            <a:r>
              <a:rPr lang="uk-UA" sz="1800" dirty="0">
                <a:latin typeface="Arial" panose="020B0604020202020204" pitchFamily="34" charset="0"/>
                <a:cs typeface="Arial" panose="020B0604020202020204" pitchFamily="34" charset="0"/>
              </a:rPr>
              <a:t> </a:t>
            </a:r>
            <a:r>
              <a:rPr lang="uk-UA" sz="1800" dirty="0" err="1">
                <a:latin typeface="Arial" panose="020B0604020202020204" pitchFamily="34" charset="0"/>
                <a:cs typeface="Arial" panose="020B0604020202020204" pitchFamily="34" charset="0"/>
              </a:rPr>
              <a:t>aid</a:t>
            </a:r>
            <a:r>
              <a:rPr lang="uk-UA" sz="1800" dirty="0">
                <a:latin typeface="Arial" panose="020B0604020202020204" pitchFamily="34" charset="0"/>
                <a:cs typeface="Arial" panose="020B0604020202020204" pitchFamily="34" charset="0"/>
              </a:rPr>
              <a:t>) і юридичної консультації (</a:t>
            </a:r>
            <a:r>
              <a:rPr lang="uk-UA" sz="1800" dirty="0" err="1">
                <a:latin typeface="Arial" panose="020B0604020202020204" pitchFamily="34" charset="0"/>
                <a:cs typeface="Arial" panose="020B0604020202020204" pitchFamily="34" charset="0"/>
              </a:rPr>
              <a:t>legal</a:t>
            </a:r>
            <a:r>
              <a:rPr lang="uk-UA" sz="1800" dirty="0">
                <a:latin typeface="Arial" panose="020B0604020202020204" pitchFamily="34" charset="0"/>
                <a:cs typeface="Arial" panose="020B0604020202020204" pitchFamily="34" charset="0"/>
              </a:rPr>
              <a:t> </a:t>
            </a:r>
            <a:r>
              <a:rPr lang="uk-UA" sz="1800" dirty="0" err="1">
                <a:latin typeface="Arial" panose="020B0604020202020204" pitchFamily="34" charset="0"/>
                <a:cs typeface="Arial" panose="020B0604020202020204" pitchFamily="34" charset="0"/>
              </a:rPr>
              <a:t>advice</a:t>
            </a:r>
            <a:r>
              <a:rPr lang="uk-UA" sz="1800" dirty="0" smtClean="0">
                <a:latin typeface="Arial" panose="020B0604020202020204" pitchFamily="34" charset="0"/>
                <a:cs typeface="Arial" panose="020B0604020202020204" pitchFamily="34" charset="0"/>
              </a:rPr>
              <a:t>); </a:t>
            </a:r>
            <a:r>
              <a:rPr lang="uk-UA" sz="1800" dirty="0">
                <a:latin typeface="Arial" panose="020B0604020202020204" pitchFamily="34" charset="0"/>
                <a:cs typeface="Arial" panose="020B0604020202020204" pitchFamily="34" charset="0"/>
              </a:rPr>
              <a:t>ста­тус і роль публічного (державного) </a:t>
            </a:r>
            <a:r>
              <a:rPr lang="uk-UA" sz="1800" dirty="0" smtClean="0">
                <a:latin typeface="Arial" panose="020B0604020202020204" pitchFamily="34" charset="0"/>
                <a:cs typeface="Arial" panose="020B0604020202020204" pitchFamily="34" charset="0"/>
              </a:rPr>
              <a:t>обвинувача; </a:t>
            </a:r>
            <a:r>
              <a:rPr lang="uk-UA" sz="1800" dirty="0">
                <a:latin typeface="Arial" panose="020B0604020202020204" pitchFamily="34" charset="0"/>
                <a:cs typeface="Arial" panose="020B0604020202020204" pitchFamily="34" charset="0"/>
              </a:rPr>
              <a:t>невтручання в судові рішення, зокрема їх </a:t>
            </a:r>
            <a:r>
              <a:rPr lang="uk-UA" sz="1800" dirty="0" smtClean="0">
                <a:latin typeface="Arial" panose="020B0604020202020204" pitchFamily="34" charset="0"/>
                <a:cs typeface="Arial" panose="020B0604020202020204" pitchFamily="34" charset="0"/>
              </a:rPr>
              <a:t>виконання</a:t>
            </a:r>
          </a:p>
          <a:p>
            <a:pPr marL="266700" indent="-266700" algn="just">
              <a:spcBef>
                <a:spcPts val="200"/>
              </a:spcBef>
              <a:buFont typeface="Wingdings" panose="05000000000000000000" pitchFamily="2" charset="2"/>
              <a:buChar char="Ø"/>
            </a:pPr>
            <a:r>
              <a:rPr lang="ru-RU" sz="1800" dirty="0" err="1">
                <a:latin typeface="Arial" panose="020B0604020202020204" pitchFamily="34" charset="0"/>
                <a:cs typeface="Arial" panose="020B0604020202020204" pitchFamily="34" charset="0"/>
              </a:rPr>
              <a:t>Хартія</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основоположних</a:t>
            </a:r>
            <a:r>
              <a:rPr lang="ru-RU" sz="1800" dirty="0">
                <a:latin typeface="Arial" panose="020B0604020202020204" pitchFamily="34" charset="0"/>
                <a:cs typeface="Arial" panose="020B0604020202020204" pitchFamily="34" charset="0"/>
              </a:rPr>
              <a:t> прав </a:t>
            </a:r>
            <a:r>
              <a:rPr lang="ru-RU" sz="1800" dirty="0" err="1">
                <a:latin typeface="Arial" panose="020B0604020202020204" pitchFamily="34" charset="0"/>
                <a:cs typeface="Arial" panose="020B0604020202020204" pitchFamily="34" charset="0"/>
              </a:rPr>
              <a:t>Європейського</a:t>
            </a:r>
            <a:r>
              <a:rPr lang="ru-RU" sz="1800" dirty="0">
                <a:latin typeface="Arial" panose="020B0604020202020204" pitchFamily="34" charset="0"/>
                <a:cs typeface="Arial" panose="020B0604020202020204" pitchFamily="34" charset="0"/>
              </a:rPr>
              <a:t> Союзу — </a:t>
            </a:r>
            <a:r>
              <a:rPr lang="ru-RU" sz="1800" dirty="0" err="1">
                <a:latin typeface="Arial" panose="020B0604020202020204" pitchFamily="34" charset="0"/>
                <a:cs typeface="Arial" panose="020B0604020202020204" pitchFamily="34" charset="0"/>
              </a:rPr>
              <a:t>це</a:t>
            </a:r>
            <a:r>
              <a:rPr lang="ru-RU" sz="1800" dirty="0">
                <a:latin typeface="Arial" panose="020B0604020202020204" pitchFamily="34" charset="0"/>
                <a:cs typeface="Arial" panose="020B0604020202020204" pitchFamily="34" charset="0"/>
              </a:rPr>
              <a:t> документ, </a:t>
            </a:r>
            <a:r>
              <a:rPr lang="ru-RU" sz="1800" dirty="0" err="1">
                <a:latin typeface="Arial" panose="020B0604020202020204" pitchFamily="34" charset="0"/>
                <a:cs typeface="Arial" panose="020B0604020202020204" pitchFamily="34" charset="0"/>
              </a:rPr>
              <a:t>правовий</a:t>
            </a:r>
            <a:r>
              <a:rPr lang="ru-RU" sz="1800" dirty="0">
                <a:latin typeface="Arial" panose="020B0604020202020204" pitchFamily="34" charset="0"/>
                <a:cs typeface="Arial" panose="020B0604020202020204" pitchFamily="34" charset="0"/>
              </a:rPr>
              <a:t> акт </a:t>
            </a:r>
            <a:r>
              <a:rPr lang="ru-RU" sz="1800" dirty="0" err="1">
                <a:latin typeface="Arial" panose="020B0604020202020204" pitchFamily="34" charset="0"/>
                <a:cs typeface="Arial" panose="020B0604020202020204" pitchFamily="34" charset="0"/>
              </a:rPr>
              <a:t>що</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має</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публічно-правовий</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конституційний</a:t>
            </a:r>
            <a:r>
              <a:rPr lang="ru-RU" sz="1800" dirty="0">
                <a:latin typeface="Arial" panose="020B0604020202020204" pitchFamily="34" charset="0"/>
                <a:cs typeface="Arial" panose="020B0604020202020204" pitchFamily="34" charset="0"/>
              </a:rPr>
              <a:t>” характер. Проект документу </a:t>
            </a:r>
            <a:r>
              <a:rPr lang="ru-RU" sz="1800" dirty="0" err="1">
                <a:latin typeface="Arial" panose="020B0604020202020204" pitchFamily="34" charset="0"/>
                <a:cs typeface="Arial" panose="020B0604020202020204" pitchFamily="34" charset="0"/>
              </a:rPr>
              <a:t>було</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підготовлено</a:t>
            </a:r>
            <a:r>
              <a:rPr lang="ru-RU" sz="1800" dirty="0">
                <a:latin typeface="Arial" panose="020B0604020202020204" pitchFamily="34" charset="0"/>
                <a:cs typeface="Arial" panose="020B0604020202020204" pitchFamily="34" charset="0"/>
              </a:rPr>
              <a:t> у 2000 </a:t>
            </a:r>
            <a:r>
              <a:rPr lang="ru-RU" sz="1800" dirty="0" err="1">
                <a:latin typeface="Arial" panose="020B0604020202020204" pitchFamily="34" charset="0"/>
                <a:cs typeface="Arial" panose="020B0604020202020204" pitchFamily="34" charset="0"/>
              </a:rPr>
              <a:t>році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він</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набув</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повної</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юридичної</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сили</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лише</a:t>
            </a:r>
            <a:r>
              <a:rPr lang="ru-RU" sz="1800" dirty="0">
                <a:latin typeface="Arial" panose="020B0604020202020204" pitchFamily="34" charset="0"/>
                <a:cs typeface="Arial" panose="020B0604020202020204" pitchFamily="34" charset="0"/>
              </a:rPr>
              <a:t> з </a:t>
            </a:r>
            <a:r>
              <a:rPr lang="ru-RU" sz="1800" dirty="0" err="1">
                <a:latin typeface="Arial" panose="020B0604020202020204" pitchFamily="34" charset="0"/>
                <a:cs typeface="Arial" panose="020B0604020202020204" pitchFamily="34" charset="0"/>
              </a:rPr>
              <a:t>набранням</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чинності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Лісабонського</a:t>
            </a:r>
            <a:r>
              <a:rPr lang="ru-RU" sz="1800" dirty="0">
                <a:latin typeface="Arial" panose="020B0604020202020204" pitchFamily="34" charset="0"/>
                <a:cs typeface="Arial" panose="020B0604020202020204" pitchFamily="34" charset="0"/>
              </a:rPr>
              <a:t> договору 1 </a:t>
            </a:r>
            <a:r>
              <a:rPr lang="ru-RU" sz="1800" dirty="0" err="1">
                <a:latin typeface="Arial" panose="020B0604020202020204" pitchFamily="34" charset="0"/>
                <a:cs typeface="Arial" panose="020B0604020202020204" pitchFamily="34" charset="0"/>
              </a:rPr>
              <a:t>грудня</a:t>
            </a:r>
            <a:r>
              <a:rPr lang="ru-RU" sz="1800" dirty="0">
                <a:latin typeface="Arial" panose="020B0604020202020204" pitchFamily="34" charset="0"/>
                <a:cs typeface="Arial" panose="020B0604020202020204" pitchFamily="34" charset="0"/>
              </a:rPr>
              <a:t> 2009 року.  </a:t>
            </a:r>
            <a:r>
              <a:rPr lang="ru-RU" sz="1800" dirty="0" err="1" smtClean="0">
                <a:latin typeface="Arial" panose="020B0604020202020204" pitchFamily="34" charset="0"/>
                <a:cs typeface="Arial" panose="020B0604020202020204" pitchFamily="34" charset="0"/>
              </a:rPr>
              <a:t>Правовий</a:t>
            </a:r>
            <a:r>
              <a:rPr lang="ru-RU" sz="1800" dirty="0" smtClean="0">
                <a:latin typeface="Arial" panose="020B0604020202020204" pitchFamily="34" charset="0"/>
                <a:cs typeface="Arial" panose="020B0604020202020204" pitchFamily="34" charset="0"/>
              </a:rPr>
              <a:t> </a:t>
            </a:r>
            <a:r>
              <a:rPr lang="ru-RU" sz="1800" dirty="0">
                <a:latin typeface="Arial" panose="020B0604020202020204" pitchFamily="34" charset="0"/>
                <a:cs typeface="Arial" panose="020B0604020202020204" pitchFamily="34" charset="0"/>
              </a:rPr>
              <a:t>порядок, </a:t>
            </a:r>
            <a:r>
              <a:rPr lang="ru-RU" sz="1800" dirty="0" err="1">
                <a:latin typeface="Arial" panose="020B0604020202020204" pitchFamily="34" charset="0"/>
                <a:cs typeface="Arial" panose="020B0604020202020204" pitchFamily="34" charset="0"/>
              </a:rPr>
              <a:t>створений</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Європейським</a:t>
            </a:r>
            <a:r>
              <a:rPr lang="ru-RU" sz="1800" dirty="0">
                <a:latin typeface="Arial" panose="020B0604020202020204" pitchFamily="34" charset="0"/>
                <a:cs typeface="Arial" panose="020B0604020202020204" pitchFamily="34" charset="0"/>
              </a:rPr>
              <a:t> Союзом, </a:t>
            </a:r>
            <a:r>
              <a:rPr lang="ru-RU" sz="1800" dirty="0" err="1">
                <a:latin typeface="Arial" panose="020B0604020202020204" pitchFamily="34" charset="0"/>
                <a:cs typeface="Arial" panose="020B0604020202020204" pitchFamily="34" charset="0"/>
              </a:rPr>
              <a:t>формує</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реалії</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економічного</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соціального</a:t>
            </a:r>
            <a:r>
              <a:rPr lang="ru-RU" sz="1800" dirty="0">
                <a:latin typeface="Arial" panose="020B0604020202020204" pitchFamily="34" charset="0"/>
                <a:cs typeface="Arial" panose="020B0604020202020204" pitchFamily="34" charset="0"/>
              </a:rPr>
              <a:t> та </a:t>
            </a:r>
            <a:r>
              <a:rPr lang="ru-RU" sz="1800" dirty="0" err="1">
                <a:latin typeface="Arial" panose="020B0604020202020204" pitchFamily="34" charset="0"/>
                <a:cs typeface="Arial" panose="020B0604020202020204" pitchFamily="34" charset="0"/>
              </a:rPr>
              <a:t>політичного</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життя</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мультикультурного</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суспільства</a:t>
            </a:r>
            <a:r>
              <a:rPr lang="ru-RU" sz="1800" dirty="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27 </a:t>
            </a:r>
            <a:r>
              <a:rPr lang="ru-RU" sz="1800" dirty="0">
                <a:latin typeface="Arial" panose="020B0604020202020204" pitchFamily="34" charset="0"/>
                <a:cs typeface="Arial" panose="020B0604020202020204" pitchFamily="34" charset="0"/>
              </a:rPr>
              <a:t>держав, з </a:t>
            </a:r>
            <a:r>
              <a:rPr lang="ru-RU" sz="1800" dirty="0" err="1">
                <a:latin typeface="Arial" panose="020B0604020202020204" pitchFamily="34" charset="0"/>
                <a:cs typeface="Arial" panose="020B0604020202020204" pitchFamily="34" charset="0"/>
              </a:rPr>
              <a:t>населенням</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близько</a:t>
            </a:r>
            <a:r>
              <a:rPr lang="ru-RU" sz="1800" dirty="0">
                <a:latin typeface="Arial" panose="020B0604020202020204" pitchFamily="34" charset="0"/>
                <a:cs typeface="Arial" panose="020B0604020202020204" pitchFamily="34" charset="0"/>
              </a:rPr>
              <a:t> 500 млн</a:t>
            </a:r>
            <a:r>
              <a:rPr lang="ru-RU" sz="1800" dirty="0" smtClean="0">
                <a:latin typeface="Arial" panose="020B0604020202020204" pitchFamily="34" charset="0"/>
                <a:cs typeface="Arial" panose="020B0604020202020204" pitchFamily="34" charset="0"/>
              </a:rPr>
              <a:t>.</a:t>
            </a:r>
            <a:endParaRPr lang="ru-RU" sz="1800" dirty="0">
              <a:latin typeface="Arial" panose="020B0604020202020204" pitchFamily="34" charset="0"/>
              <a:cs typeface="Arial" panose="020B0604020202020204" pitchFamily="34" charset="0"/>
            </a:endParaRPr>
          </a:p>
        </p:txBody>
      </p:sp>
      <p:sp>
        <p:nvSpPr>
          <p:cNvPr id="4" name="Заголовок 1"/>
          <p:cNvSpPr>
            <a:spLocks noGrp="1"/>
          </p:cNvSpPr>
          <p:nvPr>
            <p:ph type="title"/>
          </p:nvPr>
        </p:nvSpPr>
        <p:spPr>
          <a:xfrm>
            <a:off x="1097280" y="286604"/>
            <a:ext cx="10058400" cy="961172"/>
          </a:xfrm>
        </p:spPr>
        <p:txBody>
          <a:bodyPr/>
          <a:lstStyle/>
          <a:p>
            <a:pPr algn="ctr"/>
            <a:r>
              <a:rPr lang="uk-UA" dirty="0" smtClean="0">
                <a:solidFill>
                  <a:schemeClr val="accent2"/>
                </a:solidFill>
                <a:latin typeface="Arial Black" panose="020B0A04020102020204" pitchFamily="34" charset="0"/>
              </a:rPr>
              <a:t>Висновки до Теми 3 </a:t>
            </a:r>
            <a:endParaRPr lang="ru-RU" dirty="0">
              <a:solidFill>
                <a:schemeClr val="accent2"/>
              </a:solidFill>
              <a:latin typeface="Arial Black" panose="020B0A040201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7304" y="4467069"/>
            <a:ext cx="7647981" cy="1662409"/>
          </a:xfrm>
        </p:spPr>
        <p:txBody>
          <a:bodyPr>
            <a:noAutofit/>
          </a:bodyPr>
          <a:lstStyle/>
          <a:p>
            <a:pPr algn="r">
              <a:spcBef>
                <a:spcPts val="0"/>
              </a:spcBef>
              <a:defRPr/>
            </a:pPr>
            <a:r>
              <a:rPr lang="uk-UA" sz="2400" dirty="0" smtClean="0">
                <a:solidFill>
                  <a:schemeClr val="tx1"/>
                </a:solidFill>
                <a:latin typeface="Arial" pitchFamily="34" charset="0"/>
                <a:cs typeface="Arial" pitchFamily="34" charset="0"/>
              </a:rPr>
              <a:t>Викладач:</a:t>
            </a:r>
            <a:br>
              <a:rPr lang="uk-UA" sz="2400" dirty="0" smtClean="0">
                <a:solidFill>
                  <a:schemeClr val="tx1"/>
                </a:solidFill>
                <a:latin typeface="Arial" pitchFamily="34" charset="0"/>
                <a:cs typeface="Arial" pitchFamily="34" charset="0"/>
              </a:rPr>
            </a:br>
            <a:r>
              <a:rPr lang="uk-UA" sz="2400" dirty="0" err="1" smtClean="0">
                <a:solidFill>
                  <a:schemeClr val="tx1"/>
                </a:solidFill>
                <a:latin typeface="Arial" pitchFamily="34" charset="0"/>
                <a:cs typeface="Arial" pitchFamily="34" charset="0"/>
              </a:rPr>
              <a:t>К.ю.н</a:t>
            </a:r>
            <a:r>
              <a:rPr lang="uk-UA" sz="2400" dirty="0" smtClean="0">
                <a:solidFill>
                  <a:schemeClr val="tx1"/>
                </a:solidFill>
                <a:latin typeface="Arial" pitchFamily="34" charset="0"/>
                <a:cs typeface="Arial" pitchFamily="34" charset="0"/>
              </a:rPr>
              <a:t>., доцент, </a:t>
            </a:r>
            <a:r>
              <a:rPr lang="uk-UA" sz="2400" dirty="0" err="1" smtClean="0">
                <a:solidFill>
                  <a:schemeClr val="tx1"/>
                </a:solidFill>
                <a:latin typeface="Arial" pitchFamily="34" charset="0"/>
                <a:cs typeface="Arial" pitchFamily="34" charset="0"/>
              </a:rPr>
              <a:t>доцент</a:t>
            </a:r>
            <a:r>
              <a:rPr lang="uk-UA" sz="2400" dirty="0" smtClean="0">
                <a:solidFill>
                  <a:schemeClr val="tx1"/>
                </a:solidFill>
                <a:latin typeface="Arial" pitchFamily="34" charset="0"/>
                <a:cs typeface="Arial" pitchFamily="34" charset="0"/>
              </a:rPr>
              <a:t> кафедри галузевого права </a:t>
            </a:r>
            <a:br>
              <a:rPr lang="uk-UA" sz="2400" dirty="0" smtClean="0">
                <a:solidFill>
                  <a:schemeClr val="tx1"/>
                </a:solidFill>
                <a:latin typeface="Arial" pitchFamily="34" charset="0"/>
                <a:cs typeface="Arial" pitchFamily="34" charset="0"/>
              </a:rPr>
            </a:br>
            <a:r>
              <a:rPr lang="uk-UA" sz="2400" dirty="0" smtClean="0">
                <a:solidFill>
                  <a:schemeClr val="tx1"/>
                </a:solidFill>
                <a:latin typeface="Arial" pitchFamily="34" charset="0"/>
                <a:cs typeface="Arial" pitchFamily="34" charset="0"/>
              </a:rPr>
              <a:t>та загально-правових дисциплін</a:t>
            </a:r>
            <a:br>
              <a:rPr lang="uk-UA" sz="2400" dirty="0" smtClean="0">
                <a:solidFill>
                  <a:schemeClr val="tx1"/>
                </a:solidFill>
                <a:latin typeface="Arial" pitchFamily="34" charset="0"/>
                <a:cs typeface="Arial" pitchFamily="34" charset="0"/>
              </a:rPr>
            </a:br>
            <a:r>
              <a:rPr lang="uk-UA" sz="2400" dirty="0" smtClean="0">
                <a:solidFill>
                  <a:schemeClr val="tx1"/>
                </a:solidFill>
                <a:latin typeface="Arial" pitchFamily="34" charset="0"/>
                <a:cs typeface="Arial" pitchFamily="34" charset="0"/>
              </a:rPr>
              <a:t>Орловська Ірина</a:t>
            </a:r>
            <a:r>
              <a:rPr lang="en-US" sz="2400" dirty="0" smtClean="0">
                <a:solidFill>
                  <a:schemeClr val="tx1"/>
                </a:solidFill>
                <a:latin typeface="Arial" pitchFamily="34" charset="0"/>
                <a:cs typeface="Arial" pitchFamily="34" charset="0"/>
              </a:rPr>
              <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Orlovska27-09@ukr.net</a:t>
            </a:r>
            <a:endParaRPr lang="uk-UA" sz="2400" dirty="0">
              <a:solidFill>
                <a:schemeClr val="tx1"/>
              </a:solidFill>
              <a:latin typeface="Arial" pitchFamily="34" charset="0"/>
              <a:cs typeface="Arial" pitchFamily="34" charset="0"/>
            </a:endParaRPr>
          </a:p>
        </p:txBody>
      </p:sp>
      <p:sp>
        <p:nvSpPr>
          <p:cNvPr id="3" name="Содержимое 2"/>
          <p:cNvSpPr>
            <a:spLocks noGrp="1"/>
          </p:cNvSpPr>
          <p:nvPr>
            <p:ph idx="1"/>
          </p:nvPr>
        </p:nvSpPr>
        <p:spPr>
          <a:xfrm>
            <a:off x="2326474" y="1845735"/>
            <a:ext cx="7147310" cy="1646974"/>
          </a:xfrm>
        </p:spPr>
        <p:txBody>
          <a:bodyPr>
            <a:normAutofit/>
          </a:bodyPr>
          <a:lstStyle/>
          <a:p>
            <a:r>
              <a:rPr lang="uk-UA"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Black" pitchFamily="34" charset="0"/>
              </a:rPr>
              <a:t>Дякую за увагу!</a:t>
            </a:r>
            <a:endParaRPr lang="uk-UA"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8505" y="286603"/>
            <a:ext cx="8877174" cy="1450757"/>
          </a:xfrm>
        </p:spPr>
        <p:txBody>
          <a:bodyPr>
            <a:normAutofit/>
          </a:bodyPr>
          <a:lstStyle/>
          <a:p>
            <a:pPr algn="ctr"/>
            <a:r>
              <a:rPr lang="uk-UA" sz="4400" dirty="0">
                <a:solidFill>
                  <a:schemeClr val="accent2"/>
                </a:solidFill>
                <a:latin typeface="Arial Black" panose="020B0A04020102020204" pitchFamily="34" charset="0"/>
                <a:cs typeface="Arial" panose="020B0604020202020204" pitchFamily="34" charset="0"/>
              </a:rPr>
              <a:t>1. Заснування Ради Європи і верховенство права</a:t>
            </a:r>
            <a:r>
              <a:rPr lang="uk-UA" sz="4400" dirty="0" smtClean="0">
                <a:solidFill>
                  <a:schemeClr val="accent2"/>
                </a:solidFill>
                <a:latin typeface="Arial Black" panose="020B0A04020102020204" pitchFamily="34" charset="0"/>
                <a:cs typeface="Arial" panose="020B0604020202020204" pitchFamily="34" charset="0"/>
              </a:rPr>
              <a:t>.</a:t>
            </a:r>
            <a:endParaRPr lang="ru-RU" sz="4400" dirty="0">
              <a:solidFill>
                <a:schemeClr val="accent2"/>
              </a:solidFill>
              <a:latin typeface="Arial Black" panose="020B0A04020102020204" pitchFamily="34" charset="0"/>
            </a:endParaRPr>
          </a:p>
        </p:txBody>
      </p:sp>
      <p:sp>
        <p:nvSpPr>
          <p:cNvPr id="3" name="Объект 2"/>
          <p:cNvSpPr>
            <a:spLocks noGrp="1"/>
          </p:cNvSpPr>
          <p:nvPr>
            <p:ph idx="1"/>
          </p:nvPr>
        </p:nvSpPr>
        <p:spPr>
          <a:xfrm>
            <a:off x="812800" y="1845734"/>
            <a:ext cx="10493829" cy="4497010"/>
          </a:xfrm>
        </p:spPr>
        <p:txBody>
          <a:bodyPr>
            <a:noAutofit/>
          </a:bodyPr>
          <a:lstStyle/>
          <a:p>
            <a:pPr>
              <a:buFont typeface="Wingdings" panose="05000000000000000000" pitchFamily="2" charset="2"/>
              <a:buChar char="Ø"/>
            </a:pPr>
            <a:r>
              <a:rPr lang="ru-RU" dirty="0" err="1">
                <a:latin typeface="Arial" panose="020B0604020202020204" pitchFamily="34" charset="0"/>
                <a:cs typeface="Arial" panose="020B0604020202020204" pitchFamily="34" charset="0"/>
              </a:rPr>
              <a:t>Ідею</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створення</a:t>
            </a:r>
            <a:r>
              <a:rPr lang="ru-RU" dirty="0">
                <a:latin typeface="Arial" panose="020B0604020202020204" pitchFamily="34" charset="0"/>
                <a:cs typeface="Arial" panose="020B0604020202020204" pitchFamily="34" charset="0"/>
              </a:rPr>
              <a:t> Ради </a:t>
            </a:r>
            <a:r>
              <a:rPr lang="ru-RU" dirty="0" err="1">
                <a:latin typeface="Arial" panose="020B0604020202020204" pitchFamily="34" charset="0"/>
                <a:cs typeface="Arial" panose="020B0604020202020204" pitchFamily="34" charset="0"/>
              </a:rPr>
              <a:t>Європи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висловив</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колишній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прем'єр-міністр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Великобританії</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Вінстон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Черчілль</a:t>
            </a:r>
            <a:r>
              <a:rPr lang="ru-RU" dirty="0">
                <a:latin typeface="Arial" panose="020B0604020202020204" pitchFamily="34" charset="0"/>
                <a:cs typeface="Arial" panose="020B0604020202020204" pitchFamily="34" charset="0"/>
              </a:rPr>
              <a:t> 19 </a:t>
            </a:r>
            <a:r>
              <a:rPr lang="ru-RU" dirty="0" err="1">
                <a:latin typeface="Arial" panose="020B0604020202020204" pitchFamily="34" charset="0"/>
                <a:cs typeface="Arial" panose="020B0604020202020204" pitchFamily="34" charset="0"/>
              </a:rPr>
              <a:t>вересня</a:t>
            </a:r>
            <a:r>
              <a:rPr lang="ru-RU" dirty="0">
                <a:latin typeface="Arial" panose="020B0604020202020204" pitchFamily="34" charset="0"/>
                <a:cs typeface="Arial" panose="020B0604020202020204" pitchFamily="34" charset="0"/>
              </a:rPr>
              <a:t> 1946 </a:t>
            </a:r>
            <a:r>
              <a:rPr lang="ru-RU" dirty="0" smtClean="0">
                <a:latin typeface="Arial" panose="020B0604020202020204" pitchFamily="34" charset="0"/>
                <a:cs typeface="Arial" panose="020B0604020202020204" pitchFamily="34" charset="0"/>
              </a:rPr>
              <a:t>року</a:t>
            </a:r>
          </a:p>
          <a:p>
            <a:pPr>
              <a:buFont typeface="Wingdings" panose="05000000000000000000" pitchFamily="2" charset="2"/>
              <a:buChar char="Ø"/>
            </a:pPr>
            <a:r>
              <a:rPr lang="uk-UA" dirty="0">
                <a:latin typeface="Arial" panose="020B0604020202020204" pitchFamily="34" charset="0"/>
                <a:cs typeface="Arial" panose="020B0604020202020204" pitchFamily="34" charset="0"/>
              </a:rPr>
              <a:t>5 травня 1949 року Бельгія, Велика Британія, Данія, Ірландія, Італія, Люксембург, Нідерланди, Норвегія, Франція та Швеція у Лондоні підписали Статут Ради Європи (РЄ) </a:t>
            </a:r>
            <a:endParaRPr lang="uk-UA"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uk-UA" dirty="0">
                <a:latin typeface="Arial" panose="020B0604020202020204" pitchFamily="34" charset="0"/>
                <a:cs typeface="Arial" panose="020B0604020202020204" pitchFamily="34" charset="0"/>
              </a:rPr>
              <a:t>Перше засідання РЄ відкрилося 10 серпня 1949 року в Страсбурзі </a:t>
            </a:r>
            <a:endParaRPr lang="uk-UA" dirty="0" smtClean="0">
              <a:latin typeface="Arial" panose="020B0604020202020204" pitchFamily="34" charset="0"/>
              <a:cs typeface="Arial" panose="020B0604020202020204" pitchFamily="34" charset="0"/>
            </a:endParaRPr>
          </a:p>
          <a:p>
            <a:pPr>
              <a:spcBef>
                <a:spcPts val="600"/>
              </a:spcBef>
              <a:buFont typeface="Wingdings" panose="05000000000000000000" pitchFamily="2" charset="2"/>
              <a:buChar char="Ø"/>
            </a:pPr>
            <a:r>
              <a:rPr lang="uk-UA" dirty="0">
                <a:latin typeface="Arial" panose="020B0604020202020204" pitchFamily="34" charset="0"/>
                <a:cs typeface="Arial" panose="020B0604020202020204" pitchFamily="34" charset="0"/>
              </a:rPr>
              <a:t>Принципи </a:t>
            </a:r>
            <a:r>
              <a:rPr lang="uk-UA" dirty="0" smtClean="0">
                <a:latin typeface="Arial" panose="020B0604020202020204" pitchFamily="34" charset="0"/>
                <a:cs typeface="Arial" panose="020B0604020202020204" pitchFamily="34" charset="0"/>
              </a:rPr>
              <a:t>побудови:</a:t>
            </a:r>
          </a:p>
          <a:p>
            <a:pPr>
              <a:spcBef>
                <a:spcPts val="600"/>
              </a:spcBef>
            </a:pPr>
            <a:r>
              <a:rPr lang="uk-UA" dirty="0">
                <a:latin typeface="Arial" panose="020B0604020202020204" pitchFamily="34" charset="0"/>
                <a:cs typeface="Arial" panose="020B0604020202020204" pitchFamily="34" charset="0"/>
              </a:rPr>
              <a:t>– обстоюванні свободи думки, віри і слова;</a:t>
            </a:r>
            <a:endParaRPr lang="ru-RU" dirty="0">
              <a:latin typeface="Arial" panose="020B0604020202020204" pitchFamily="34" charset="0"/>
              <a:cs typeface="Arial" panose="020B0604020202020204" pitchFamily="34" charset="0"/>
            </a:endParaRPr>
          </a:p>
          <a:p>
            <a:pPr>
              <a:spcBef>
                <a:spcPts val="600"/>
              </a:spcBef>
            </a:pPr>
            <a:r>
              <a:rPr lang="uk-UA" dirty="0">
                <a:latin typeface="Arial" panose="020B0604020202020204" pitchFamily="34" charset="0"/>
                <a:cs typeface="Arial" panose="020B0604020202020204" pitchFamily="34" charset="0"/>
              </a:rPr>
              <a:t>– обстоюванні </a:t>
            </a:r>
            <a:r>
              <a:rPr lang="uk-UA" dirty="0" err="1">
                <a:latin typeface="Arial" panose="020B0604020202020204" pitchFamily="34" charset="0"/>
                <a:cs typeface="Arial" panose="020B0604020202020204" pitchFamily="34" charset="0"/>
              </a:rPr>
              <a:t>rule</a:t>
            </a:r>
            <a:r>
              <a:rPr lang="uk-UA" dirty="0">
                <a:latin typeface="Arial" panose="020B0604020202020204" pitchFamily="34" charset="0"/>
                <a:cs typeface="Arial" panose="020B0604020202020204" pitchFamily="34" charset="0"/>
              </a:rPr>
              <a:t> </a:t>
            </a:r>
            <a:r>
              <a:rPr lang="uk-UA" dirty="0" err="1">
                <a:latin typeface="Arial" panose="020B0604020202020204" pitchFamily="34" charset="0"/>
                <a:cs typeface="Arial" panose="020B0604020202020204" pitchFamily="34" charset="0"/>
              </a:rPr>
              <a:t>of</a:t>
            </a:r>
            <a:r>
              <a:rPr lang="uk-UA" dirty="0">
                <a:latin typeface="Arial" panose="020B0604020202020204" pitchFamily="34" charset="0"/>
                <a:cs typeface="Arial" panose="020B0604020202020204" pitchFamily="34" charset="0"/>
              </a:rPr>
              <a:t> </a:t>
            </a:r>
            <a:r>
              <a:rPr lang="uk-UA" dirty="0" err="1">
                <a:latin typeface="Arial" panose="020B0604020202020204" pitchFamily="34" charset="0"/>
                <a:cs typeface="Arial" panose="020B0604020202020204" pitchFamily="34" charset="0"/>
              </a:rPr>
              <a:t>law</a:t>
            </a:r>
            <a:r>
              <a:rPr lang="uk-UA" dirty="0">
                <a:latin typeface="Arial" panose="020B0604020202020204" pitchFamily="34" charset="0"/>
                <a:cs typeface="Arial" panose="020B0604020202020204" pitchFamily="34" charset="0"/>
              </a:rPr>
              <a:t> [«верховенства права»] — як на національному, так і на міжнародному рівнях;</a:t>
            </a:r>
            <a:endParaRPr lang="ru-RU" dirty="0">
              <a:latin typeface="Arial" panose="020B0604020202020204" pitchFamily="34" charset="0"/>
              <a:cs typeface="Arial" panose="020B0604020202020204" pitchFamily="34" charset="0"/>
            </a:endParaRPr>
          </a:p>
          <a:p>
            <a:pPr>
              <a:spcBef>
                <a:spcPts val="600"/>
              </a:spcBef>
            </a:pPr>
            <a:r>
              <a:rPr lang="uk-UA" dirty="0">
                <a:latin typeface="Arial" panose="020B0604020202020204" pitchFamily="34" charset="0"/>
                <a:cs typeface="Arial" panose="020B0604020202020204" pitchFamily="34" charset="0"/>
              </a:rPr>
              <a:t>– використанні держави не як інструменту влади, а як інструмен­ту служіння суспільству; </a:t>
            </a:r>
            <a:endParaRPr lang="ru-RU" dirty="0">
              <a:latin typeface="Arial" panose="020B0604020202020204" pitchFamily="34" charset="0"/>
              <a:cs typeface="Arial" panose="020B0604020202020204" pitchFamily="34" charset="0"/>
            </a:endParaRPr>
          </a:p>
          <a:p>
            <a:pPr>
              <a:spcBef>
                <a:spcPts val="600"/>
              </a:spcBef>
            </a:pPr>
            <a:r>
              <a:rPr lang="uk-UA" dirty="0">
                <a:latin typeface="Arial" panose="020B0604020202020204" pitchFamily="34" charset="0"/>
                <a:cs typeface="Arial" panose="020B0604020202020204" pitchFamily="34" charset="0"/>
              </a:rPr>
              <a:t>– підвищення стандартів життя і життєвого рівня — усього насе­лення, а не лише окремих його груп.</a:t>
            </a:r>
            <a:endParaRPr lang="ru-RU" dirty="0">
              <a:latin typeface="Arial" panose="020B0604020202020204" pitchFamily="34" charset="0"/>
              <a:cs typeface="Arial" panose="020B0604020202020204" pitchFamily="34" charset="0"/>
            </a:endParaRPr>
          </a:p>
        </p:txBody>
      </p:sp>
      <p:pic>
        <p:nvPicPr>
          <p:cNvPr id="4" name="Рисунок 3" descr="Council_of_Europe_logo_(2013_revised_version).png"/>
          <p:cNvPicPr>
            <a:picLocks noChangeAspect="1"/>
          </p:cNvPicPr>
          <p:nvPr/>
        </p:nvPicPr>
        <p:blipFill>
          <a:blip r:embed="rId2" cstate="print"/>
          <a:stretch>
            <a:fillRect/>
          </a:stretch>
        </p:blipFill>
        <p:spPr>
          <a:xfrm>
            <a:off x="0" y="0"/>
            <a:ext cx="2383436" cy="1906749"/>
          </a:xfrm>
          <a:prstGeom prst="rect">
            <a:avLst/>
          </a:prstGeom>
        </p:spPr>
      </p:pic>
    </p:spTree>
    <p:extLst>
      <p:ext uri="{BB962C8B-B14F-4D97-AF65-F5344CB8AC3E}">
        <p14:creationId xmlns:p14="http://schemas.microsoft.com/office/powerpoint/2010/main" val="2235312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8932" y="301594"/>
            <a:ext cx="10711543" cy="1450757"/>
          </a:xfrm>
        </p:spPr>
        <p:txBody>
          <a:bodyPr>
            <a:noAutofit/>
          </a:bodyPr>
          <a:lstStyle/>
          <a:p>
            <a:pPr algn="just"/>
            <a:r>
              <a:rPr lang="uk-UA" sz="3600" dirty="0" smtClean="0">
                <a:latin typeface="Arial" panose="020B0604020202020204" pitchFamily="34" charset="0"/>
                <a:cs typeface="Arial" panose="020B0604020202020204" pitchFamily="34" charset="0"/>
              </a:rPr>
              <a:t>РЄ </a:t>
            </a:r>
            <a:r>
              <a:rPr lang="uk-UA" sz="3600" dirty="0">
                <a:latin typeface="Arial" panose="020B0604020202020204" pitchFamily="34" charset="0"/>
                <a:cs typeface="Arial" panose="020B0604020202020204" pitchFamily="34" charset="0"/>
              </a:rPr>
              <a:t>виступала майданчиком для обговорення питань, що мали спільний інтерес у різних сферах життя, а також прав людини та основних свобод</a:t>
            </a:r>
            <a:endParaRPr lang="ru-RU" sz="36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928912" y="1737359"/>
            <a:ext cx="10711543" cy="4605383"/>
          </a:xfrm>
        </p:spPr>
        <p:txBody>
          <a:bodyPr>
            <a:noAutofit/>
          </a:bodyPr>
          <a:lstStyle/>
          <a:p>
            <a:pPr algn="just">
              <a:spcBef>
                <a:spcPts val="600"/>
              </a:spcBef>
            </a:pPr>
            <a:r>
              <a:rPr lang="uk-UA" sz="2800" dirty="0">
                <a:latin typeface="Arial" panose="020B0604020202020204" pitchFamily="34" charset="0"/>
                <a:cs typeface="Arial" panose="020B0604020202020204" pitchFamily="34" charset="0"/>
              </a:rPr>
              <a:t>Метою створення </a:t>
            </a:r>
            <a:r>
              <a:rPr lang="uk-UA" sz="2800" dirty="0" smtClean="0">
                <a:latin typeface="Arial" panose="020B0604020202020204" pitchFamily="34" charset="0"/>
                <a:cs typeface="Arial" panose="020B0604020202020204" pitchFamily="34" charset="0"/>
              </a:rPr>
              <a:t>РЄ є </a:t>
            </a:r>
            <a:r>
              <a:rPr lang="uk-UA" sz="2800" dirty="0">
                <a:latin typeface="Arial" panose="020B0604020202020204" pitchFamily="34" charset="0"/>
                <a:cs typeface="Arial" panose="020B0604020202020204" pitchFamily="34" charset="0"/>
              </a:rPr>
              <a:t>«досягнення тіснішого єднання між її членами для збереження та втілення в життя ідеалів і принципів, які становлять їхню спільну спадщину, а також для сприяння їхньому економічному і соціальному проґресові» (Ст.1</a:t>
            </a:r>
            <a:r>
              <a:rPr lang="uk-UA" sz="2800" dirty="0" smtClean="0">
                <a:latin typeface="Arial" panose="020B0604020202020204" pitchFamily="34" charset="0"/>
                <a:cs typeface="Arial" panose="020B0604020202020204" pitchFamily="34" charset="0"/>
              </a:rPr>
              <a:t>).</a:t>
            </a:r>
          </a:p>
          <a:p>
            <a:pPr algn="just">
              <a:spcBef>
                <a:spcPts val="600"/>
              </a:spcBef>
            </a:pPr>
            <a:r>
              <a:rPr lang="uk-UA" sz="2800" dirty="0">
                <a:latin typeface="Arial" panose="020B0604020202020204" pitchFamily="34" charset="0"/>
                <a:cs typeface="Arial" panose="020B0604020202020204" pitchFamily="34" charset="0"/>
              </a:rPr>
              <a:t>Європейський суд з прав людини не входить до складу органів Ради Європи, а лише діє при ній. ЄСПЛ було утворено шляхом прийняття Конвенції про захист прав людини і основоположних </a:t>
            </a:r>
            <a:r>
              <a:rPr lang="uk-UA" sz="2800" dirty="0" smtClean="0">
                <a:latin typeface="Arial" panose="020B0604020202020204" pitchFamily="34" charset="0"/>
                <a:cs typeface="Arial" panose="020B0604020202020204" pitchFamily="34" charset="0"/>
              </a:rPr>
              <a:t>свобод.</a:t>
            </a:r>
          </a:p>
          <a:p>
            <a:pPr algn="just">
              <a:spcBef>
                <a:spcPts val="600"/>
              </a:spcBef>
            </a:pPr>
            <a:r>
              <a:rPr lang="uk-UA" sz="2800" dirty="0">
                <a:latin typeface="Arial" panose="020B0604020202020204" pitchFamily="34" charset="0"/>
                <a:cs typeface="Arial" panose="020B0604020202020204" pitchFamily="34" charset="0"/>
              </a:rPr>
              <a:t>Станом на 2022 рік до РЄ входить 46 держав, а статус країни-спостерігача мають Ватикан, Канада, Мексика, США та Японія</a:t>
            </a:r>
            <a:r>
              <a:rPr lang="uk-UA" sz="2800" dirty="0" smtClean="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211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137" y="83403"/>
            <a:ext cx="10058400" cy="961626"/>
          </a:xfrm>
        </p:spPr>
        <p:txBody>
          <a:bodyPr/>
          <a:lstStyle/>
          <a:p>
            <a:pPr algn="ctr"/>
            <a:r>
              <a:rPr lang="uk-UA" dirty="0" smtClean="0">
                <a:solidFill>
                  <a:schemeClr val="accent2"/>
                </a:solidFill>
                <a:latin typeface="Arial Black" panose="020B0A04020102020204" pitchFamily="34" charset="0"/>
              </a:rPr>
              <a:t>Україна і Рада Європи</a:t>
            </a:r>
            <a:endParaRPr lang="ru-RU" dirty="0">
              <a:solidFill>
                <a:schemeClr val="accent2"/>
              </a:solidFill>
              <a:latin typeface="Arial Black" panose="020B0A04020102020204" pitchFamily="34" charset="0"/>
            </a:endParaRPr>
          </a:p>
        </p:txBody>
      </p:sp>
      <p:sp>
        <p:nvSpPr>
          <p:cNvPr id="3" name="Объект 2"/>
          <p:cNvSpPr>
            <a:spLocks noGrp="1"/>
          </p:cNvSpPr>
          <p:nvPr>
            <p:ph idx="1"/>
          </p:nvPr>
        </p:nvSpPr>
        <p:spPr>
          <a:xfrm>
            <a:off x="783771" y="1045029"/>
            <a:ext cx="10682515" cy="5181600"/>
          </a:xfrm>
        </p:spPr>
        <p:txBody>
          <a:bodyPr>
            <a:noAutofit/>
          </a:bodyPr>
          <a:lstStyle/>
          <a:p>
            <a:pPr algn="just">
              <a:spcBef>
                <a:spcPts val="600"/>
              </a:spcBef>
              <a:buFont typeface="Wingdings" panose="05000000000000000000" pitchFamily="2" charset="2"/>
              <a:buChar char="§"/>
            </a:pPr>
            <a:r>
              <a:rPr lang="uk-UA" sz="2800" dirty="0">
                <a:latin typeface="Arial" panose="020B0604020202020204" pitchFamily="34" charset="0"/>
                <a:cs typeface="Arial" panose="020B0604020202020204" pitchFamily="34" charset="0"/>
              </a:rPr>
              <a:t>Україна заявила про своє бажання приєднатися до Ради Європи 14 липня 1992 р. </a:t>
            </a:r>
            <a:endParaRPr lang="uk-UA" sz="2800" dirty="0" smtClean="0">
              <a:latin typeface="Arial" panose="020B0604020202020204" pitchFamily="34" charset="0"/>
              <a:cs typeface="Arial" panose="020B0604020202020204" pitchFamily="34" charset="0"/>
            </a:endParaRPr>
          </a:p>
          <a:p>
            <a:pPr algn="just">
              <a:spcBef>
                <a:spcPts val="600"/>
              </a:spcBef>
              <a:buFont typeface="Wingdings" panose="05000000000000000000" pitchFamily="2" charset="2"/>
              <a:buChar char="§"/>
            </a:pPr>
            <a:r>
              <a:rPr lang="uk-UA" sz="2800" dirty="0" smtClean="0">
                <a:latin typeface="Arial" panose="020B0604020202020204" pitchFamily="34" charset="0"/>
                <a:cs typeface="Arial" panose="020B0604020202020204" pitchFamily="34" charset="0"/>
              </a:rPr>
              <a:t>16 </a:t>
            </a:r>
            <a:r>
              <a:rPr lang="uk-UA" sz="2800" dirty="0">
                <a:latin typeface="Arial" panose="020B0604020202020204" pitchFamily="34" charset="0"/>
                <a:cs typeface="Arial" panose="020B0604020202020204" pitchFamily="34" charset="0"/>
              </a:rPr>
              <a:t>вересня 1992 р. Верховній Раді України було надано статус «спеціально запрошеного гостя» в Парламентській асамблеї Ради Європи (ПАРЄ) що дозволило депутатам Верховної Ради України брати участь в роботі асамблеї.</a:t>
            </a:r>
            <a:endParaRPr lang="ru-RU" sz="2800" dirty="0">
              <a:latin typeface="Arial" panose="020B0604020202020204" pitchFamily="34" charset="0"/>
              <a:cs typeface="Arial" panose="020B0604020202020204" pitchFamily="34" charset="0"/>
            </a:endParaRPr>
          </a:p>
          <a:p>
            <a:pPr algn="just">
              <a:spcBef>
                <a:spcPts val="600"/>
              </a:spcBef>
              <a:buFont typeface="Wingdings" panose="05000000000000000000" pitchFamily="2" charset="2"/>
              <a:buChar char="§"/>
            </a:pPr>
            <a:r>
              <a:rPr lang="uk-UA" sz="2800" dirty="0">
                <a:latin typeface="Arial" panose="020B0604020202020204" pitchFamily="34" charset="0"/>
                <a:cs typeface="Arial" panose="020B0604020202020204" pitchFamily="34" charset="0"/>
              </a:rPr>
              <a:t>Резолюцією (92) 29 від 23 вересня 1992 р. Комітет міністрів Ради Європи доручив ПАРЄ підготувати висновок стосовно ступеня готовності України до вступу до РЄ відповідно до положень Статутної Резолюції (51) 30 А.</a:t>
            </a:r>
            <a:endParaRPr lang="ru-RU" sz="2800" dirty="0">
              <a:latin typeface="Arial" panose="020B0604020202020204" pitchFamily="34" charset="0"/>
              <a:cs typeface="Arial" panose="020B0604020202020204" pitchFamily="34" charset="0"/>
            </a:endParaRPr>
          </a:p>
          <a:p>
            <a:pPr algn="just">
              <a:spcBef>
                <a:spcPts val="600"/>
              </a:spcBef>
              <a:buFont typeface="Wingdings" panose="05000000000000000000" pitchFamily="2" charset="2"/>
              <a:buChar char="§"/>
            </a:pPr>
            <a:r>
              <a:rPr lang="uk-UA" sz="2800" dirty="0">
                <a:latin typeface="Arial" panose="020B0604020202020204" pitchFamily="34" charset="0"/>
                <a:cs typeface="Arial" panose="020B0604020202020204" pitchFamily="34" charset="0"/>
              </a:rPr>
              <a:t>9 листопада 1995 року Україна приєдналася до РЄ, ставши її 37-м членом.</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7697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chemeClr val="accent2"/>
                </a:solidFill>
                <a:latin typeface="Arial Black" panose="020B0A04020102020204" pitchFamily="34" charset="0"/>
              </a:rPr>
              <a:t>Росія </a:t>
            </a:r>
            <a:r>
              <a:rPr lang="uk-UA" dirty="0">
                <a:solidFill>
                  <a:schemeClr val="accent2"/>
                </a:solidFill>
                <a:latin typeface="Arial Black" panose="020B0A04020102020204" pitchFamily="34" charset="0"/>
              </a:rPr>
              <a:t>і Рада Європи</a:t>
            </a:r>
            <a:endParaRPr lang="ru-RU" dirty="0"/>
          </a:p>
        </p:txBody>
      </p:sp>
      <p:sp>
        <p:nvSpPr>
          <p:cNvPr id="3" name="Объект 2"/>
          <p:cNvSpPr>
            <a:spLocks noGrp="1"/>
          </p:cNvSpPr>
          <p:nvPr>
            <p:ph idx="1"/>
          </p:nvPr>
        </p:nvSpPr>
        <p:spPr>
          <a:xfrm>
            <a:off x="798286" y="1845734"/>
            <a:ext cx="10697028" cy="4351866"/>
          </a:xfrm>
        </p:spPr>
        <p:txBody>
          <a:bodyPr>
            <a:noAutofit/>
          </a:bodyPr>
          <a:lstStyle/>
          <a:p>
            <a:pPr>
              <a:spcBef>
                <a:spcPts val="600"/>
              </a:spcBef>
              <a:buFont typeface="Wingdings" panose="05000000000000000000" pitchFamily="2" charset="2"/>
              <a:buChar char="§"/>
            </a:pPr>
            <a:r>
              <a:rPr lang="uk-UA" sz="2400" dirty="0">
                <a:latin typeface="Arial" panose="020B0604020202020204" pitchFamily="34" charset="0"/>
                <a:cs typeface="Arial" panose="020B0604020202020204" pitchFamily="34" charset="0"/>
              </a:rPr>
              <a:t>У 2014 році після анексії Криму Рада Європи тимчасово призупинила членство Росії, але не виключала її. </a:t>
            </a:r>
            <a:endParaRPr lang="uk-UA" sz="2400" dirty="0" smtClean="0">
              <a:latin typeface="Arial" panose="020B0604020202020204" pitchFamily="34" charset="0"/>
              <a:cs typeface="Arial" panose="020B0604020202020204" pitchFamily="34" charset="0"/>
            </a:endParaRPr>
          </a:p>
          <a:p>
            <a:pPr>
              <a:spcBef>
                <a:spcPts val="600"/>
              </a:spcBef>
              <a:buFont typeface="Wingdings" panose="05000000000000000000" pitchFamily="2" charset="2"/>
              <a:buChar char="§"/>
            </a:pPr>
            <a:r>
              <a:rPr lang="uk-UA" sz="2400" dirty="0" smtClean="0">
                <a:latin typeface="Arial" panose="020B0604020202020204" pitchFamily="34" charset="0"/>
                <a:cs typeface="Arial" panose="020B0604020202020204" pitchFamily="34" charset="0"/>
              </a:rPr>
              <a:t>У </a:t>
            </a:r>
            <a:r>
              <a:rPr lang="uk-UA" sz="2400" dirty="0">
                <a:latin typeface="Arial" panose="020B0604020202020204" pitchFamily="34" charset="0"/>
                <a:cs typeface="Arial" panose="020B0604020202020204" pitchFamily="34" charset="0"/>
              </a:rPr>
              <a:t>2019 році Рада Європи повернула Росію назад без жодних передумов.</a:t>
            </a:r>
            <a:endParaRPr lang="ru-RU" sz="2400" dirty="0">
              <a:latin typeface="Arial" panose="020B0604020202020204" pitchFamily="34" charset="0"/>
              <a:cs typeface="Arial" panose="020B0604020202020204" pitchFamily="34" charset="0"/>
            </a:endParaRPr>
          </a:p>
          <a:p>
            <a:pPr>
              <a:spcBef>
                <a:spcPts val="600"/>
              </a:spcBef>
              <a:buFont typeface="Wingdings" panose="05000000000000000000" pitchFamily="2" charset="2"/>
              <a:buChar char="§"/>
            </a:pPr>
            <a:r>
              <a:rPr lang="uk-UA" sz="2400" dirty="0">
                <a:latin typeface="Arial" panose="020B0604020202020204" pitchFamily="34" charset="0"/>
                <a:cs typeface="Arial" panose="020B0604020202020204" pitchFamily="34" charset="0"/>
              </a:rPr>
              <a:t>Комітет міністрів Ради Європи — головний орган цієї організації, 16 березня 2022 року проголосував за виключення Росії з її складу. Напередодні таке рішення підтримала і Парламентська асамблея Ради Європи. У Раді Європи пояснили, що Росія була виключена відповідно до статті 8 Статуту Ради Європи.</a:t>
            </a:r>
            <a:endParaRPr lang="ru-RU" sz="2400" dirty="0">
              <a:latin typeface="Arial" panose="020B0604020202020204" pitchFamily="34" charset="0"/>
              <a:cs typeface="Arial" panose="020B0604020202020204" pitchFamily="34" charset="0"/>
            </a:endParaRPr>
          </a:p>
          <a:p>
            <a:pPr>
              <a:spcBef>
                <a:spcPts val="600"/>
              </a:spcBef>
              <a:buFont typeface="Wingdings" panose="05000000000000000000" pitchFamily="2" charset="2"/>
              <a:buChar char="§"/>
            </a:pPr>
            <a:r>
              <a:rPr lang="uk-UA" sz="2400" dirty="0">
                <a:latin typeface="Arial" panose="020B0604020202020204" pitchFamily="34" charset="0"/>
                <a:cs typeface="Arial" panose="020B0604020202020204" pitchFamily="34" charset="0"/>
              </a:rPr>
              <a:t>Виключення РФ з Ради Європи означає, що тепер вона може не дотримуватися Конвенції з прав людини та не нести відповідальність за її порушення. Також на Росію не можна буде подати до Європейського суду з прав людини.</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792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dirty="0">
                <a:solidFill>
                  <a:schemeClr val="accent2"/>
                </a:solidFill>
                <a:latin typeface="Arial Black" panose="020B0A04020102020204" pitchFamily="34" charset="0"/>
                <a:cs typeface="Arial" panose="020B0604020202020204" pitchFamily="34" charset="0"/>
              </a:rPr>
              <a:t>2.Верховенство права як </a:t>
            </a:r>
            <a:r>
              <a:rPr lang="ru-RU" sz="3600" dirty="0" err="1">
                <a:solidFill>
                  <a:schemeClr val="accent2"/>
                </a:solidFill>
                <a:latin typeface="Arial Black" panose="020B0A04020102020204" pitchFamily="34" charset="0"/>
                <a:cs typeface="Arial" panose="020B0604020202020204" pitchFamily="34" charset="0"/>
              </a:rPr>
              <a:t>складник</a:t>
            </a:r>
            <a:r>
              <a:rPr lang="ru-RU" sz="3600" dirty="0">
                <a:solidFill>
                  <a:schemeClr val="accent2"/>
                </a:solidFill>
                <a:latin typeface="Arial Black" panose="020B0A04020102020204" pitchFamily="34" charset="0"/>
                <a:cs typeface="Arial" panose="020B0604020202020204" pitchFamily="34" charset="0"/>
              </a:rPr>
              <a:t> </a:t>
            </a:r>
            <a:r>
              <a:rPr lang="ru-RU" sz="3600" dirty="0" err="1">
                <a:solidFill>
                  <a:schemeClr val="accent2"/>
                </a:solidFill>
                <a:latin typeface="Arial Black" panose="020B0A04020102020204" pitchFamily="34" charset="0"/>
                <a:cs typeface="Arial" panose="020B0604020202020204" pitchFamily="34" charset="0"/>
              </a:rPr>
              <a:t>тріади</a:t>
            </a:r>
            <a:r>
              <a:rPr lang="ru-RU" sz="3600" dirty="0">
                <a:solidFill>
                  <a:schemeClr val="accent2"/>
                </a:solidFill>
                <a:latin typeface="Arial Black" panose="020B0A04020102020204" pitchFamily="34" charset="0"/>
                <a:cs typeface="Arial" panose="020B0604020202020204" pitchFamily="34" charset="0"/>
              </a:rPr>
              <a:t> </a:t>
            </a:r>
            <a:r>
              <a:rPr lang="ru-RU" sz="3600" dirty="0" err="1">
                <a:solidFill>
                  <a:schemeClr val="accent2"/>
                </a:solidFill>
                <a:latin typeface="Arial Black" panose="020B0A04020102020204" pitchFamily="34" charset="0"/>
                <a:cs typeface="Arial" panose="020B0604020202020204" pitchFamily="34" charset="0"/>
              </a:rPr>
              <a:t>принципів</a:t>
            </a:r>
            <a:r>
              <a:rPr lang="ru-RU" sz="3600" dirty="0">
                <a:solidFill>
                  <a:schemeClr val="accent2"/>
                </a:solidFill>
                <a:latin typeface="Arial Black" panose="020B0A04020102020204" pitchFamily="34" charset="0"/>
                <a:cs typeface="Arial" panose="020B0604020202020204" pitchFamily="34" charset="0"/>
              </a:rPr>
              <a:t> </a:t>
            </a:r>
            <a:r>
              <a:rPr lang="ru-RU" sz="3600" dirty="0" err="1">
                <a:solidFill>
                  <a:schemeClr val="accent2"/>
                </a:solidFill>
                <a:latin typeface="Arial Black" panose="020B0A04020102020204" pitchFamily="34" charset="0"/>
                <a:cs typeface="Arial" panose="020B0604020202020204" pitchFamily="34" charset="0"/>
              </a:rPr>
              <a:t>спільної</a:t>
            </a:r>
            <a:r>
              <a:rPr lang="ru-RU" sz="3600" dirty="0">
                <a:solidFill>
                  <a:schemeClr val="accent2"/>
                </a:solidFill>
                <a:latin typeface="Arial Black" panose="020B0A04020102020204" pitchFamily="34" charset="0"/>
                <a:cs typeface="Arial" panose="020B0604020202020204" pitchFamily="34" charset="0"/>
              </a:rPr>
              <a:t> </a:t>
            </a:r>
            <a:r>
              <a:rPr lang="ru-RU" sz="3600" dirty="0" err="1">
                <a:solidFill>
                  <a:schemeClr val="accent2"/>
                </a:solidFill>
                <a:latin typeface="Arial Black" panose="020B0A04020102020204" pitchFamily="34" charset="0"/>
                <a:cs typeface="Arial" panose="020B0604020202020204" pitchFamily="34" charset="0"/>
              </a:rPr>
              <a:t>спадщини</a:t>
            </a:r>
            <a:r>
              <a:rPr lang="ru-RU" sz="3600" dirty="0">
                <a:solidFill>
                  <a:schemeClr val="accent2"/>
                </a:solidFill>
                <a:latin typeface="Arial Black" panose="020B0A04020102020204" pitchFamily="34" charset="0"/>
                <a:cs typeface="Arial" panose="020B0604020202020204" pitchFamily="34" charset="0"/>
              </a:rPr>
              <a:t> </a:t>
            </a:r>
            <a:r>
              <a:rPr lang="ru-RU" sz="3600" dirty="0" err="1">
                <a:solidFill>
                  <a:schemeClr val="accent2"/>
                </a:solidFill>
                <a:latin typeface="Arial Black" panose="020B0A04020102020204" pitchFamily="34" charset="0"/>
                <a:cs typeface="Arial" panose="020B0604020202020204" pitchFamily="34" charset="0"/>
              </a:rPr>
              <a:t>європейських</a:t>
            </a:r>
            <a:r>
              <a:rPr lang="ru-RU" sz="3600" dirty="0">
                <a:solidFill>
                  <a:schemeClr val="accent2"/>
                </a:solidFill>
                <a:latin typeface="Arial Black" panose="020B0A04020102020204" pitchFamily="34" charset="0"/>
                <a:cs typeface="Arial" panose="020B0604020202020204" pitchFamily="34" charset="0"/>
              </a:rPr>
              <a:t> </a:t>
            </a:r>
            <a:r>
              <a:rPr lang="ru-RU" sz="3600" dirty="0" err="1">
                <a:solidFill>
                  <a:schemeClr val="accent2"/>
                </a:solidFill>
                <a:latin typeface="Arial Black" panose="020B0A04020102020204" pitchFamily="34" charset="0"/>
                <a:cs typeface="Arial" panose="020B0604020202020204" pitchFamily="34" charset="0"/>
              </a:rPr>
              <a:t>народів</a:t>
            </a:r>
            <a:endParaRPr lang="ru-RU" sz="3600" dirty="0">
              <a:solidFill>
                <a:schemeClr val="accent2"/>
              </a:solidFill>
              <a:latin typeface="Arial Black" panose="020B0A04020102020204" pitchFamily="34" charset="0"/>
              <a:cs typeface="Arial" panose="020B0604020202020204" pitchFamily="34" charset="0"/>
            </a:endParaRPr>
          </a:p>
        </p:txBody>
      </p:sp>
      <p:graphicFrame>
        <p:nvGraphicFramePr>
          <p:cNvPr id="4" name="Содержимое 3"/>
          <p:cNvGraphicFramePr>
            <a:graphicFrameLocks noGrp="1"/>
          </p:cNvGraphicFramePr>
          <p:nvPr>
            <p:ph idx="1"/>
          </p:nvPr>
        </p:nvGraphicFramePr>
        <p:xfrm>
          <a:off x="1154242" y="1906224"/>
          <a:ext cx="6625653"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авая фигурная скобка 4"/>
          <p:cNvSpPr/>
          <p:nvPr/>
        </p:nvSpPr>
        <p:spPr>
          <a:xfrm>
            <a:off x="7734925" y="1978702"/>
            <a:ext cx="464695" cy="391243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6" name="TextBox 5"/>
          <p:cNvSpPr txBox="1"/>
          <p:nvPr/>
        </p:nvSpPr>
        <p:spPr>
          <a:xfrm>
            <a:off x="8409482" y="3477718"/>
            <a:ext cx="2863121" cy="646331"/>
          </a:xfrm>
          <a:prstGeom prst="rect">
            <a:avLst/>
          </a:prstGeom>
          <a:noFill/>
        </p:spPr>
        <p:txBody>
          <a:bodyPr wrap="square" rtlCol="0">
            <a:spAutoFit/>
          </a:bodyPr>
          <a:lstStyle/>
          <a:p>
            <a:pPr algn="ctr"/>
            <a:r>
              <a:rPr lang="uk-UA" dirty="0" smtClean="0">
                <a:latin typeface="Arial Black" pitchFamily="34" charset="0"/>
              </a:rPr>
              <a:t>Основні засади Ради Європи </a:t>
            </a:r>
            <a:endParaRPr lang="uk-UA" dirty="0">
              <a:latin typeface="Arial Black" pitchFamily="34" charset="0"/>
            </a:endParaRPr>
          </a:p>
        </p:txBody>
      </p:sp>
    </p:spTree>
    <p:extLst>
      <p:ext uri="{BB962C8B-B14F-4D97-AF65-F5344CB8AC3E}">
        <p14:creationId xmlns:p14="http://schemas.microsoft.com/office/powerpoint/2010/main" val="300448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4380" y="286603"/>
            <a:ext cx="10553076" cy="2351666"/>
          </a:xfrm>
        </p:spPr>
        <p:txBody>
          <a:bodyPr>
            <a:noAutofit/>
          </a:bodyPr>
          <a:lstStyle/>
          <a:p>
            <a:pPr algn="just"/>
            <a:r>
              <a:rPr lang="uk-UA" sz="2800" b="1" dirty="0" err="1" smtClean="0">
                <a:solidFill>
                  <a:schemeClr val="accent2"/>
                </a:solidFill>
                <a:latin typeface="Arial" pitchFamily="34" charset="0"/>
                <a:cs typeface="Arial" pitchFamily="34" charset="0"/>
              </a:rPr>
              <a:t>Верхове́нство</a:t>
            </a:r>
            <a:r>
              <a:rPr lang="uk-UA" sz="2800" b="1" dirty="0" smtClean="0">
                <a:solidFill>
                  <a:schemeClr val="accent2"/>
                </a:solidFill>
                <a:latin typeface="Arial" pitchFamily="34" charset="0"/>
                <a:cs typeface="Arial" pitchFamily="34" charset="0"/>
              </a:rPr>
              <a:t> </a:t>
            </a:r>
            <a:r>
              <a:rPr lang="uk-UA" sz="2800" b="1" dirty="0" err="1" smtClean="0">
                <a:solidFill>
                  <a:schemeClr val="accent2"/>
                </a:solidFill>
                <a:latin typeface="Arial" pitchFamily="34" charset="0"/>
                <a:cs typeface="Arial" pitchFamily="34" charset="0"/>
              </a:rPr>
              <a:t>пра́ва</a:t>
            </a:r>
            <a:r>
              <a:rPr lang="uk-UA" sz="2800" dirty="0" smtClean="0">
                <a:latin typeface="Arial" pitchFamily="34" charset="0"/>
                <a:cs typeface="Arial" pitchFamily="34" charset="0"/>
              </a:rPr>
              <a:t> — це фундаментальний правовий принцип і правова доктрина, яка передбачає, що жодна людина не є вище закону, що ніхто не може бути покараним державою, крім як за порушення закону, і що ніхто не може бути засудженим за порушення закону іншим чином, ніж у порядку, встановленому законом.</a:t>
            </a:r>
            <a:endParaRPr lang="uk-UA" sz="2800" dirty="0">
              <a:latin typeface="Arial" pitchFamily="34" charset="0"/>
              <a:cs typeface="Arial" pitchFamily="34" charset="0"/>
            </a:endParaRPr>
          </a:p>
        </p:txBody>
      </p:sp>
      <p:sp>
        <p:nvSpPr>
          <p:cNvPr id="3" name="Содержимое 2"/>
          <p:cNvSpPr>
            <a:spLocks noGrp="1"/>
          </p:cNvSpPr>
          <p:nvPr>
            <p:ph idx="1"/>
          </p:nvPr>
        </p:nvSpPr>
        <p:spPr>
          <a:xfrm>
            <a:off x="809469" y="2578308"/>
            <a:ext cx="10346211" cy="3777522"/>
          </a:xfrm>
        </p:spPr>
        <p:txBody>
          <a:bodyPr>
            <a:noAutofit/>
          </a:bodyPr>
          <a:lstStyle/>
          <a:p>
            <a:pPr algn="ctr">
              <a:spcBef>
                <a:spcPts val="200"/>
              </a:spcBef>
            </a:pPr>
            <a:r>
              <a:rPr lang="uk-UA" sz="2400" b="1" dirty="0" smtClean="0">
                <a:solidFill>
                  <a:schemeClr val="accent2"/>
                </a:solidFill>
                <a:latin typeface="Arial Black" pitchFamily="34" charset="0"/>
                <a:cs typeface="Arial" pitchFamily="34" charset="0"/>
              </a:rPr>
              <a:t>Стрижневими елементами поняття </a:t>
            </a:r>
          </a:p>
          <a:p>
            <a:pPr algn="ctr">
              <a:spcBef>
                <a:spcPts val="200"/>
              </a:spcBef>
            </a:pPr>
            <a:r>
              <a:rPr lang="uk-UA" sz="2400" b="1" dirty="0" err="1" smtClean="0">
                <a:solidFill>
                  <a:schemeClr val="accent2"/>
                </a:solidFill>
                <a:latin typeface="Arial Black" pitchFamily="34" charset="0"/>
                <a:cs typeface="Arial" pitchFamily="34" charset="0"/>
              </a:rPr>
              <a:t>the</a:t>
            </a:r>
            <a:r>
              <a:rPr lang="uk-UA" sz="2400" b="1" dirty="0" smtClean="0">
                <a:solidFill>
                  <a:schemeClr val="accent2"/>
                </a:solidFill>
                <a:latin typeface="Arial Black" pitchFamily="34" charset="0"/>
                <a:cs typeface="Arial" pitchFamily="34" charset="0"/>
              </a:rPr>
              <a:t> </a:t>
            </a:r>
            <a:r>
              <a:rPr lang="uk-UA" sz="2400" b="1" dirty="0" err="1" smtClean="0">
                <a:solidFill>
                  <a:schemeClr val="accent2"/>
                </a:solidFill>
                <a:latin typeface="Arial Black" pitchFamily="34" charset="0"/>
                <a:cs typeface="Arial" pitchFamily="34" charset="0"/>
              </a:rPr>
              <a:t>Rule</a:t>
            </a:r>
            <a:r>
              <a:rPr lang="uk-UA" sz="2400" b="1" dirty="0" smtClean="0">
                <a:solidFill>
                  <a:schemeClr val="accent2"/>
                </a:solidFill>
                <a:latin typeface="Arial Black" pitchFamily="34" charset="0"/>
                <a:cs typeface="Arial" pitchFamily="34" charset="0"/>
              </a:rPr>
              <a:t> </a:t>
            </a:r>
            <a:r>
              <a:rPr lang="uk-UA" sz="2400" b="1" dirty="0" err="1" smtClean="0">
                <a:solidFill>
                  <a:schemeClr val="accent2"/>
                </a:solidFill>
                <a:latin typeface="Arial Black" pitchFamily="34" charset="0"/>
                <a:cs typeface="Arial" pitchFamily="34" charset="0"/>
              </a:rPr>
              <a:t>of</a:t>
            </a:r>
            <a:r>
              <a:rPr lang="uk-UA" sz="2400" b="1" dirty="0" smtClean="0">
                <a:solidFill>
                  <a:schemeClr val="accent2"/>
                </a:solidFill>
                <a:latin typeface="Arial Black" pitchFamily="34" charset="0"/>
                <a:cs typeface="Arial" pitchFamily="34" charset="0"/>
              </a:rPr>
              <a:t> </a:t>
            </a:r>
            <a:r>
              <a:rPr lang="uk-UA" sz="2400" b="1" dirty="0" err="1" smtClean="0">
                <a:solidFill>
                  <a:schemeClr val="accent2"/>
                </a:solidFill>
                <a:latin typeface="Arial Black" pitchFamily="34" charset="0"/>
                <a:cs typeface="Arial" pitchFamily="34" charset="0"/>
              </a:rPr>
              <a:t>Law</a:t>
            </a:r>
            <a:r>
              <a:rPr lang="uk-UA" sz="2400" b="1" dirty="0" smtClean="0">
                <a:solidFill>
                  <a:schemeClr val="accent2"/>
                </a:solidFill>
                <a:latin typeface="Arial Black" pitchFamily="34" charset="0"/>
                <a:cs typeface="Arial" pitchFamily="34" charset="0"/>
              </a:rPr>
              <a:t> (</a:t>
            </a:r>
            <a:r>
              <a:rPr lang="uk-UA" sz="2400" b="1" dirty="0" err="1" smtClean="0">
                <a:solidFill>
                  <a:schemeClr val="accent2"/>
                </a:solidFill>
                <a:latin typeface="Arial Black" pitchFamily="34" charset="0"/>
                <a:cs typeface="Arial" pitchFamily="34" charset="0"/>
              </a:rPr>
              <a:t>правовладдя</a:t>
            </a:r>
            <a:r>
              <a:rPr lang="uk-UA" sz="2400" b="1" dirty="0" smtClean="0">
                <a:solidFill>
                  <a:schemeClr val="accent2"/>
                </a:solidFill>
                <a:latin typeface="Arial Black" pitchFamily="34" charset="0"/>
                <a:cs typeface="Arial" pitchFamily="34" charset="0"/>
              </a:rPr>
              <a:t>) є:</a:t>
            </a:r>
          </a:p>
          <a:p>
            <a:pPr lvl="0">
              <a:spcBef>
                <a:spcPts val="200"/>
              </a:spcBef>
              <a:buFont typeface="Wingdings" pitchFamily="2" charset="2"/>
              <a:buChar char="Ø"/>
            </a:pPr>
            <a:r>
              <a:rPr lang="uk-UA" sz="2400" dirty="0" smtClean="0">
                <a:latin typeface="Arial" pitchFamily="34" charset="0"/>
                <a:cs typeface="Arial" pitchFamily="34" charset="0"/>
              </a:rPr>
              <a:t>законність – включно з прозорою, підзвітною та демократичною процедурою запровадження приписів права</a:t>
            </a:r>
          </a:p>
          <a:p>
            <a:pPr lvl="0">
              <a:spcBef>
                <a:spcPts val="200"/>
              </a:spcBef>
              <a:buFont typeface="Wingdings" pitchFamily="2" charset="2"/>
              <a:buChar char="Ø"/>
            </a:pPr>
            <a:r>
              <a:rPr lang="uk-UA" sz="2400" dirty="0" smtClean="0">
                <a:latin typeface="Arial" pitchFamily="34" charset="0"/>
                <a:cs typeface="Arial" pitchFamily="34" charset="0"/>
              </a:rPr>
              <a:t>юридична визначеність</a:t>
            </a:r>
          </a:p>
          <a:p>
            <a:pPr lvl="0">
              <a:spcBef>
                <a:spcPts val="200"/>
              </a:spcBef>
              <a:buFont typeface="Wingdings" pitchFamily="2" charset="2"/>
              <a:buChar char="Ø"/>
            </a:pPr>
            <a:r>
              <a:rPr lang="uk-UA" sz="2400" dirty="0" smtClean="0">
                <a:latin typeface="Arial" pitchFamily="34" charset="0"/>
                <a:cs typeface="Arial" pitchFamily="34" charset="0"/>
              </a:rPr>
              <a:t>заборона свавільності</a:t>
            </a:r>
          </a:p>
          <a:p>
            <a:pPr lvl="0">
              <a:spcBef>
                <a:spcPts val="200"/>
              </a:spcBef>
              <a:buFont typeface="Wingdings" pitchFamily="2" charset="2"/>
              <a:buChar char="Ø"/>
            </a:pPr>
            <a:r>
              <a:rPr lang="uk-UA" sz="2400" dirty="0" smtClean="0">
                <a:latin typeface="Arial" pitchFamily="34" charset="0"/>
                <a:cs typeface="Arial" pitchFamily="34" charset="0"/>
              </a:rPr>
              <a:t>доступ до правосуддя в незалежних і безсторонніх судах – включно із судовим контролем щодо адміністративних актів</a:t>
            </a:r>
          </a:p>
          <a:p>
            <a:pPr lvl="0">
              <a:spcBef>
                <a:spcPts val="200"/>
              </a:spcBef>
              <a:buFont typeface="Wingdings" pitchFamily="2" charset="2"/>
              <a:buChar char="Ø"/>
            </a:pPr>
            <a:r>
              <a:rPr lang="uk-UA" sz="2400" dirty="0" smtClean="0">
                <a:latin typeface="Arial" pitchFamily="34" charset="0"/>
                <a:cs typeface="Arial" pitchFamily="34" charset="0"/>
              </a:rPr>
              <a:t>поважання людських прав</a:t>
            </a:r>
          </a:p>
          <a:p>
            <a:pPr lvl="0">
              <a:spcBef>
                <a:spcPts val="200"/>
              </a:spcBef>
              <a:buFont typeface="Wingdings" pitchFamily="2" charset="2"/>
              <a:buChar char="Ø"/>
            </a:pPr>
            <a:r>
              <a:rPr lang="uk-UA" sz="2400" dirty="0" smtClean="0">
                <a:latin typeface="Arial" pitchFamily="34" charset="0"/>
                <a:cs typeface="Arial" pitchFamily="34" charset="0"/>
              </a:rPr>
              <a:t>недискримінація та рівність перед законом</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9508" y="286603"/>
            <a:ext cx="10762938" cy="1450757"/>
          </a:xfrm>
        </p:spPr>
        <p:txBody>
          <a:bodyPr>
            <a:noAutofit/>
          </a:bodyPr>
          <a:lstStyle/>
          <a:p>
            <a:pPr algn="just"/>
            <a:r>
              <a:rPr lang="uk-UA" sz="3200" dirty="0" smtClean="0">
                <a:solidFill>
                  <a:schemeClr val="accent2"/>
                </a:solidFill>
                <a:latin typeface="Arial Black" pitchFamily="34" charset="0"/>
                <a:cs typeface="Arial" panose="020B0604020202020204" pitchFamily="34" charset="0"/>
              </a:rPr>
              <a:t>3. Парламентська Асамблея Ради Європи і визнання та утвердження верховенства права в країнах-членах (на прикладі України).</a:t>
            </a:r>
            <a:endParaRPr lang="uk-UA" sz="3200" dirty="0">
              <a:solidFill>
                <a:schemeClr val="accent2"/>
              </a:solidFill>
              <a:latin typeface="Arial Black" pitchFamily="34" charset="0"/>
            </a:endParaRPr>
          </a:p>
        </p:txBody>
      </p:sp>
      <p:sp>
        <p:nvSpPr>
          <p:cNvPr id="3" name="Содержимое 2"/>
          <p:cNvSpPr>
            <a:spLocks noGrp="1"/>
          </p:cNvSpPr>
          <p:nvPr>
            <p:ph idx="1"/>
          </p:nvPr>
        </p:nvSpPr>
        <p:spPr>
          <a:xfrm>
            <a:off x="839449" y="1845733"/>
            <a:ext cx="10598046" cy="4495105"/>
          </a:xfrm>
        </p:spPr>
        <p:txBody>
          <a:bodyPr>
            <a:noAutofit/>
          </a:bodyPr>
          <a:lstStyle/>
          <a:p>
            <a:pPr algn="just"/>
            <a:r>
              <a:rPr lang="uk-UA" sz="2800" dirty="0" smtClean="0">
                <a:latin typeface="Arial" pitchFamily="34" charset="0"/>
                <a:cs typeface="Arial" pitchFamily="34" charset="0"/>
              </a:rPr>
              <a:t>Що стосується принципу верховенства права, то Парламентська Асамблею Ради Європи в рамках процедури прийняття нового члена конкретно цікавлять такі аспекти:</a:t>
            </a:r>
          </a:p>
          <a:p>
            <a:pPr algn="just"/>
            <a:r>
              <a:rPr lang="uk-UA" sz="2800" dirty="0" err="1" smtClean="0">
                <a:latin typeface="Arial" pitchFamily="34" charset="0"/>
                <a:cs typeface="Arial" pitchFamily="34" charset="0"/>
              </a:rPr>
              <a:t>-</a:t>
            </a:r>
            <a:r>
              <a:rPr lang="uk-UA" sz="2800" b="1" dirty="0" err="1" smtClean="0">
                <a:latin typeface="Arial" pitchFamily="34" charset="0"/>
                <a:cs typeface="Arial" pitchFamily="34" charset="0"/>
              </a:rPr>
              <a:t>принцип</a:t>
            </a:r>
            <a:r>
              <a:rPr lang="uk-UA" sz="2800" b="1" dirty="0" smtClean="0">
                <a:latin typeface="Arial" pitchFamily="34" charset="0"/>
                <a:cs typeface="Arial" pitchFamily="34" charset="0"/>
              </a:rPr>
              <a:t> законності </a:t>
            </a:r>
            <a:r>
              <a:rPr lang="uk-UA" sz="2800" dirty="0" smtClean="0">
                <a:latin typeface="Arial" pitchFamily="34" charset="0"/>
                <a:cs typeface="Arial" pitchFamily="34" charset="0"/>
              </a:rPr>
              <a:t>(право як принцип прямої дії стосовно всіх видів діяльності державної влади);</a:t>
            </a:r>
          </a:p>
          <a:p>
            <a:pPr algn="just"/>
            <a:r>
              <a:rPr lang="uk-UA" sz="2800" dirty="0" err="1" smtClean="0">
                <a:latin typeface="Arial" pitchFamily="34" charset="0"/>
                <a:cs typeface="Arial" pitchFamily="34" charset="0"/>
              </a:rPr>
              <a:t>-</a:t>
            </a:r>
            <a:r>
              <a:rPr lang="uk-UA" sz="2800" b="1" dirty="0" err="1" smtClean="0">
                <a:latin typeface="Arial" pitchFamily="34" charset="0"/>
                <a:cs typeface="Arial" pitchFamily="34" charset="0"/>
              </a:rPr>
              <a:t>доброякісне</a:t>
            </a:r>
            <a:r>
              <a:rPr lang="uk-UA" sz="2800" b="1" dirty="0" smtClean="0">
                <a:latin typeface="Arial" pitchFamily="34" charset="0"/>
                <a:cs typeface="Arial" pitchFamily="34" charset="0"/>
              </a:rPr>
              <a:t> здійснення правосуддя </a:t>
            </a:r>
            <a:r>
              <a:rPr lang="uk-UA" sz="2800" dirty="0" smtClean="0">
                <a:latin typeface="Arial" pitchFamily="34" charset="0"/>
                <a:cs typeface="Arial" pitchFamily="34" charset="0"/>
              </a:rPr>
              <a:t>(незалежність судової влади та місце і роль прокуратури);</a:t>
            </a:r>
          </a:p>
          <a:p>
            <a:pPr algn="just"/>
            <a:r>
              <a:rPr lang="uk-UA" sz="2800" dirty="0" err="1" smtClean="0">
                <a:latin typeface="Arial" pitchFamily="34" charset="0"/>
                <a:cs typeface="Arial" pitchFamily="34" charset="0"/>
              </a:rPr>
              <a:t>-</a:t>
            </a:r>
            <a:r>
              <a:rPr lang="uk-UA" sz="2800" b="1" dirty="0" err="1" smtClean="0">
                <a:latin typeface="Arial" pitchFamily="34" charset="0"/>
                <a:cs typeface="Arial" pitchFamily="34" charset="0"/>
              </a:rPr>
              <a:t>доступ</a:t>
            </a:r>
            <a:r>
              <a:rPr lang="uk-UA" sz="2800" b="1" dirty="0" smtClean="0">
                <a:latin typeface="Arial" pitchFamily="34" charset="0"/>
                <a:cs typeface="Arial" pitchFamily="34" charset="0"/>
              </a:rPr>
              <a:t> до правосуддя і </a:t>
            </a:r>
            <a:r>
              <a:rPr lang="uk-UA" sz="2800" b="1" dirty="0" err="1" smtClean="0">
                <a:latin typeface="Arial" pitchFamily="34" charset="0"/>
                <a:cs typeface="Arial" pitchFamily="34" charset="0"/>
              </a:rPr>
              <a:t>ґарантії</a:t>
            </a:r>
            <a:r>
              <a:rPr lang="uk-UA" sz="2800" b="1" dirty="0" smtClean="0">
                <a:latin typeface="Arial" pitchFamily="34" charset="0"/>
                <a:cs typeface="Arial" pitchFamily="34" charset="0"/>
              </a:rPr>
              <a:t> справедливого та відкритого судового процесу, пропорційність стягнень і покарань.</a:t>
            </a:r>
          </a:p>
          <a:p>
            <a:pPr algn="just">
              <a:buNone/>
            </a:pPr>
            <a:endParaRPr lang="uk-UA" sz="2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297</TotalTime>
  <Words>1233</Words>
  <Application>Microsoft Office PowerPoint</Application>
  <PresentationFormat>Широкоэкранный</PresentationFormat>
  <Paragraphs>134</Paragraphs>
  <Slides>23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23</vt:i4>
      </vt:variant>
    </vt:vector>
  </HeadingPairs>
  <TitlesOfParts>
    <vt:vector size="30" baseType="lpstr">
      <vt:lpstr>Arial</vt:lpstr>
      <vt:lpstr>Arial Black</vt:lpstr>
      <vt:lpstr>Calibri</vt:lpstr>
      <vt:lpstr>Calibri Light</vt:lpstr>
      <vt:lpstr>Times New Roman</vt:lpstr>
      <vt:lpstr>Wingdings</vt:lpstr>
      <vt:lpstr>Ретро</vt:lpstr>
      <vt:lpstr>Навчальна дисципліна  «Права людини та верховенство права»  Тема 3 «Верховенство права,  Рада Європи та Європейський Союз.»</vt:lpstr>
      <vt:lpstr>План заняття</vt:lpstr>
      <vt:lpstr>1. Заснування Ради Європи і верховенство права.</vt:lpstr>
      <vt:lpstr>РЄ виступала майданчиком для обговорення питань, що мали спільний інтерес у різних сферах життя, а також прав людини та основних свобод</vt:lpstr>
      <vt:lpstr>Україна і Рада Європи</vt:lpstr>
      <vt:lpstr>Росія і Рада Європи</vt:lpstr>
      <vt:lpstr>2.Верховенство права як складник тріади принципів спільної спадщини європейських народів</vt:lpstr>
      <vt:lpstr>Верхове́нство пра́ва — це фундаментальний правовий принцип і правова доктрина, яка передбачає, що жодна людина не є вище закону, що ніхто не може бути покараним державою, крім як за порушення закону, і що ніхто не може бути засудженим за порушення закону іншим чином, ніж у порядку, встановленому законом.</vt:lpstr>
      <vt:lpstr>3. Парламентська Асамблея Ради Європи і визнання та утвердження верховенства права в країнах-членах (на прикладі України).</vt:lpstr>
      <vt:lpstr>Вступ України до  Ради Європи</vt:lpstr>
      <vt:lpstr>4. Комітет міністрів Ради Європи і розвиток змісту верховенства права.</vt:lpstr>
      <vt:lpstr>Комітет міністрів Ради Європи надає конкретні рекомендації форм верховенства права, застосованого Європейським судом з прав людини</vt:lpstr>
      <vt:lpstr>Конвенція про захист прав людини і основоположних свобод (Європейська Конвенція з прав людини)</vt:lpstr>
      <vt:lpstr>Європе́йський Суд з прав люди́ни</vt:lpstr>
      <vt:lpstr>5. Принцип верховенства права в рішеннях Європейського Суду з прав людини.</vt:lpstr>
      <vt:lpstr>6. Поняття «верховенство права» в Установчих договорах ЄС.</vt:lpstr>
      <vt:lpstr>Фундаментальні документи Україна-ЄС</vt:lpstr>
      <vt:lpstr>Групи міжнародних стандартів верховенства права визначених Конференцією ЄС з питань верховенства права  (Нордвейк, Нідерланди, 23-24.06.1997):</vt:lpstr>
      <vt:lpstr>7. Хартія основоположних прав Європейського Союзу.</vt:lpstr>
      <vt:lpstr>Хартія основоположних прав Європейського Союзу</vt:lpstr>
      <vt:lpstr>Висновки до Теми 3 </vt:lpstr>
      <vt:lpstr>Висновки до Теми 3 </vt:lpstr>
      <vt:lpstr>Викладач: К.ю.н., доцент, доцент кафедри галузевого права  та загально-правових дисциплін Орловська Ірина Orlovska27-09@ukr.net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дисципліна  «Права людини та верховенство права»  Тема 1 «Природне право як основа виникнення прав людини. Покоління прав людини.»</dc:title>
  <dc:creator>Iryna</dc:creator>
  <cp:lastModifiedBy>Iryna</cp:lastModifiedBy>
  <cp:revision>51</cp:revision>
  <dcterms:created xsi:type="dcterms:W3CDTF">2022-12-21T20:22:07Z</dcterms:created>
  <dcterms:modified xsi:type="dcterms:W3CDTF">2023-01-08T18:46:26Z</dcterms:modified>
</cp:coreProperties>
</file>