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74" d="100"/>
          <a:sy n="74" d="100"/>
        </p:scale>
        <p:origin x="43" y="-7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Сутність та класифікаційні ознаки міжнародного туристичного ринку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634318" y="4343400"/>
            <a:ext cx="3862488" cy="124903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ПРОФЕСОР КАФЕДРИ ТУРИЗМУ ДОКУМЕНТНИХ ТА МІЖКУЛЬТУРНИХ КОМУНІКАЦІЙ  А.В. 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910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«ДОЗВІЛЛЯ, РЕКРЕАЦІЯ,ВІДПОЧИНОК» ВКЛЮЧАЄ: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ПІЗНАВАЛЬНІ ЦІЛІ</a:t>
            </a:r>
          </a:p>
          <a:p>
            <a:r>
              <a:rPr lang="uk-UA" dirty="0" smtClean="0"/>
              <a:t>ВІДВІДИНИ СПОРТИВНИХ, КУЛЬТУРНО-ВИДОВИЩНИХ ЗАХОДІВ</a:t>
            </a:r>
          </a:p>
          <a:p>
            <a:r>
              <a:rPr lang="uk-UA" dirty="0" smtClean="0"/>
              <a:t>ПІШІ ТА АЛЬПІНІСТСЬКІ ПОХОДИ</a:t>
            </a:r>
          </a:p>
          <a:p>
            <a:r>
              <a:rPr lang="uk-UA" dirty="0" smtClean="0"/>
              <a:t>ВІДПОЧИНОК НА ПЛЯЖІ</a:t>
            </a:r>
          </a:p>
          <a:p>
            <a:r>
              <a:rPr lang="uk-UA" dirty="0" smtClean="0"/>
              <a:t>ВІДВІДИНИ МАГАЗИНІВ ДЛЯ ШОПІНГУ</a:t>
            </a:r>
          </a:p>
          <a:p>
            <a:r>
              <a:rPr lang="uk-UA" dirty="0" smtClean="0"/>
              <a:t>АЗАРТНІ ІГРИ</a:t>
            </a:r>
          </a:p>
          <a:p>
            <a:r>
              <a:rPr lang="uk-UA" dirty="0" smtClean="0"/>
              <a:t>ВІДПОЧИНОК ТА РЕКРЕАЦІЯ  ДЛЯ ВІЙСЬКОВИХ</a:t>
            </a:r>
          </a:p>
          <a:p>
            <a:r>
              <a:rPr lang="uk-UA" dirty="0" smtClean="0"/>
              <a:t>ЛІТНІ ТАБОРИДЛЯ ШКОЛЯРІВ І МОЛОДІ</a:t>
            </a:r>
          </a:p>
          <a:p>
            <a:r>
              <a:rPr lang="uk-UA" dirty="0" smtClean="0"/>
              <a:t>МЕДОВІ МІСЯЦІ ДЛЯ ТІЛЬКИ ОДРУЖЕНИХ, СІМЕЙНІ СВЯТА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629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«ДІЛОВІ ТА ПРОФЕСІЙНІ ЦІЛІ» ВКЛЮЧАЮТЬ: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53701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ВІДРЯДЖЕННЯ</a:t>
            </a:r>
          </a:p>
          <a:p>
            <a:r>
              <a:rPr lang="uk-UA" dirty="0" smtClean="0"/>
              <a:t>МОНТАЖ І УСТАНОВКА ОБЛАДНАННЯ</a:t>
            </a:r>
          </a:p>
          <a:p>
            <a:r>
              <a:rPr lang="uk-UA" dirty="0" smtClean="0"/>
              <a:t>УЧАСТЬ В НАРАДАХ, КОНФЕРЕНЦІЯХ, КОНГРЕСАХ, ТОРГОВИХ ЯРМАРКАХ, ВИСТАВКАХ</a:t>
            </a:r>
          </a:p>
          <a:p>
            <a:r>
              <a:rPr lang="uk-UA" dirty="0" smtClean="0"/>
              <a:t>ЗАОХОЧУВАЛЬНІ ПОЇЗДЕИ ПРАЦІВНИКІВ (ІНСЕНТІВ-ТУРИЗМ)</a:t>
            </a:r>
          </a:p>
          <a:p>
            <a:r>
              <a:rPr lang="uk-UA" dirty="0" smtClean="0"/>
              <a:t>ВИСТУПИ З ЛЕКЦІЯМИ, КОНЦЕРТАМИ</a:t>
            </a:r>
          </a:p>
          <a:p>
            <a:r>
              <a:rPr lang="uk-UA" dirty="0" smtClean="0"/>
              <a:t>ПІДГОТОВКА ПРОГРАМ ТУРИСТИЧНИХ ПОЇЗДОК (ПРОМОТУРИ</a:t>
            </a:r>
          </a:p>
          <a:p>
            <a:r>
              <a:rPr lang="uk-UA" dirty="0" smtClean="0"/>
              <a:t>УКЛАДАННЯ БІЗНЕС УГОД</a:t>
            </a:r>
          </a:p>
          <a:p>
            <a:r>
              <a:rPr lang="uk-UA" dirty="0" smtClean="0"/>
              <a:t>УЧАСТЬ В ПРОФЕСІЙНИХ СПОРТИВНИХ ЗМАГАННЯХ</a:t>
            </a:r>
          </a:p>
          <a:p>
            <a:r>
              <a:rPr lang="uk-UA" dirty="0" smtClean="0"/>
              <a:t>ОПЛАЧУВАНЕ НАВЧАННЯ</a:t>
            </a:r>
          </a:p>
          <a:p>
            <a:r>
              <a:rPr lang="uk-UA" dirty="0" smtClean="0"/>
              <a:t>ОСВІТА І ДОСЛІДНИЦЬКА  ДІЯЛЬНІСТЬ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975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                                   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60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0"/>
            <a:ext cx="7729728" cy="2153412"/>
          </a:xfrm>
        </p:spPr>
        <p:txBody>
          <a:bodyPr/>
          <a:lstStyle/>
          <a:p>
            <a:r>
              <a:rPr lang="uk-UA" dirty="0" smtClean="0"/>
              <a:t>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1.ЕКОНОМІЧНЕ   ТА ГЕОГРАФІЧНЕ ПОНЯТТЯ МІЖНАРОДНОГО ТУРИСТИЧНОГО РИНКУ</a:t>
            </a:r>
          </a:p>
          <a:p>
            <a:endParaRPr lang="uk-UA" dirty="0"/>
          </a:p>
          <a:p>
            <a:r>
              <a:rPr lang="uk-UA" dirty="0" smtClean="0"/>
              <a:t>2.СУБ’ЄКТИ  МІЖНАРОДНОГО ТУРИСТИЧНОГО РИНКУ В УМОВАХ РЕГІОНАЛЬНОЇ ДИВЕРСИФІКАЦІЇ</a:t>
            </a:r>
          </a:p>
          <a:p>
            <a:endParaRPr lang="uk-UA" dirty="0"/>
          </a:p>
          <a:p>
            <a:r>
              <a:rPr lang="uk-UA" dirty="0" smtClean="0"/>
              <a:t>3. КЛАСИФІКАЦІЯ МІЖНАРОДНОГО ТУРИСТИЧНОГО РИНКУ ЗА МЕТОЮ ПОДОРОЖЕЙ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86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649705"/>
            <a:ext cx="7729728" cy="150370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СПЕЦИФІЧНІ КЛАСИФІКАЦІЇ МІЖНАРОДНОГО ТУРИСТИЧНОГО РИНКУ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231136" y="2237874"/>
            <a:ext cx="7729728" cy="5293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                                  ЗА ГЕОГРАФІЧНОЮ ПРИНАЛЕЖНІСТЮ:</a:t>
            </a:r>
          </a:p>
          <a:p>
            <a:r>
              <a:rPr lang="uk-UA" dirty="0" smtClean="0"/>
              <a:t>СВІТОВИЙ , РЕГІОНАЛЬНИЙ, РИНОК ОКРЕМОЇ КРАЇНИ І РЕГІОНУ</a:t>
            </a:r>
          </a:p>
          <a:p>
            <a:pPr marL="0" indent="0">
              <a:buNone/>
            </a:pPr>
            <a:r>
              <a:rPr lang="uk-UA" dirty="0" smtClean="0"/>
              <a:t>                       ЗА ОЗНАКОЮ ВІДНОШЕННЯ ДО НАЦІОНАЛЬНОЇ ТЕРИТОРІЇ:</a:t>
            </a:r>
          </a:p>
          <a:p>
            <a:r>
              <a:rPr lang="uk-UA" dirty="0" smtClean="0"/>
              <a:t>РИНКИ В’ЇЗНОГО, ВИЇЗНОГО, ВНУТРІШНЬОГО ТУРИЗМУ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ЗА ОЗНАКОЮ НАПРЯМУ РУХУ:</a:t>
            </a:r>
          </a:p>
          <a:p>
            <a:r>
              <a:rPr lang="uk-UA" dirty="0" smtClean="0"/>
              <a:t>РИНКИ, ЩО ГЕНЕРУЮТЬ ТУРИСТИЧНІ ПОТОКИ, І ЩО ПРИЙМАЮТЬ ТУРИСТІВ</a:t>
            </a:r>
          </a:p>
          <a:p>
            <a:pPr marL="0" indent="0">
              <a:buNone/>
            </a:pPr>
            <a:r>
              <a:rPr lang="uk-UA" dirty="0" smtClean="0"/>
              <a:t>                        ЗА СТУПЕНЕМ КОНЦЕТРАЦІЇ ВИРОБНИЦТВА І ЗБУТУ :</a:t>
            </a:r>
          </a:p>
          <a:p>
            <a:r>
              <a:rPr lang="uk-UA" dirty="0" smtClean="0"/>
              <a:t>РИНОК ВІЛЬНОЇ КОНКУРЕНЦІЇ, МОНОПОЛІСТИЧНИЙ , ОЛІГОПОЛІСТИЧНИЙ РИНКИ</a:t>
            </a:r>
          </a:p>
          <a:p>
            <a:pPr marL="0" indent="0">
              <a:buNone/>
            </a:pPr>
            <a:r>
              <a:rPr lang="uk-UA" dirty="0" smtClean="0"/>
              <a:t>                      ЗА СПІВВІДНОШЕННЯМ МІЖ ПОПИТОМ І ПРОПОЗИЦІЄЮ:</a:t>
            </a:r>
          </a:p>
          <a:p>
            <a:r>
              <a:rPr lang="uk-UA" dirty="0" smtClean="0"/>
              <a:t>РИНОК ПРОДАВЦЯ І РИНОК ПОКУПЦЯ</a:t>
            </a:r>
          </a:p>
          <a:p>
            <a:r>
              <a:rPr lang="uk-UA" dirty="0" smtClean="0"/>
              <a:t>                                ,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53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ТИПИ ТУРИСТИЧНИХ РЕГІОНІВ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219956"/>
          </a:xfrm>
        </p:spPr>
        <p:txBody>
          <a:bodyPr/>
          <a:lstStyle/>
          <a:p>
            <a:r>
              <a:rPr lang="uk-UA" dirty="0" smtClean="0"/>
              <a:t>1. ГЕОГРАФІЧНІ РЕГІОНИ    -     ЗАХІДНА ЕВРОПА, КРАЇНИ ПІВНІЧНОЇ, ПІВДЕННОЇ,СХІДНОЇ, ЦЕНТРАЛЬНОЇ ЕВРОПИ ; ПІВНІЧНА, ПІВДЕННА, ЗАХІДНА, СХІДНА, ЦЕНТРАЛЬНА АФРИКА; АЗІЯ, АМЕРИКА, АВСТРАЛВЯ, ОКЕАНІЯ</a:t>
            </a:r>
          </a:p>
          <a:p>
            <a:endParaRPr lang="uk-UA" dirty="0"/>
          </a:p>
          <a:p>
            <a:r>
              <a:rPr lang="uk-UA" dirty="0" smtClean="0"/>
              <a:t>2. АДМІНІСТРАТИВНІ РЕГІОНИ    -     ЗАКАРПАТСЬКА ОБЛАСТЬ, ЯПОНСЬКА ПРЕФЕКТУРА, ШВЕЙЦАРСЬКИЙ КАНТОН. АМЕРИКАНСЬКИЙ ШТАТ</a:t>
            </a:r>
            <a:endParaRPr lang="ru-RU" dirty="0"/>
          </a:p>
          <a:p>
            <a:endParaRPr lang="uk-UA" dirty="0" smtClean="0"/>
          </a:p>
          <a:p>
            <a:r>
              <a:rPr lang="uk-UA" dirty="0" smtClean="0"/>
              <a:t>3. ПРИРОДНО-КЛІМАТИЧНІ РЕГІОНИ     -    МОРСЬКІ, ГІРСЬКОЛИЖНІ КУРОРТИ,  ТИХООКЕАНСЬКИЙ БАСЕЙН, СХІДНА ТА ЗАХІДНА КЛІМАТИЧНІ ОБЛАСТІ АМЕРИКИ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292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ЕКОНОМІЧНА ФУНКЦІЯ МІЖНАРОДНОГО ТУРИЗМУ ПРОЯВЛЯЄТЬСЯ ЧЕРЕЗ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17558" y="2610853"/>
            <a:ext cx="7843306" cy="5787190"/>
          </a:xfrm>
        </p:spPr>
        <p:txBody>
          <a:bodyPr/>
          <a:lstStyle/>
          <a:p>
            <a:r>
              <a:rPr lang="uk-UA" dirty="0" smtClean="0"/>
              <a:t>НІВЕЛЮВАННЯ ПЛАТІЖНОГО БАЛАНСУ КРАЇНИ</a:t>
            </a:r>
          </a:p>
          <a:p>
            <a:r>
              <a:rPr lang="uk-UA" dirty="0" smtClean="0"/>
              <a:t>СТВОРЕННЯ НАЦІОНАЛЬНОГО ДОХОДУ , ЗРОСТПННЯ  ВАЛЮТНИХ НАДХОДЖЕНЬ</a:t>
            </a:r>
          </a:p>
          <a:p>
            <a:r>
              <a:rPr lang="uk-UA" dirty="0" smtClean="0"/>
              <a:t>СПРИЯЄ ДИВЕРСИФІКАЦІЇ ЕКОНОМІКИ</a:t>
            </a:r>
          </a:p>
          <a:p>
            <a:r>
              <a:rPr lang="uk-UA" dirty="0" smtClean="0"/>
              <a:t>ЗАБЕЗПЕЧУЄ ЗРОСТАННЯ ЗАЙНЯТОСТІ НАСЕЛЕННЯ</a:t>
            </a:r>
          </a:p>
          <a:p>
            <a:r>
              <a:rPr lang="uk-UA" dirty="0" smtClean="0"/>
              <a:t>СПРИЯЄ ЗРОСТАННЮ РІВНЯ БЛАГОПОЛУЧЧЯ НАЦІЇ В ЦІЛОМУ</a:t>
            </a:r>
          </a:p>
          <a:p>
            <a:r>
              <a:rPr lang="uk-UA" dirty="0" smtClean="0"/>
              <a:t>ЗГЛАДЖУЄ НЕРІВНОСТІ СОЦІАЛЬНО-ЕКОНОМІЧНОГО РОЗВИТКУ РЕГІОНІВ ( ДЕПРЕСИВНІ РАЙОНИ)</a:t>
            </a:r>
          </a:p>
          <a:p>
            <a:r>
              <a:rPr lang="uk-UA" dirty="0" smtClean="0"/>
              <a:t>СОЦІАЛЬНИЙ РОЗВИТОК КРАЇНИ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988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7421" y="733926"/>
            <a:ext cx="5292612" cy="12151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РЕЗУЛЬТАТИ ДІЇ ЕКОНОМІЧНОЇ ФУНКЦІЇ МІЖНАРОДНОГО ТУРИЗМУ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82091" y="2638044"/>
            <a:ext cx="7778773" cy="3856274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ВИТРАТИ ТУРИСТІВ Є ДЖЕРЕЛОМ ДОХОДІВ ДЛЯ МІСЦЕВОГО НАСЕЛЕННЯ</a:t>
            </a:r>
          </a:p>
          <a:p>
            <a:endParaRPr lang="uk-UA" dirty="0" smtClean="0"/>
          </a:p>
          <a:p>
            <a:r>
              <a:rPr lang="uk-UA" dirty="0" smtClean="0"/>
              <a:t>РОЗВИНУТА ІНФРАСТРУКТУРА КРАЇНИ</a:t>
            </a:r>
          </a:p>
          <a:p>
            <a:endParaRPr lang="uk-UA" dirty="0" smtClean="0"/>
          </a:p>
          <a:p>
            <a:r>
              <a:rPr lang="uk-UA" dirty="0" smtClean="0"/>
              <a:t>ЗРОСТАННЯ ПОДАТКОВИХ НАДХОДЖЕНЬ ВІД БІЗНЕСУ ТА ГРОМАДЯН</a:t>
            </a:r>
          </a:p>
          <a:p>
            <a:endParaRPr lang="uk-UA" dirty="0"/>
          </a:p>
          <a:p>
            <a:r>
              <a:rPr lang="en-US" dirty="0" smtClean="0"/>
              <a:t>P. S </a:t>
            </a:r>
            <a:r>
              <a:rPr lang="uk-UA" dirty="0" smtClean="0"/>
              <a:t>ДО КРИЗИ  ССВІТОВОГО ТУРИСТИЧНОГО РИНКУ  КОЖНЕ  ДЕСЯТЕ НОВЕ РОБОЧЕ МІСЦЕ СТВОРЮВАЛОСЯ В СФЕРІ ТУРИЗМУ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869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РЕГІОНАЛЬНА ДИВЕРСИФІКАЦІЯ СВІТОВОГО ТУРИСТИЧНОГО РИНКУ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</a:t>
            </a:r>
            <a:r>
              <a:rPr lang="uk-UA" dirty="0" smtClean="0"/>
              <a:t>СТАННІ П’ЯТНАДЦЯТЬ РОКІВ ТРАДИЦІЙНІ ТУРИСТИЧНІ РИНКИ ЗРОСТАЛИ ТЕМПАМИ БЛИЗЬКИМИ ДО СЕРЕДНЬОСВІТОВОГО РИНКУ – В ЕВРОПІ -6.6%; В АМЕРИЦІ – 5.9%</a:t>
            </a:r>
          </a:p>
          <a:p>
            <a:r>
              <a:rPr lang="uk-UA" dirty="0" smtClean="0"/>
              <a:t>МОЛОДІ ТУРИСТИЧНІ РИНКИ -  АЗІЙСЬКО-ТИХООКЕАНСЬКОГО, БЛИЗЬКОСХІДНОГО, АФРИКАНСЬКОГО РЕГІОНІВ – ЗРОСТАЮТЬ В РАЗИ ШВИДШЕ, АЛЕ НЕСТАБІЛЬНО ЗІ ЗНАЧНИМИ АДМІНІСТРАТИВНИМИ РИЗИКАМИ</a:t>
            </a:r>
          </a:p>
          <a:p>
            <a:r>
              <a:rPr lang="uk-UA" dirty="0" smtClean="0"/>
              <a:t>НОВІ ІНДУСТРІАЛЬНІ КРАЇНИ В АЗІЙСЬКО-ТИХООКЕАНСЬКОМУ РЕГІОНІ ЦІКАВІ ТУРИСТАМ НЕ ТІЛЬКИ УНІКАЛЬНОЮ ПРИРОДОЮ, АЛЕ Й МОЖЛИВОСТЯМИ ДІЛОВОГО ТУРИЗМУ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514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ПРОГНОЗИ РОЗВИТКУ ТУРИЗМУ ЗА</a:t>
            </a:r>
            <a:r>
              <a:rPr lang="en-US" dirty="0" smtClean="0"/>
              <a:t> UNWTO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83538"/>
          </a:xfrm>
        </p:spPr>
        <p:txBody>
          <a:bodyPr/>
          <a:lstStyle/>
          <a:p>
            <a:r>
              <a:rPr lang="uk-UA" dirty="0" smtClean="0"/>
              <a:t>ЕВРОПА ВТРИМАЄ ДОМІНУЮЧЕ ПОЛОЖЕННЯ</a:t>
            </a:r>
          </a:p>
          <a:p>
            <a:r>
              <a:rPr lang="uk-UA" dirty="0" smtClean="0"/>
              <a:t>АЗІЙСЬКО-ТИХООКЕАНСЬКИЙ РЕГІОН ВИЙДЕ НА ДРУГЕ МІСЦЕ</a:t>
            </a:r>
          </a:p>
          <a:p>
            <a:r>
              <a:rPr lang="uk-UA" dirty="0" smtClean="0"/>
              <a:t>АМЕРИКАНСЬКИЙ РИНОК СПУСТИТЬСЯ НА ТРЕТІЙ РІВЕНЬ</a:t>
            </a:r>
          </a:p>
          <a:p>
            <a:pPr marL="0" indent="0">
              <a:buNone/>
            </a:pPr>
            <a:r>
              <a:rPr lang="uk-UA" dirty="0" smtClean="0"/>
              <a:t>                            ЗАГРОЗИ ВТРАТИ ЛІДЕРС ТВА ЕВРОПОЮ:</a:t>
            </a:r>
          </a:p>
          <a:p>
            <a:r>
              <a:rPr lang="uk-UA" dirty="0" smtClean="0"/>
              <a:t>«СТАРІННЯ» ТУРИСТИЧНОГО ПРОДУКТУ, ВТРАТА ЙОГО КОНКУРЕНТОСПРОМОЖНОСТІ </a:t>
            </a:r>
          </a:p>
          <a:p>
            <a:r>
              <a:rPr lang="uk-UA" dirty="0" smtClean="0"/>
              <a:t>СКЛАДНОСТІ ПРИСТОСУВАННЯ НАЦІОНАЛЬНИХ ТУРИСТИЧНИХ РИНКІВ ДО КРИТЕРІЇВ ЯКОСТІ СВІТОВОГО РИНКУ</a:t>
            </a:r>
          </a:p>
          <a:p>
            <a:r>
              <a:rPr lang="uk-UA" dirty="0" smtClean="0"/>
              <a:t>ДОРОГОВИЗНА ТУРИСТИЧНИХ РИНКІВ ( ВЕЛИКОБРИТАНІЯ, ДАНІЯ, НОРВЕГІЯ, ШВЕЦІЯ)</a:t>
            </a:r>
          </a:p>
          <a:p>
            <a:pPr marL="0" indent="0">
              <a:buNone/>
            </a:pP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503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СТАНДАРТНА КЛАСИФІКАЦІЯ МІЖНАРОДНОГО ТУРИЗМУ ЗА МЕТОЮ ПОЇЗДКИ  -  </a:t>
            </a:r>
            <a:r>
              <a:rPr lang="en-US" dirty="0" smtClean="0"/>
              <a:t>UNWTO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ДОЗВІЛЛЯ, РЕКРЕАЦІЯ, ВІДПОЧИНОК</a:t>
            </a:r>
          </a:p>
          <a:p>
            <a:r>
              <a:rPr lang="uk-UA" dirty="0" smtClean="0"/>
              <a:t>ВІДВІДИНИ ЗНАЙОМИХ І РОДИЧІВ – ДОГЛЯД ЗА НИМИ, ДОПОМОГА ПО ДОМОГОСПОДАРСТВУ, ВИЇЗД НА КОЛИШНЄ МІСЦЕ МЕШКАННЯ</a:t>
            </a:r>
          </a:p>
          <a:p>
            <a:r>
              <a:rPr lang="uk-UA" dirty="0" smtClean="0"/>
              <a:t>ДІЛОВІ ТА ПРОФЕСІЙНІ ЦІЛІ</a:t>
            </a:r>
          </a:p>
          <a:p>
            <a:r>
              <a:rPr lang="uk-UA" dirty="0" smtClean="0"/>
              <a:t>РЕЛІГІЙНІ – ПАЛОМНИЦТВО, ПОЇЗДКИ ДЛЯ УЧАСТІ В РЕЛІГІЙНИХ ЗАХОДАХ, БОГОМІЛЛЯХ</a:t>
            </a:r>
          </a:p>
          <a:p>
            <a:r>
              <a:rPr lang="uk-UA" dirty="0" smtClean="0"/>
              <a:t>СПОРТИВНІ ЦІЛІ – СПОРТСМЕНИ І СУПРОВОДЖУЮЧІ ОСОБИ; ГЛЯДАЧІ СПОРТИВНИХ ЗМАГАНЬ</a:t>
            </a:r>
          </a:p>
          <a:p>
            <a:r>
              <a:rPr lang="uk-UA" dirty="0" smtClean="0"/>
              <a:t>ІНШІ ЦІЛІ – ТРАНЗИТНІ ПОЇЗДКИ,ДІЯЛЬНІСТЬ ЕКІПАЖІВ ПАСАЖИРСЬКИХ ПОВІТРЯНИХ ТА ВОДНИХ СУДІВ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85137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TM10001115[[fn=Посилка]]</Template>
  <TotalTime>241</TotalTime>
  <Words>587</Words>
  <Application>Microsoft Office PowerPoint</Application>
  <PresentationFormat>Широкий екран</PresentationFormat>
  <Paragraphs>86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6" baseType="lpstr">
      <vt:lpstr>Arial</vt:lpstr>
      <vt:lpstr>Corbel</vt:lpstr>
      <vt:lpstr>Gill Sans MT</vt:lpstr>
      <vt:lpstr>Parcel</vt:lpstr>
      <vt:lpstr>Сутність та класифікаційні ознаки міжнародного туристичного ринку</vt:lpstr>
      <vt:lpstr>ПРОБЛЕМИ ДО ОБГОВОРЕННЯ</vt:lpstr>
      <vt:lpstr>СПЕЦИФІЧНІ КЛАСИФІКАЦІЇ МІЖНАРОДНОГО ТУРИСТИЧНОГО РИНКУ</vt:lpstr>
      <vt:lpstr>ТИПИ ТУРИСТИЧНИХ РЕГІОНІВ</vt:lpstr>
      <vt:lpstr>ЕКОНОМІЧНА ФУНКЦІЯ МІЖНАРОДНОГО ТУРИЗМУ ПРОЯВЛЯЄТЬСЯ ЧЕРЕЗ</vt:lpstr>
      <vt:lpstr>РЕЗУЛЬТАТИ ДІЇ ЕКОНОМІЧНОЇ ФУНКЦІЇ МІЖНАРОДНОГО ТУРИЗМУ</vt:lpstr>
      <vt:lpstr>РЕГІОНАЛЬНА ДИВЕРСИФІКАЦІЯ СВІТОВОГО ТУРИСТИЧНОГО РИНКУ</vt:lpstr>
      <vt:lpstr>ПРОГНОЗИ РОЗВИТКУ ТУРИЗМУ ЗА UNWTO</vt:lpstr>
      <vt:lpstr>СТАНДАРТНА КЛАСИФІКАЦІЯ МІЖНАРОДНОГО ТУРИЗМУ ЗА МЕТОЮ ПОЇЗДКИ  -  UNWTO</vt:lpstr>
      <vt:lpstr>«ДОЗВІЛЛЯ, РЕКРЕАЦІЯ,ВІДПОЧИНОК» ВКЛЮЧАЄ:</vt:lpstr>
      <vt:lpstr>«ДІЛОВІ ТА ПРОФЕСІЙНІ ЦІЛІ» ВКЛЮЧАЮТЬ: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Сутність та класифікаційні ознаки міжнародного туристичного ринку</dc:title>
  <dc:creator>Пользователь</dc:creator>
  <cp:lastModifiedBy>Пользователь</cp:lastModifiedBy>
  <cp:revision>20</cp:revision>
  <dcterms:created xsi:type="dcterms:W3CDTF">2020-12-17T11:04:46Z</dcterms:created>
  <dcterms:modified xsi:type="dcterms:W3CDTF">2020-12-17T15:05:54Z</dcterms:modified>
</cp:coreProperties>
</file>