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845" autoAdjust="0"/>
    <p:restoredTop sz="94660"/>
  </p:normalViewPr>
  <p:slideViewPr>
    <p:cSldViewPr snapToGrid="0">
      <p:cViewPr varScale="1">
        <p:scale>
          <a:sx n="56" d="100"/>
          <a:sy n="56" d="100"/>
        </p:scale>
        <p:origin x="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1/8/2021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4741" y="632012"/>
            <a:ext cx="10063779" cy="3836019"/>
          </a:xfrm>
        </p:spPr>
        <p:txBody>
          <a:bodyPr/>
          <a:lstStyle/>
          <a:p>
            <a:r>
              <a:rPr lang="ru-RU" dirty="0" smtClean="0"/>
              <a:t>ОРГАНІЗАЦІЙНІ МЕХАНІЗМИ ДІЯЛЬНОСТІ ТУРИСТИЧНОЇ ФІРМИ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16106" y="4389119"/>
            <a:ext cx="7845014" cy="2025127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                                                                    ПРОФЕСОР КАФЕДРИ ТУРИЗМУ,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    ДОКУМЕНТНИХ ТА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    МІЖКУЛЬТУРНИХ   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    КОМУНІКАЦІЙ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    А.В. 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831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ЛІЦЕНЗІЯ АНУЛЮЄТЬСЯ ЗА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УМОВ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736592"/>
          </a:xfrm>
        </p:spPr>
        <p:txBody>
          <a:bodyPr>
            <a:normAutofit/>
          </a:bodyPr>
          <a:lstStyle/>
          <a:p>
            <a:r>
              <a:rPr lang="uk-UA" dirty="0" smtClean="0"/>
              <a:t>ПОДАННЯ ЗАЯВИ ВІД ТУРАГЕНСТВА ПРО АНАЛЮВАННЯ ЛІЦЕНЗІЇ</a:t>
            </a:r>
          </a:p>
          <a:p>
            <a:r>
              <a:rPr lang="uk-UA" dirty="0" smtClean="0"/>
              <a:t>НАЯВНОСТІ АКТУ ПРО ПОВТОРНЕ ПОРУШЕННЯ ЛІЦЕНЗІЙНИХ  ВИМОГ</a:t>
            </a:r>
          </a:p>
          <a:p>
            <a:r>
              <a:rPr lang="uk-UA" dirty="0" smtClean="0"/>
              <a:t>ВИНЕСЕННЯ РІШЕННЯ ПРО СКАСУВАННЯ ДЕРЖАВНОЇ РЕЄСТРАЦІЇ</a:t>
            </a:r>
          </a:p>
          <a:p>
            <a:r>
              <a:rPr lang="uk-UA" dirty="0" smtClean="0"/>
              <a:t>Є НОТАРІАЛЬНО ЗАСВІЧЕНА КОПІЯ СВІДОЦТВА ПРО СМЕРТЬ</a:t>
            </a:r>
          </a:p>
          <a:p>
            <a:r>
              <a:rPr lang="uk-UA" dirty="0" smtClean="0"/>
              <a:t>НАЯВНОСТІ АКТУ ПРО ВИЯВЛЕННЯ НЕДОСТОВІРНИХ ВІДОМОСТЕЙ У ДОКУМЕНТАХ, НАДАНИХ ТУРАГЕНСТВОМ</a:t>
            </a:r>
          </a:p>
          <a:p>
            <a:r>
              <a:rPr lang="uk-UA" dirty="0" smtClean="0"/>
              <a:t>СКЛАДЕНОГО АКТУ ПРО ВСТАНОВЛЕНИЙ ФАКТ ПЕРЕДАЧІ ЛІЦЕНЗІЇ</a:t>
            </a:r>
          </a:p>
          <a:p>
            <a:r>
              <a:rPr lang="uk-UA" dirty="0" smtClean="0"/>
              <a:t>Є АКТ ПРО ФАКТ НЕПОДАННЯ У ВСТАНОВЛЕНИЙ ТЕРМІН ІНФОРМАЦІЇ ПРО ЗМІНУ ДАНИХ</a:t>
            </a:r>
          </a:p>
          <a:p>
            <a:r>
              <a:rPr lang="uk-UA" dirty="0" smtClean="0"/>
              <a:t>Є АКТ ПРО НЕВИКОНАННЯ РОЗПОРЯДЖЕННЯ ПРО УСУНЕННЯ ПОРУШЕНЬ ЛІЦЕНЗІЙНИХ УМОВ</a:t>
            </a:r>
          </a:p>
          <a:p>
            <a:r>
              <a:rPr lang="uk-UA" dirty="0" smtClean="0"/>
              <a:t>НАЯВНА НЕМОЖЛИВІСТЬ ЛІЦЕНЗІАТА ЗАБЕЗПЕЧУВАТИ ЛІЦЕНЗІЙНІ УМОВИ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75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ОСНОВНІ ДОКУМЕНТИ ДЛЯ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ОРГАНІЗАЦІЇ ТУРИСТИЧНОЇ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ДІЯЛЬНОСТІ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736592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УСТАНОВЧІ ДОКУМЕНТИ  -  СТАТУТ ЧИ УСТАНОВЧИЙ ДОГОВІР</a:t>
            </a:r>
          </a:p>
          <a:p>
            <a:r>
              <a:rPr lang="uk-UA" dirty="0" smtClean="0"/>
              <a:t>СВІДОЦТВО ПРО ДЕРЖАВНУ РЕЄСТРАЦІЮ</a:t>
            </a:r>
          </a:p>
          <a:p>
            <a:r>
              <a:rPr lang="uk-UA" dirty="0" smtClean="0"/>
              <a:t>ЛІЦЕНЗІЯ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                                            ОПРИЛЮДНЮЄТЬСЯ ДЛЯ КЛІЄНТІВ:</a:t>
            </a:r>
          </a:p>
          <a:p>
            <a:r>
              <a:rPr lang="uk-UA" dirty="0" smtClean="0"/>
              <a:t>КОПІЇ ЛІЦЕНЗІЇ ТА СВІДОЦТВА ПРО РЕЄСТРАЦІЮ</a:t>
            </a:r>
          </a:p>
          <a:p>
            <a:r>
              <a:rPr lang="uk-UA" dirty="0" smtClean="0"/>
              <a:t>КОПІЇ ДОВІДКИ БАНКІВСЬКОЇ УСТАНОВИ ПРО ЗАТВЕРДЖЕННЯ ФІНАНСОВОГО ЗАБЕЗПЕЧЕННЯ</a:t>
            </a:r>
          </a:p>
          <a:p>
            <a:r>
              <a:rPr lang="uk-UA" dirty="0" smtClean="0"/>
              <a:t>ВІДОМОСТІ ПРО ПРАЦІВНИКІВ ТА КНИГА ВІДГУКІВ І ПРОПОЗИЦІЙ</a:t>
            </a:r>
          </a:p>
          <a:p>
            <a:r>
              <a:rPr lang="uk-UA" dirty="0" smtClean="0"/>
              <a:t>ЛІЦЕНЗІЙНІ УМОВИ</a:t>
            </a:r>
          </a:p>
          <a:p>
            <a:r>
              <a:rPr lang="uk-UA" dirty="0" smtClean="0"/>
              <a:t>АДРЕСА І ТЕЛ. ЦЕНТРАЛЬНИХ ТА МІСЦЕВИХ ОРГАНІВ ВИКОНАВЧОЇ ВЛАДИ В ГАЛУЗІ ТУРИЗМУ; ТЕЛ. ФАКС, ПОЧТА ТУРИСТИЧНОЇ ФІРМИ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573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ОСНОВНІ ВИРОБНИЧІ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ФОНДИ ТУРИСТИЧНОГО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ПІДПРИЄМСТВА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ЗАСОБИ ПРАЦІ = ОСНОВНІ ВИРОБНИЧІ ФОНДИ</a:t>
            </a:r>
          </a:p>
          <a:p>
            <a:r>
              <a:rPr lang="uk-UA" dirty="0" smtClean="0"/>
              <a:t>ОБЛАДНАННЯ І МАШИНИ                                                                    ЇХ ВИМІРЮЮТЬ:</a:t>
            </a:r>
          </a:p>
          <a:p>
            <a:r>
              <a:rPr lang="uk-UA" dirty="0" smtClean="0"/>
              <a:t>БУДІВЛІ: АДМІНІСТРАТИВНІ ТА ВИРОБНИЧІ                               - В ОДИНИЦЯХ,</a:t>
            </a:r>
          </a:p>
          <a:p>
            <a:r>
              <a:rPr lang="uk-UA" dirty="0" smtClean="0"/>
              <a:t>СПОРУДИ                                                                                                      - ТЕХНІЧНИХ</a:t>
            </a:r>
          </a:p>
          <a:p>
            <a:r>
              <a:rPr lang="uk-UA" dirty="0" smtClean="0"/>
              <a:t>ПЕРЕДАВАЛЬНІ ПРИСТРОЇ                                                                   ПОТУЖНОСТЯХ,</a:t>
            </a:r>
          </a:p>
          <a:p>
            <a:r>
              <a:rPr lang="uk-UA" dirty="0" smtClean="0"/>
              <a:t>ТРАНСПОРТНІ ЗАСОБИ                                                                           -БАЛАНСОВІЙ</a:t>
            </a:r>
          </a:p>
          <a:p>
            <a:r>
              <a:rPr lang="uk-UA" dirty="0" smtClean="0"/>
              <a:t>ІНСТРУМЕНТИ                                                                                            ЦІНІ.</a:t>
            </a:r>
          </a:p>
          <a:p>
            <a:r>
              <a:rPr lang="uk-UA" dirty="0" smtClean="0"/>
              <a:t>ГОСПОДАРСЬКИЙ ІНВЕНТАР                                                               ОБ’ЄКТОМ</a:t>
            </a:r>
          </a:p>
          <a:p>
            <a:r>
              <a:rPr lang="uk-UA" dirty="0" smtClean="0"/>
              <a:t>ВИРОБНИЧИЙ ІНВЕНТАР                                                                      АМОРТИЗАЦІЇ Є ВАРТІСТЬ</a:t>
            </a:r>
          </a:p>
          <a:p>
            <a:r>
              <a:rPr lang="uk-UA" dirty="0" smtClean="0"/>
              <a:t>ЗАТРАТИ НА РЕКУЛЬТИВАЦІ</a:t>
            </a:r>
            <a:r>
              <a:rPr lang="uk-UA" dirty="0"/>
              <a:t>Ю</a:t>
            </a:r>
            <a:r>
              <a:rPr lang="uk-UA" dirty="0" smtClean="0"/>
              <a:t> ЗЕМЛІ                                             ОСНОВНИХ ВИРОБНИЧИХ       </a:t>
            </a:r>
          </a:p>
          <a:p>
            <a:r>
              <a:rPr lang="uk-UA" dirty="0" smtClean="0"/>
              <a:t>ІНШЕ                                                                                                               ФОНДІВ  ( БЕЗ ЗЕМЛІ ТА НБ)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652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ОБОРОТНІ ВИРОБНИЧІ ФОНДИ ТУРИСТИЧНОГО ПІДПРИЄМСТВА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2299446"/>
            <a:ext cx="10058400" cy="387275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                  ПРЕДМЕТИ ПРАЦІ= ОБОРОТНІ ВИРОБНИЧІ ФОНДИ</a:t>
            </a:r>
          </a:p>
          <a:p>
            <a:r>
              <a:rPr lang="uk-UA" dirty="0" smtClean="0"/>
              <a:t>СИРОВИНА</a:t>
            </a:r>
          </a:p>
          <a:p>
            <a:r>
              <a:rPr lang="uk-UA" dirty="0" smtClean="0"/>
              <a:t>ПАЛИВО</a:t>
            </a:r>
          </a:p>
          <a:p>
            <a:r>
              <a:rPr lang="uk-UA" dirty="0" smtClean="0"/>
              <a:t>ДОПОМІЖНІ, КОМПЛЕКТУЮЧІ МАТЕРІАЛИ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ВСІ СКЛАДОВІ ТУРИСТИЧНОГО ПАКЕТУ ПОДІЛЯЮТЬ НА:</a:t>
            </a:r>
          </a:p>
          <a:p>
            <a:r>
              <a:rPr lang="uk-UA" dirty="0" smtClean="0"/>
              <a:t>ВИРОБНИЧІ ЗАПАСИ (НА СКЛАДАХ)</a:t>
            </a:r>
          </a:p>
          <a:p>
            <a:r>
              <a:rPr lang="uk-UA" dirty="0" smtClean="0"/>
              <a:t>НЕЗАВЕРШЕНЕ ВИРОБНИЦТВО</a:t>
            </a:r>
          </a:p>
          <a:p>
            <a:r>
              <a:rPr lang="uk-UA" dirty="0" smtClean="0"/>
              <a:t>ВИТРАТИ МАЙБУТНІХ ПЕРІОДІВ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817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ФОНДИ ОБІГУ ТУРИСТИЧНОГО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ПІДПРИЄМСТВА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736592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r>
              <a:rPr lang="uk-UA" dirty="0" smtClean="0"/>
              <a:t>ГОТОВА ПРОДУКЦІЯ НА СКЛАДАХ</a:t>
            </a:r>
          </a:p>
          <a:p>
            <a:r>
              <a:rPr lang="uk-UA" dirty="0" smtClean="0"/>
              <a:t>ГРОШОВІ КОШТИ НА РАХУНКАХ</a:t>
            </a:r>
          </a:p>
          <a:p>
            <a:r>
              <a:rPr lang="uk-UA" dirty="0" smtClean="0"/>
              <a:t>ГРОШОВІ КОШТИ НА НЕЗАВЕРШЕНИХ РОЗРАХУНКАХ</a:t>
            </a:r>
          </a:p>
          <a:p>
            <a:r>
              <a:rPr lang="uk-UA" dirty="0" smtClean="0"/>
              <a:t>ГОТІВКА В КАСІ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uk-UA" dirty="0" smtClean="0"/>
              <a:t>                                   ПОКАЗНИКИ ОБОРОТНОСТІ:</a:t>
            </a:r>
          </a:p>
          <a:p>
            <a:r>
              <a:rPr lang="uk-UA" dirty="0" smtClean="0"/>
              <a:t>КОЕФІЦІЄНТ ОБОРОТНОСТІ  - ПОКАЗНИК ЕФЕКТИВНОСТІ ВИКОРИСТАННЯ АКТИВІВ – ВІДНОШЕННЯ ВИРУЧКИ ВІД РЕАЛІЗАЦІЇ ДО СЕРЕДНЬОРІЧНОЇ ВАРТОСТІ АКТИВІВ</a:t>
            </a:r>
          </a:p>
          <a:p>
            <a:r>
              <a:rPr lang="uk-UA" dirty="0" smtClean="0"/>
              <a:t>КОЕФІЦІЄНТ ЗАВАНТАЖЕННЯ  - КІЛЬКІСТЬ ОБОРОТНИХ ФОНДІВ ПІДПРИЄМСТВА НА 1 ГРН РЕАЛІЗОВАНОЇ ПРОДУКЦІЇ</a:t>
            </a:r>
          </a:p>
          <a:p>
            <a:r>
              <a:rPr lang="uk-UA" dirty="0" smtClean="0"/>
              <a:t>ТРИВАЛІСТЬ ОБОРОТУ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05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ДЯКУЮ ЗА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                              </a:t>
            </a:r>
            <a:r>
              <a:rPr lang="en-US" dirty="0" smtClean="0"/>
              <a:t>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96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2723298"/>
            <a:ext cx="10058400" cy="4050792"/>
          </a:xfrm>
        </p:spPr>
        <p:txBody>
          <a:bodyPr/>
          <a:lstStyle/>
          <a:p>
            <a:endParaRPr lang="uk-UA" dirty="0" smtClean="0"/>
          </a:p>
          <a:p>
            <a:r>
              <a:rPr lang="uk-UA" dirty="0" smtClean="0"/>
              <a:t>1. НОРМАТИВНО-ПРАВОВІ ВИМОГИ ДО ДІЯЛЬНОСТІ ТУРИСТИЧНИХ ПІДПРИЄМСТВ</a:t>
            </a:r>
          </a:p>
          <a:p>
            <a:endParaRPr lang="uk-UA" dirty="0"/>
          </a:p>
          <a:p>
            <a:r>
              <a:rPr lang="uk-UA" dirty="0" smtClean="0"/>
              <a:t>2. ОСНОВНІ ФОНДИ ТУРИСТИЧНОГО ПІДПРИЄМСТВА</a:t>
            </a:r>
          </a:p>
          <a:p>
            <a:endParaRPr lang="uk-UA" dirty="0"/>
          </a:p>
          <a:p>
            <a:r>
              <a:rPr lang="uk-UA" dirty="0" smtClean="0"/>
              <a:t>ОБОРОТНІ ФОНДИ ТА </a:t>
            </a:r>
            <a:r>
              <a:rPr lang="uk-UA" dirty="0" smtClean="0"/>
              <a:t>ФОНДИ ОБІГУ</a:t>
            </a:r>
            <a:r>
              <a:rPr lang="uk-UA" dirty="0" smtClean="0"/>
              <a:t> </a:t>
            </a:r>
            <a:r>
              <a:rPr lang="uk-UA" dirty="0" smtClean="0"/>
              <a:t>ТУРИСТИЧНОГО ПІДПРИЄМСТВА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666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ОСНОВНІ НОРМАТИВНО-ПРАВОВІ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РЕГУЛЮЮЧІ ДОКУМЕНТИ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ТУРИСТИЧНОЇ СФЕРИ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КОНСТИТУЦІЯ УКРАЇНИ</a:t>
            </a:r>
          </a:p>
          <a:p>
            <a:r>
              <a:rPr lang="uk-UA" dirty="0" smtClean="0"/>
              <a:t>ЦИВІЛЬНИЙ КОДЕКС УКРАЇНИ</a:t>
            </a:r>
          </a:p>
          <a:p>
            <a:r>
              <a:rPr lang="uk-UA" dirty="0" smtClean="0"/>
              <a:t>ГОСПОДАРСЬКИЙ КОДЕКС УКРАЇНИ</a:t>
            </a:r>
          </a:p>
          <a:p>
            <a:r>
              <a:rPr lang="uk-UA" dirty="0" smtClean="0"/>
              <a:t>ЗУ «ПРО ПІДПРИЄМСТВА В УКРАЇНІ» - 27.03.91</a:t>
            </a:r>
          </a:p>
          <a:p>
            <a:r>
              <a:rPr lang="uk-UA" dirty="0" smtClean="0"/>
              <a:t>ЗУ «ПРО ГОСПОДАРСЬКІ ТОВАРИСТВА» - 19.09.91</a:t>
            </a:r>
          </a:p>
          <a:p>
            <a:r>
              <a:rPr lang="uk-UA" dirty="0" smtClean="0"/>
              <a:t>ЗУ «ПРО ПРАВОВИЙ СТАТУС ІНОЗЕМЦІВ ТА ОСІБ БЕЗ ГРОМАДЯНСТВА» - 06.02.03</a:t>
            </a:r>
          </a:p>
          <a:p>
            <a:r>
              <a:rPr lang="uk-UA" dirty="0" smtClean="0"/>
              <a:t>ЗУ «ПРО ТУРИЗМ» </a:t>
            </a:r>
            <a:r>
              <a:rPr lang="uk-UA" dirty="0" smtClean="0"/>
              <a:t>15.09.95;   </a:t>
            </a:r>
            <a:r>
              <a:rPr lang="uk-UA" dirty="0" smtClean="0"/>
              <a:t>ОНОВЛЕНИЙ ЗАКОНОПРОЕКТ ПРО ТУРИЗМ 15.09.20</a:t>
            </a:r>
          </a:p>
          <a:p>
            <a:r>
              <a:rPr lang="uk-UA" dirty="0" smtClean="0"/>
              <a:t>ЗУ «ПРО ЛІЦЕНЗУВАННЯ ОКРЕМИХ ВИДІВ ГОСПОДАРСЬКОЇ ДІЯЛЬНОСТІ» 01.06.00</a:t>
            </a:r>
          </a:p>
          <a:p>
            <a:r>
              <a:rPr lang="uk-UA" dirty="0" smtClean="0"/>
              <a:t>ЧИСЕЛЬНІ ПОСТАНОВИ КМ, ІНСТРУКЦІЇ, РЕКОМЕНДАЦІЇ. ПРАВИЛА ОБОВ’ЯЗКОВОЇ СЕРТИФІКАЦІЇ ПОСЛУГ ГРБ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63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ЕТАПИ ЗАПОЧАТКУВАННЯ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ТУРИСТИЧНОЇ ДІЯЛЬНОСТІ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1. ОБРАТИ ОРГАНІЗАЦІЙНО-ПРАВОВУ ФОРМУ ДІЯЛЬНОСТІ ТА ФОРМУ ВЛАСНОСТІ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МАЙБУТНЬОГО БІЗНЕСУ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2. ПІДГОТУВАТИ УСТАНОВЧІ ДОКУМЕНТИ ТА ЗАРЕЄСТРУВАТИ СУБ’ЄКТ ТУРИСТИЧ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НОЇ ДІЯЛЬНОСТІ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3. ОТРИМАТИ ДОЗВІЛ (ЛІЦЕНЗІЮ) НА ТУРИСТИЧНУ ДІЯЛЬНІСТЬ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586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КЛАСИФІКАЦІЯ ПІДПРИЄМСТВ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ЗА ФОРМАМИ ВЛАСНОСТІ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2514600"/>
            <a:ext cx="10058400" cy="3657600"/>
          </a:xfrm>
        </p:spPr>
        <p:txBody>
          <a:bodyPr/>
          <a:lstStyle/>
          <a:p>
            <a:r>
              <a:rPr lang="uk-UA" dirty="0" smtClean="0"/>
              <a:t>ПРИВАТНЕ ПІДПРИЄМСТВО, ЩО ДІЄ НА ОСНОВІ ПРИВАТНОЇ ВЛАСНОСТІ ГРОМАДЯН АБО ЮРИДИЧНОЇ </a:t>
            </a:r>
            <a:r>
              <a:rPr lang="uk-UA" dirty="0" smtClean="0"/>
              <a:t>ОСОБИ</a:t>
            </a:r>
            <a:endParaRPr lang="uk-UA" dirty="0" smtClean="0"/>
          </a:p>
          <a:p>
            <a:r>
              <a:rPr lang="uk-UA" dirty="0" smtClean="0"/>
              <a:t>ПІДПРИЄМСТВО, ЩО ДІЄ НА ПІДСТАВІ КОЛЕКТИВНОЇ ВЛАСНОСТІ</a:t>
            </a:r>
          </a:p>
          <a:p>
            <a:r>
              <a:rPr lang="uk-UA" dirty="0" smtClean="0"/>
              <a:t>КОМУНАЛЬНЕ ПІДПРИЄМСТВО – ДІЄ НА ОСНОВІ КОМУНАЛЬНОЇ ВЛАСНОСТІ ТЕРИТОРІАЛЬНОЇ ГРОМАДИ</a:t>
            </a:r>
          </a:p>
          <a:p>
            <a:r>
              <a:rPr lang="uk-UA" dirty="0" smtClean="0"/>
              <a:t>ДЕРЖАВНЕ ПІДПРИЄМСТВО – ДІЄ НА ОСНОВІ ДЕРЖАВНОЇ ВЛАСНОСТІ</a:t>
            </a:r>
          </a:p>
          <a:p>
            <a:r>
              <a:rPr lang="uk-UA" dirty="0" smtClean="0"/>
              <a:t>ПІДПРИЄМСТВО, ЗАСНОВАНЕ НА ЗМІШАНІЙ ФОРМІ ВЛАСНОСТІ</a:t>
            </a:r>
          </a:p>
          <a:p>
            <a:r>
              <a:rPr lang="uk-UA" dirty="0" smtClean="0"/>
              <a:t>ПІДПРИЄМСТВО З ІНОЗЕМНИМИ ІНВЕСТИЦІЯМИ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138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 ЗА СПОСОБОМ УТВОРЕННЯ СТАТУТНОГО ФОНДУ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УНІТАРНЕ ПІДРИЄМСТВО – СТВОРЕНЕ ОДНИМ ЗАСНОВНИКОМ</a:t>
            </a:r>
          </a:p>
          <a:p>
            <a:r>
              <a:rPr lang="uk-UA" dirty="0" smtClean="0"/>
              <a:t>КОРПОРАТИВНЕ ПІДПРИЄМСТВО – ДВА АБО БІЛЬШЕ ЗАСНОВНИКІВ, ЯКІ ДІЮТЬ ВІДПОВІДНО ДОГОВОРУ:</a:t>
            </a:r>
          </a:p>
          <a:p>
            <a:r>
              <a:rPr lang="uk-UA" dirty="0" smtClean="0"/>
              <a:t>АКЦІОНЕРНЕ ТОВАРИСТВО –СТАТУТНИЙ ФОНД ПОДІЛЕНИЙ НА АКЦІЇ, ВІДПОВІДАЛЬНІСТЬ ТА РИЗИКИ В МЕЖАХ ВАРТОСТІ АКЦІЙ –(ВАТ; ЗАТ)</a:t>
            </a:r>
          </a:p>
          <a:p>
            <a:r>
              <a:rPr lang="uk-UA" dirty="0" smtClean="0"/>
              <a:t>ТОВАРИСТВО З ОБМЕЖЕНОЮ ВІДПОВІДАЛЬНІСТЮ – СТАТУТНИЙ ФОНД РОЗДІЛЕНИЙ НА ЧАСТКИ, ВСТАНОВЛЕНІ УСТАНОВЧОЮ УГОДОЮ, ВІДПОВІДАЮТЬ ТІЛЬКИ СВОЇМ МАЙНОМ</a:t>
            </a:r>
          </a:p>
          <a:p>
            <a:r>
              <a:rPr lang="uk-UA" dirty="0" smtClean="0"/>
              <a:t>ТОВАРИСТВО З ДОДАТКОВОЮ ВІДПОВІДАЛЬНІСТЮ – ЯК ПОПЕРЕДНІЙ ВИД, ТІЛЬКИ ДОДАЄТЬСЯ ЩЕ СОЛІДАРНА ВІДПОВІДАЛЬНІСТЬ</a:t>
            </a:r>
          </a:p>
          <a:p>
            <a:r>
              <a:rPr lang="uk-UA" dirty="0" smtClean="0"/>
              <a:t>ПОВНЕ ТОВАРИСТВО – ВСІ УЧАСНИКИ ЗДІЙСНЮЮТЬ ДІЯЛЬНІСТЬ ВІД ІМЕНІ ТОВАРИСТВА, НЕСУТЬ ВІДПОВІДАЛЬНІСТЬ УСІМ СВОЇМ МАЙНОМ</a:t>
            </a:r>
          </a:p>
          <a:p>
            <a:r>
              <a:rPr lang="uk-UA" dirty="0" smtClean="0"/>
              <a:t>КОМАНДИТНЕ ТОВАРИСТВО – ПОВНІ УЧАСНИКИ НЕСУТЬ ВІДПОВІДАЛЬНІСТЬ, А Є ЩЕ ВКЛАДНИКИ, ЯКІ ВНОСЯТЬ ВКЛАДИ У ДІЯЛЬНІСТЬ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794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ДЕРЖАВНА РЕЄСТРАЦІЯ ТУРИСТИЧНОГО ПІДПРИЄМСТВА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2743200"/>
            <a:ext cx="10058400" cy="3429000"/>
          </a:xfrm>
        </p:spPr>
        <p:txBody>
          <a:bodyPr/>
          <a:lstStyle/>
          <a:p>
            <a:r>
              <a:rPr lang="uk-UA" dirty="0" smtClean="0"/>
              <a:t>ЦЕ ВНЕСЕННЯ ДАНИХ ПРО ПІДПРИЄМСТВО В ЄДИНИЙ ДЕРЖАВНИЙ РЕЄСТР ЮРИДИЧНИХ ОСІБ ТА ФІЗИЧНИХ ОСІБ – ПІДПРИЄМЦІВ;   ЗДІЙСНЮЄТЬСЯ ДЕРЖАВНИМ РЕЄСТРАТОРОМ В РАЙОНИХ АБО МІСЬКИХ ДЕРЖАВНИХ АДМІНІСТРАЦІЯХ</a:t>
            </a:r>
          </a:p>
          <a:p>
            <a:r>
              <a:rPr lang="uk-UA" dirty="0" smtClean="0"/>
              <a:t>СТАТУТ ПІДПРИЄМСТВА – УСТАНОВЧИЙ ДОКУМЕНТ ДЛЯ АКЦІОНЕРНИХ ТОВАРИСТВ; ТОВАРИСТВ З ОБМЕЖЕНОЮ ВІДПОВІДАЛЬНІСТЮ; ТОВАРИСТВ З ДОДАТКОВОЮ ВІДПОВІДАЛЬНІСТЮ</a:t>
            </a:r>
          </a:p>
          <a:p>
            <a:r>
              <a:rPr lang="uk-UA" dirty="0" smtClean="0"/>
              <a:t>ЗАСНОВНИЦЬКИЙ ДОГОВІР – УСТАНОВЧИЙ ДОКУМЕНТ ДЛЯ ПОВНИХ ТОВАРИСТВ; КОМАНДИТНИХ ТОВАРИСТВ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751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НЕОБХІДНІ ДОКУМЕНТИ ДЛЯ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РЕЄСТРАЦІЇ ПІДПРИЄМСТВА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588674"/>
          </a:xfrm>
        </p:spPr>
        <p:txBody>
          <a:bodyPr>
            <a:normAutofit/>
          </a:bodyPr>
          <a:lstStyle/>
          <a:p>
            <a:r>
              <a:rPr lang="uk-UA" dirty="0" smtClean="0"/>
              <a:t>1. ЗАПОВНЕНА РЕЄСТРАЦІЙНА КАРТКА НА ПРОВЕДЕННЯ ДЕРЖАВНОЇ РЕЄСТРАЦІЇ</a:t>
            </a:r>
          </a:p>
          <a:p>
            <a:r>
              <a:rPr lang="uk-UA" dirty="0" smtClean="0"/>
              <a:t>2. ДВА ПРИМІРНИКИ УСТАНОВЧИХ ДОКУМЕНТІВ</a:t>
            </a:r>
          </a:p>
          <a:p>
            <a:r>
              <a:rPr lang="uk-UA" dirty="0" smtClean="0"/>
              <a:t>3. </a:t>
            </a:r>
            <a:r>
              <a:rPr lang="uk-UA" dirty="0" smtClean="0"/>
              <a:t>КОПІЯ </a:t>
            </a:r>
            <a:r>
              <a:rPr lang="uk-UA" dirty="0" smtClean="0"/>
              <a:t>РІШЕННЯ ЗАСНОВНИКІВ ПРО СТВОРЕННЯ ЮРИДИЧНОЇ ОСОБИ</a:t>
            </a:r>
          </a:p>
          <a:p>
            <a:r>
              <a:rPr lang="uk-UA" dirty="0" smtClean="0"/>
              <a:t>4. КВИТАНЦІЯ ПРО СПЛАТУ РЕЄСТРАЦІЙНОГО ЗБОРУ</a:t>
            </a:r>
          </a:p>
          <a:p>
            <a:r>
              <a:rPr lang="uk-UA" dirty="0" smtClean="0"/>
              <a:t>5. </a:t>
            </a:r>
            <a:r>
              <a:rPr lang="uk-UA" dirty="0" smtClean="0"/>
              <a:t>КОПІЯ </a:t>
            </a:r>
            <a:r>
              <a:rPr lang="uk-UA" dirty="0" smtClean="0"/>
              <a:t>ПРО ВКЛЮЧЕННЯ ЗАЯВНИКА ДО ДЕРЖАВНОГО РЕЄСТРУ ФІЗИЧНИХ ОСІБ- ПЛАТНИКІВ ПОДАТКІВ</a:t>
            </a:r>
          </a:p>
          <a:p>
            <a:r>
              <a:rPr lang="uk-UA" dirty="0" smtClean="0"/>
              <a:t>                    СВІДОЦТВО ПРО ДЕРЖАВНУ РЕЄСТРАЦІЮ МІСТИТЬ:</a:t>
            </a:r>
          </a:p>
          <a:p>
            <a:r>
              <a:rPr lang="uk-UA" dirty="0" smtClean="0"/>
              <a:t>НАЙМЕНУВАННЯ ФІЗИЧНОЇ ОСОБИ-ПІДПРИЄМЦЯ</a:t>
            </a:r>
          </a:p>
          <a:p>
            <a:r>
              <a:rPr lang="uk-UA" dirty="0" smtClean="0"/>
              <a:t>ІДЕНТИФІКАЦІЙНИЙ КОД  ЕДРПОУ АБО </a:t>
            </a:r>
            <a:r>
              <a:rPr lang="uk-UA" dirty="0" smtClean="0"/>
              <a:t>ОСОБИ - </a:t>
            </a:r>
            <a:r>
              <a:rPr lang="uk-UA" dirty="0" smtClean="0"/>
              <a:t>ПЛАТНИКА ПОДАТКУ</a:t>
            </a:r>
          </a:p>
          <a:p>
            <a:r>
              <a:rPr lang="uk-UA" dirty="0" smtClean="0"/>
              <a:t>МІСЦЕЗНАХОДЖЕННЯ ЮРИДИЧНОЇ ОСОБИ  АБО ПРОЖИВАННЯ ПІДПРИЄМЦЯ</a:t>
            </a:r>
          </a:p>
          <a:p>
            <a:r>
              <a:rPr lang="uk-UA" dirty="0" smtClean="0"/>
              <a:t>МІСЦЕ І ДАТУ ПРОВЕДЕННЯ ДЕРЖАВНОЇ РЕЄСТРАЦІЇ ТА ПРІЗВИЩЕ РЕЄСТРАТОРА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564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ЛІЦЕНЗУВАННЯ ТУРИСТИЧНОЇ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ДІЯЛЬНОСТІ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23682" y="2121408"/>
            <a:ext cx="9904566" cy="4736592"/>
          </a:xfrm>
        </p:spPr>
        <p:txBody>
          <a:bodyPr/>
          <a:lstStyle/>
          <a:p>
            <a:r>
              <a:rPr lang="uk-UA" dirty="0" smtClean="0"/>
              <a:t>ВІДБУВАЄТЬСЯ З МЕТОЮ СТВОРЕННЯ РІВНИХ МОЖЛИВОСТЕЙ СУБ’ЄКТАМ ТУРИСТИЧНОЇ ДІЯЛЬНОСТІ НА РИНКУ ТУРИСТИЧНИХ ПОСЛУГ ТА ЗАБЕЗПЕЧЕННЯ ЗАХИСТУ ПРАВ І ЗАКОННИХ ІНТЕРЕСІВ ГРОМАДЯН, ЗАХИСТУ НАВКОЛИШНЬОГО ПРИРОДНЬОГО СЕРЕДОВИЩА, ПІДВИЩЕННЯ РІВНЯ ТУРИСТИЧНОГО </a:t>
            </a:r>
            <a:r>
              <a:rPr lang="uk-UA" dirty="0" smtClean="0"/>
              <a:t>ОБСЛУГОВУВАННЯ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</a:t>
            </a:r>
            <a:r>
              <a:rPr lang="uk-UA" dirty="0" smtClean="0"/>
              <a:t>                              </a:t>
            </a:r>
            <a:r>
              <a:rPr lang="uk-UA" dirty="0" smtClean="0"/>
              <a:t>ДОКУМЕНТИ НЕОБХІДНІ ДЛЯ ОТРИМАННЯ ЛІЦЕНЗІЇ :</a:t>
            </a:r>
          </a:p>
          <a:p>
            <a:r>
              <a:rPr lang="uk-UA" dirty="0" smtClean="0"/>
              <a:t>ЗАЯВА ПРО ВИДАЧУ ЛІЦЕНЗІЇ</a:t>
            </a:r>
            <a:endParaRPr lang="ru-RU" dirty="0"/>
          </a:p>
          <a:p>
            <a:r>
              <a:rPr lang="uk-UA" dirty="0" smtClean="0"/>
              <a:t>ЗАВІРЕНА КОПІЯ СВІДОЦТВА ПРО ДЕРЖАВНУ РЕЄСТРАЦІЮ</a:t>
            </a:r>
          </a:p>
          <a:p>
            <a:r>
              <a:rPr lang="uk-UA" dirty="0" smtClean="0"/>
              <a:t>КВИТАНЦІЯ ПРО СПЛАТУ ПРОВЕДЕННЯ ЛІЦЕНЗУВАННЯ</a:t>
            </a:r>
          </a:p>
          <a:p>
            <a:r>
              <a:rPr lang="uk-UA" dirty="0" smtClean="0"/>
              <a:t>ЗАВІРЕНА КОПІЯ ДОКУМЕНТІВ НА ПРАВО ВЛАСНОСТІ</a:t>
            </a:r>
          </a:p>
          <a:p>
            <a:r>
              <a:rPr lang="uk-UA" dirty="0" smtClean="0"/>
              <a:t>ЗАВІРЕНА КОПІЯ ДОГОВОРІВ ЗІ СТРАХОВОЮ КОМПАНІЄЮ </a:t>
            </a:r>
            <a:r>
              <a:rPr lang="uk-UA" dirty="0" smtClean="0"/>
              <a:t>ПРО:  </a:t>
            </a:r>
            <a:r>
              <a:rPr lang="uk-UA" dirty="0" smtClean="0"/>
              <a:t>1. СТРАХУВАННЯ ТУРИСТІВ; ТА  2. СТАХУВАННЯ ВІДПОВІДАЛЬНОСТІ ТУРАГЕНТА ЗА НЕНАДАННЯ АБО НАДАННЯ В НЕПОВНОМУ ОБСЯЗІ ТУРИСТИЧНИХ ПОСЛУГ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866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TM03090434[[fn=Деревина]]</Template>
  <TotalTime>389</TotalTime>
  <Words>859</Words>
  <Application>Microsoft Office PowerPoint</Application>
  <PresentationFormat>Широкий екран</PresentationFormat>
  <Paragraphs>124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0" baseType="lpstr">
      <vt:lpstr>Bookman Old Style</vt:lpstr>
      <vt:lpstr>Cambria</vt:lpstr>
      <vt:lpstr>Century Gothic</vt:lpstr>
      <vt:lpstr>Wingdings</vt:lpstr>
      <vt:lpstr>Дерево</vt:lpstr>
      <vt:lpstr>ОРГАНІЗАЦІЙНІ МЕХАНІЗМИ ДІЯЛЬНОСТІ ТУРИСТИЧНОЇ ФІРМИ</vt:lpstr>
      <vt:lpstr>     ПРОБЛЕМИ ДО ОБГОВОРЕННЯ</vt:lpstr>
      <vt:lpstr>  ОСНОВНІ НОРМАТИВНО-ПРАВОВІ           РЕГУЛЮЮЧІ ДОКУМЕНТИ                ТУРИСТИЧНОЇ СФЕРИ</vt:lpstr>
      <vt:lpstr>         ЕТАПИ ЗАПОЧАТКУВАННЯ          ТУРИСТИЧНОЇ ДІЯЛЬНОСТІ</vt:lpstr>
      <vt:lpstr>   КЛАСИФІКАЦІЯ ПІДПРИЄМСТВ        ЗА ФОРМАМИ ВЛАСНОСТІ</vt:lpstr>
      <vt:lpstr>КЛАСИФІКАЦІЯ ЗА СПОСОБОМ УТВОРЕННЯ СТАТУТНОГО ФОНДУ</vt:lpstr>
      <vt:lpstr>        ДЕРЖАВНА РЕЄСТРАЦІЯ ТУРИСТИЧНОГО ПІДПРИЄМСТВА</vt:lpstr>
      <vt:lpstr>     НЕОБХІДНІ ДОКУМЕНТИ ДЛЯ        РЕЄСТРАЦІЇ ПІДПРИЄМСТВА</vt:lpstr>
      <vt:lpstr>    ЛІЦЕНЗУВАННЯ ТУРИСТИЧНОЇ                   ДІЯЛЬНОСТІ</vt:lpstr>
      <vt:lpstr>       ЛІЦЕНЗІЯ АНУЛЮЄТЬСЯ ЗА                          УМОВ</vt:lpstr>
      <vt:lpstr>          ОСНОВНІ ДОКУМЕНТИ ДЛЯ            ОРГАНІЗАЦІЇ ТУРИСТИЧНОЇ                         ДІЯЛЬНОСТІ</vt:lpstr>
      <vt:lpstr>             ОСНОВНІ ВИРОБНИЧІ             ФОНДИ ТУРИСТИЧНОГО                    ПІДПРИЄМСТВА</vt:lpstr>
      <vt:lpstr>  ОБОРОТНІ ВИРОБНИЧІ ФОНДИ ТУРИСТИЧНОГО ПІДПРИЄМСТВА</vt:lpstr>
      <vt:lpstr>   ФОНДИ ОБІГУ ТУРИСТИЧНОГО           ПІДПРИЄМСТВА</vt:lpstr>
      <vt:lpstr>        ДЯКУЮ ЗА            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ОРГАНІЗАЦІЙНІ МЕХАНІЗМИ ДІЯЛЬНОСТІ ТУРИСТИЧНОЇ ФІРМИ</dc:title>
  <dc:creator>Пользователь</dc:creator>
  <cp:lastModifiedBy>Пользователь</cp:lastModifiedBy>
  <cp:revision>8</cp:revision>
  <dcterms:created xsi:type="dcterms:W3CDTF">2021-01-06T10:47:08Z</dcterms:created>
  <dcterms:modified xsi:type="dcterms:W3CDTF">2021-01-08T11:28:35Z</dcterms:modified>
</cp:coreProperties>
</file>