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4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838200"/>
            <a:ext cx="8229600" cy="533400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“ Проектування закладів ресторанного господарства ”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yak-sproektuvati-budi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1"/>
            <a:ext cx="5715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5.Будівельні норми і правила проектування закладів ресторанного 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3505200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19200"/>
            <a:ext cx="3921868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6.Технологічні розрахунки при проектуванні закладів ресторанного 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52400"/>
            <a:ext cx="20574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Модуль 2</a:t>
            </a:r>
            <a:endParaRPr lang="ru-RU" dirty="0"/>
          </a:p>
        </p:txBody>
      </p:sp>
      <p:pic>
        <p:nvPicPr>
          <p:cNvPr id="8" name="Рисунок 7" descr="Копия В.Л.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305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792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7. Компоновка приміщень закладів ресторанного 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8. Склад приміщень закладів ресторанного господарства, їх взаємозв’язок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5334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9. Організація проектування і будівництва закладів ресторанного 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1"/>
            <a:ext cx="2667000" cy="2133600"/>
          </a:xfrm>
          <a:prstGeom prst="rect">
            <a:avLst/>
          </a:prstGeom>
        </p:spPr>
      </p:pic>
      <p:pic>
        <p:nvPicPr>
          <p:cNvPr id="4" name="Рисунок 3" descr="підря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і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100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Основні фахові компетентності, </a:t>
            </a:r>
            <a:b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які формує дисципліна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419600"/>
          </a:xfrm>
        </p:spPr>
        <p:txBody>
          <a:bodyPr>
            <a:no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Володіння методикою розроблення техніко-економічного обґрунтування проекту і завдання на проектування закладів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Володіти методикою моделювання сервісно-виробничих процесів закладів ресторанного господарства та забезпечення їх апаратне оформлення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Володіння сучасними концепціями розробки об’ємно-просторового рішення закладів ресторанного господарства відповідно до моделі його роботи та нормативних вимог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Володіння методикою проведення  експертизи проектів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Використовувати комп’ютерні технології в процесі проектування ЗРГ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Використовувати нормативну і законодавчу базу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Володіти інноваційними технологіями в проектуванні закладів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Володіти теоретичними та практичними навичками у прийнятті рішень в процесі об’ємно-просторового вирішення закладів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Володіння схемами проведення робіт та документальне оформлення проектної документації для будівництва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Вміти розробляти заходи забезпечення дотримання санітарно-гігієнічних норм у проектованому закладі ресторанного господарства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196871"/>
            <a:ext cx="2743200" cy="166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5105400"/>
            <a:ext cx="2209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181600"/>
            <a:ext cx="22860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Конкурентні переваги на ринку праці, в кар’єрному зростанні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6324600" cy="6019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Опанування дисципліни “ Проектування закладів ресторанного господарства ” дасть можливість випускникам – майбутнім керівникам  закладів ресторанного господарства: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Вміти розробляти техніко-економічне обгрунування проекту і завдання на проектування закладу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Моделювати сервісно-виробничі процеси закладів ресторанного господарства та забезпечити їх апаратне оформлення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Виконувати об’ємно-просторове рішення закладу відповідно до моделі його роботи, нормативних вимог, сучасних презентаційних і дизайнерських концепцій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Проводити експертизи проектів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Раціоналізувати процес проектування  закладів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Використовувати нормативну і законодавчу базу при проектуванні закладів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Виконувати проектні роботи, застосовуючи інноваційні технології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Вміти застосовувати отримані теоретичні знання у прийнятті рішень в процесі об’ємно-просторового вирішення закладів ресторанного господарства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Вміти оформляти проектну документацію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Здійснювати контроль за дотримання санітарно-гігієнічних вимог при проектуванні закладів ресторанного господарства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220980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0"/>
            <a:ext cx="2057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0"/>
            <a:ext cx="4572000" cy="91440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Проектування закладів ресторанного господарства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200400"/>
            <a:ext cx="75438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основ проектування закладів ресторанного господарства  відповідно до їхньої  соціально-культурної, унітарної та естетичної функції.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24822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 Box 58"/>
          <p:cNvSpPr txBox="1">
            <a:spLocks noChangeArrowheads="1"/>
          </p:cNvSpPr>
          <p:nvPr/>
        </p:nvSpPr>
        <p:spPr bwMode="auto">
          <a:xfrm rot="-5400000">
            <a:off x="1934973" y="3359445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1400" b="1">
              <a:solidFill>
                <a:srgbClr val="030503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 rot="4195723">
            <a:off x="3354991" y="3064964"/>
            <a:ext cx="7858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Харчова хімія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 rot="4064328">
            <a:off x="2718404" y="1460001"/>
            <a:ext cx="10048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">
                <a:solidFill>
                  <a:srgbClr val="030503"/>
                </a:solidFill>
              </a:rPr>
              <a:t>Підприємницьке право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-3455062">
            <a:off x="1818292" y="3809501"/>
            <a:ext cx="12747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Управління якістю продукції та послуг ресторанного господарства</a:t>
            </a:r>
          </a:p>
          <a:p>
            <a:pPr algn="ctr"/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 rot="-3577101">
            <a:off x="1957991" y="4357482"/>
            <a:ext cx="19288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Навчальна практика (Вступ до фаху, Комп</a:t>
            </a:r>
            <a:r>
              <a:rPr lang="en-US" sz="500">
                <a:solidFill>
                  <a:srgbClr val="030503"/>
                </a:solidFill>
              </a:rPr>
              <a:t>’</a:t>
            </a:r>
            <a:r>
              <a:rPr lang="uk-UA" sz="500">
                <a:solidFill>
                  <a:srgbClr val="030503"/>
                </a:solidFill>
              </a:rPr>
              <a:t>ютерна підготовка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-3819554">
            <a:off x="3080354" y="4204789"/>
            <a:ext cx="1044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Туристичне країнознавство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-1144376">
            <a:off x="1526191" y="3403102"/>
            <a:ext cx="8953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Економіка підприємства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-3406901">
            <a:off x="1738917" y="4249239"/>
            <a:ext cx="2000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Іноземна мова  за професійним спрямуванням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 rot="2808705">
            <a:off x="5764817" y="3480889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Інформаційні технології та системи в індустрії харчування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 rot="-501033">
            <a:off x="6028341" y="2934789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Інженерна графіка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 rot="3320675">
            <a:off x="5343335" y="3764258"/>
            <a:ext cx="1484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Іноземна мова за проф. спрямуванням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 rot="4347471">
            <a:off x="4968685" y="3919833"/>
            <a:ext cx="1204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Основи наукових досліджень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 rot="-4354231">
            <a:off x="5735448" y="2510133"/>
            <a:ext cx="642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">
                <a:solidFill>
                  <a:srgbClr val="030503"/>
                </a:solidFill>
              </a:rPr>
              <a:t>Харчова хімія</a:t>
            </a: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 rot="-4636870">
            <a:off x="4896454" y="2833189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Правознавство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 rot="4274203">
            <a:off x="4723417" y="3758701"/>
            <a:ext cx="1225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Історія української культури</a:t>
            </a:r>
          </a:p>
          <a:p>
            <a:pPr algn="ctr"/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 rot="4429820">
            <a:off x="3298635" y="1798933"/>
            <a:ext cx="6492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Політологія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rot="-2351848">
            <a:off x="3353404" y="2326777"/>
            <a:ext cx="719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Соціологія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4387517">
            <a:off x="2985104" y="1579064"/>
            <a:ext cx="936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Друга іноземна мова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 rot="-1039372">
            <a:off x="1661129" y="1807664"/>
            <a:ext cx="1295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Громадське будівництво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 rot="3333125">
            <a:off x="2474722" y="1300458"/>
            <a:ext cx="874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Устаткування в галузі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 rot="-1391455">
            <a:off x="1786541" y="2095002"/>
            <a:ext cx="1368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Іноземна мова за проф. спрямуванням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 rot="-1819963">
            <a:off x="1896079" y="2185489"/>
            <a:ext cx="1439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Автоматизація виробничих процесів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 rot="-2277101">
            <a:off x="2975579" y="2317252"/>
            <a:ext cx="936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Навчальна практика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26" name="Прямоугольник 66"/>
          <p:cNvSpPr>
            <a:spLocks noChangeArrowheads="1"/>
          </p:cNvSpPr>
          <p:nvPr/>
        </p:nvSpPr>
        <p:spPr bwMode="auto">
          <a:xfrm rot="-5400000">
            <a:off x="3298635" y="3984921"/>
            <a:ext cx="2503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030503"/>
                </a:solidFill>
                <a:latin typeface="Times New Roman" pitchFamily="18" charset="0"/>
                <a:cs typeface="Times New Roman" pitchFamily="18" charset="0"/>
              </a:rPr>
              <a:t>ХАРЧОВІ ТЕХНОЛОГІЇ</a:t>
            </a:r>
            <a:endParaRPr lang="ru-RU" sz="1600">
              <a:solidFill>
                <a:srgbClr val="0305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 rot="1165744">
            <a:off x="1669066" y="2899864"/>
            <a:ext cx="855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Екологія харчування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 rot="-847194">
            <a:off x="1502379" y="3190377"/>
            <a:ext cx="7207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Кулінарознавство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 rot="-3242241">
            <a:off x="1595248" y="3745207"/>
            <a:ext cx="121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Стандартизація, метрологія, сертифікація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 rot="-3672363">
            <a:off x="2388203" y="4392115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Інформаційні технології та системи в індустрії харчування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 rot="1983614">
            <a:off x="2148491" y="2818902"/>
            <a:ext cx="7858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Прикладна механіка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 rot="2597877">
            <a:off x="2473929" y="2864939"/>
            <a:ext cx="7858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Філософія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 rot="4134660">
            <a:off x="4778979" y="6003427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Вища математика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 rot="2927309">
            <a:off x="5167917" y="5885951"/>
            <a:ext cx="7858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Фізика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 rot="3756284">
            <a:off x="3126391" y="3022102"/>
            <a:ext cx="688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Краєзнавство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 rot="-2611872">
            <a:off x="1502379" y="3622177"/>
            <a:ext cx="1000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">
                <a:solidFill>
                  <a:srgbClr val="030503"/>
                </a:solidFill>
              </a:rPr>
              <a:t>Безпека життєдіяльості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 rot="3101162">
            <a:off x="5602097" y="3722983"/>
            <a:ext cx="1439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Мікробіологія харчових продуктів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 rot="-4610172">
            <a:off x="5383023" y="2513308"/>
            <a:ext cx="858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Методи контролю продукції в галузі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 rot="-4572545">
            <a:off x="4990117" y="2760164"/>
            <a:ext cx="86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Гігієна та санітарія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 rot="-4638137">
            <a:off x="5072666" y="2612527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Устаткування в галузі</a:t>
            </a: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 rot="3612825">
            <a:off x="5178235" y="3802358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Процеси і апарати харчових виробництв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 rot="-1593409">
            <a:off x="5188554" y="3100911"/>
            <a:ext cx="1000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00">
                <a:solidFill>
                  <a:srgbClr val="030503"/>
                </a:solidFill>
              </a:rPr>
              <a:t>Харчові технології</a:t>
            </a:r>
            <a:endParaRPr lang="ru-RU" sz="800">
              <a:solidFill>
                <a:srgbClr val="030503"/>
              </a:solidFill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 rot="-3658335">
            <a:off x="5759260" y="2548233"/>
            <a:ext cx="10001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Технологія галузі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 rot="923035">
            <a:off x="6028341" y="3177677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Навчальна практика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 rot="515017">
            <a:off x="4744054" y="2120402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Бухгалтерський облік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 rot="-1975540">
            <a:off x="5887054" y="1164727"/>
            <a:ext cx="784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Фахова практика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 rot="-4858242">
            <a:off x="4858354" y="1291726"/>
            <a:ext cx="927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Технологічна практика 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 rot="-815523">
            <a:off x="6106129" y="1334589"/>
            <a:ext cx="647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Барна справа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 rot="-4922046">
            <a:off x="4755960" y="1617958"/>
            <a:ext cx="719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Менеджмент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 rot="399999">
            <a:off x="5817204" y="1575889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Оранізація і технологія харчування в туристичній індустрії</a:t>
            </a: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 rot="-2176678">
            <a:off x="5001229" y="1580652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30503"/>
                </a:solidFill>
              </a:rPr>
              <a:t>Організація в галузі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 rot="515826">
            <a:off x="4958366" y="2048964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Технологія галузі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 rot="515017">
            <a:off x="5456841" y="1944189"/>
            <a:ext cx="1511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Експертиза якості надання послуг РГ</a:t>
            </a: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 rot="-3796364">
            <a:off x="4208463" y="460375"/>
            <a:ext cx="815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Друга іноземна мова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 rot="799868">
            <a:off x="2534254" y="621802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Бізнес планування в ресторанному господарстві</a:t>
            </a: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 rot="713319">
            <a:off x="2365979" y="877389"/>
            <a:ext cx="165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Екологія та технологія продуктів оздоровчого і профілактичного призначення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 rot="1763028">
            <a:off x="3319463" y="431800"/>
            <a:ext cx="1223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Іноземна мова профспрямування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 rot="515017">
            <a:off x="3316891" y="1186952"/>
            <a:ext cx="936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Інтелектуальна власність</a:t>
            </a: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 rot="515017">
            <a:off x="3601054" y="1406027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Комерційне право</a:t>
            </a: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 rot="-2514514">
            <a:off x="4094766" y="594814"/>
            <a:ext cx="156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Спец.курс іноз.мови за проф.спрямуванням</a:t>
            </a:r>
          </a:p>
          <a:p>
            <a:pPr algn="ctr"/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auto">
          <a:xfrm rot="-2626904">
            <a:off x="4586288" y="584200"/>
            <a:ext cx="1343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Інформаційні технології системи в РГ</a:t>
            </a: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 rot="2499432">
            <a:off x="3548666" y="920252"/>
            <a:ext cx="125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30503"/>
                </a:solidFill>
              </a:rPr>
              <a:t>Новітні технології харчування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 rot="1095370">
            <a:off x="2442179" y="412252"/>
            <a:ext cx="1443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Проектування підприємств харчування</a:t>
            </a:r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 rot="-3890097">
            <a:off x="3312129" y="4166689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Психологія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 rot="3623164">
            <a:off x="2700941" y="2939552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Етикет бізнесу</a:t>
            </a: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 rot="-3158203">
            <a:off x="3780441" y="5968502"/>
            <a:ext cx="100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Фізичне виховання і спортивний туризм</a:t>
            </a:r>
          </a:p>
        </p:txBody>
      </p:sp>
      <p:sp>
        <p:nvSpPr>
          <p:cNvPr id="67" name="Text Box 44"/>
          <p:cNvSpPr txBox="1">
            <a:spLocks noChangeArrowheads="1"/>
          </p:cNvSpPr>
          <p:nvPr/>
        </p:nvSpPr>
        <p:spPr bwMode="auto">
          <a:xfrm rot="1887817">
            <a:off x="5550504" y="5693864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Історія України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 rot="-1490432">
            <a:off x="2972404" y="5851741"/>
            <a:ext cx="1000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Українська мова за професійним спрямуванням</a:t>
            </a: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 rot="4557503">
            <a:off x="3403410" y="1832270"/>
            <a:ext cx="719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Менеджмент</a:t>
            </a: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 rot="2244313">
            <a:off x="1870679" y="1174252"/>
            <a:ext cx="1008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Бухгалтерський облік</a:t>
            </a: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 rot="220968">
            <a:off x="1742091" y="1580652"/>
            <a:ext cx="1050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Організація в галузі</a:t>
            </a: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 rot="-2349713">
            <a:off x="2315179" y="2217239"/>
            <a:ext cx="1050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Устаткування в галузі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 rot="-1290363">
            <a:off x="1873854" y="1948952"/>
            <a:ext cx="1050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Харчові та дієтичні добавки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 rot="-2062578">
            <a:off x="2780316" y="2275977"/>
            <a:ext cx="86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Харчові технології</a:t>
            </a:r>
          </a:p>
        </p:txBody>
      </p:sp>
      <p:sp>
        <p:nvSpPr>
          <p:cNvPr id="75" name="Text Box 21"/>
          <p:cNvSpPr txBox="1">
            <a:spLocks noChangeArrowheads="1"/>
          </p:cNvSpPr>
          <p:nvPr/>
        </p:nvSpPr>
        <p:spPr bwMode="auto">
          <a:xfrm rot="-2242985">
            <a:off x="2627916" y="2220414"/>
            <a:ext cx="86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Технологічна практика</a:t>
            </a:r>
          </a:p>
        </p:txBody>
      </p:sp>
      <p:sp>
        <p:nvSpPr>
          <p:cNvPr id="76" name="Text Box 44"/>
          <p:cNvSpPr txBox="1">
            <a:spLocks noChangeArrowheads="1"/>
          </p:cNvSpPr>
          <p:nvPr/>
        </p:nvSpPr>
        <p:spPr bwMode="auto">
          <a:xfrm rot="-4431814">
            <a:off x="5395723" y="1121070"/>
            <a:ext cx="576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Фінанси</a:t>
            </a: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 rot="-4075254">
            <a:off x="5587016" y="1085352"/>
            <a:ext cx="5048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Маркетинг</a:t>
            </a:r>
          </a:p>
        </p:txBody>
      </p:sp>
      <p:sp>
        <p:nvSpPr>
          <p:cNvPr id="78" name="Text Box 44"/>
          <p:cNvSpPr txBox="1">
            <a:spLocks noChangeArrowheads="1"/>
          </p:cNvSpPr>
          <p:nvPr/>
        </p:nvSpPr>
        <p:spPr bwMode="auto">
          <a:xfrm rot="-2996555">
            <a:off x="5578286" y="1130595"/>
            <a:ext cx="8556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Кулінарна етнологія</a:t>
            </a:r>
          </a:p>
        </p:txBody>
      </p:sp>
      <p:sp>
        <p:nvSpPr>
          <p:cNvPr id="79" name="Text Box 44"/>
          <p:cNvSpPr txBox="1">
            <a:spLocks noChangeArrowheads="1"/>
          </p:cNvSpPr>
          <p:nvPr/>
        </p:nvSpPr>
        <p:spPr bwMode="auto">
          <a:xfrm rot="513398">
            <a:off x="5669566" y="1807664"/>
            <a:ext cx="1584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Спец.курс іноз.мови за проф.спрямуванням</a:t>
            </a: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 rot="-4596665">
            <a:off x="5007579" y="1183777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Друга іноземна мова</a:t>
            </a: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 rot="516284">
            <a:off x="5240941" y="2021977"/>
            <a:ext cx="1582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Іноземна мова за проф. спрямуванням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 rot="-5013426">
            <a:off x="4605148" y="1724320"/>
            <a:ext cx="649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Екологія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 rot="-2233422">
            <a:off x="4394804" y="769439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Економіка підприємств ресторанного господарства</a:t>
            </a:r>
          </a:p>
        </p:txBody>
      </p:sp>
      <p:sp>
        <p:nvSpPr>
          <p:cNvPr id="84" name="Text Box 44"/>
          <p:cNvSpPr txBox="1">
            <a:spLocks noChangeArrowheads="1"/>
          </p:cNvSpPr>
          <p:nvPr/>
        </p:nvSpPr>
        <p:spPr bwMode="auto">
          <a:xfrm rot="-3262875">
            <a:off x="3929667" y="480013"/>
            <a:ext cx="920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">
                <a:solidFill>
                  <a:srgbClr val="030503"/>
                </a:solidFill>
              </a:rPr>
              <a:t>Переддипломна практика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 rot="-3485138">
            <a:off x="1996885" y="4069058"/>
            <a:ext cx="13239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Харчові технології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 rot="-1875263">
            <a:off x="5950554" y="2714127"/>
            <a:ext cx="923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00">
                <a:solidFill>
                  <a:srgbClr val="030503"/>
                </a:solidFill>
              </a:rPr>
              <a:t>Організація в галузі</a:t>
            </a:r>
            <a:endParaRPr lang="ru-RU" sz="500">
              <a:solidFill>
                <a:srgbClr val="030503"/>
              </a:solidFill>
            </a:endParaRP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 rot="2018576">
            <a:off x="2581879" y="1748927"/>
            <a:ext cx="1079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00" b="1">
                <a:solidFill>
                  <a:srgbClr val="030503"/>
                </a:solidFill>
              </a:rPr>
              <a:t>Технологія галузі</a:t>
            </a:r>
            <a:endParaRPr lang="ru-RU" sz="800" b="1">
              <a:solidFill>
                <a:srgbClr val="030503"/>
              </a:solidFill>
            </a:endParaRP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 rot="1087231">
            <a:off x="2189766" y="3223714"/>
            <a:ext cx="16541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00">
                <a:solidFill>
                  <a:srgbClr val="030503"/>
                </a:solidFill>
              </a:rPr>
              <a:t>Основи фізіології та гігієни харчування</a:t>
            </a:r>
          </a:p>
          <a:p>
            <a:pPr algn="ctr"/>
            <a:endParaRPr lang="ru-RU" sz="500">
              <a:solidFill>
                <a:srgbClr val="03050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5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Проектування закладів ресторанного господарства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Роль і місце дисципліни у фаховій моделі підготовки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3657600"/>
            <a:ext cx="3962400" cy="68580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Проектування ЗРГ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438400"/>
            <a:ext cx="1676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Інженерна графіка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43840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Громадське будівництво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2438400"/>
            <a:ext cx="152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Гігієна та санітарія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029200"/>
            <a:ext cx="1600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Технологія</a:t>
            </a:r>
            <a:r>
              <a:rPr lang="uk-UA" dirty="0" smtClean="0"/>
              <a:t> </a:t>
            </a:r>
            <a:r>
              <a:rPr lang="uk-UA" sz="2000" dirty="0" smtClean="0"/>
              <a:t>галузі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5029200"/>
            <a:ext cx="2438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Устаткування</a:t>
            </a:r>
            <a:r>
              <a:rPr lang="uk-UA" dirty="0" smtClean="0"/>
              <a:t> в галузі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34200" y="5029200"/>
            <a:ext cx="1447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Організація</a:t>
            </a:r>
            <a:r>
              <a:rPr lang="uk-UA" dirty="0" smtClean="0"/>
              <a:t> в </a:t>
            </a:r>
            <a:r>
              <a:rPr lang="uk-UA" sz="2000" dirty="0" smtClean="0"/>
              <a:t>галузі</a:t>
            </a:r>
            <a:endParaRPr lang="ru-RU" sz="2000" dirty="0"/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rot="16200000" flipH="1">
            <a:off x="1866900" y="2552700"/>
            <a:ext cx="609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572000" y="3048000"/>
            <a:ext cx="1588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791200" y="30480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0"/>
          </p:cNvCxnSpPr>
          <p:nvPr/>
        </p:nvCxnSpPr>
        <p:spPr>
          <a:xfrm flipH="1" flipV="1">
            <a:off x="6019800" y="4343400"/>
            <a:ext cx="16383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0"/>
          </p:cNvCxnSpPr>
          <p:nvPr/>
        </p:nvCxnSpPr>
        <p:spPr>
          <a:xfrm rot="5400000" flipH="1" flipV="1">
            <a:off x="2000250" y="3829050"/>
            <a:ext cx="6858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0"/>
          </p:cNvCxnSpPr>
          <p:nvPr/>
        </p:nvCxnSpPr>
        <p:spPr>
          <a:xfrm rot="5400000" flipH="1" flipV="1">
            <a:off x="4229100" y="4686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2578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Основні змістові модулі: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90600"/>
            <a:ext cx="53340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Модуль 1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1. Елементи проектування закладів ресторанного господарства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2. Стадії проектування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3. Вихідні дані для проектування закладів ресторанного господарства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4. Склад і зміст проектно-кошторисної документації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5.Будівельні норми і правила проектування закладів ресторанного господарства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Модуль 2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6.Технологічні розрахунки при проектуванні закладів ресторанного господарства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7. Компоновка приміщень закладів ресторанного господарства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8. Склад приміщень закладів ресторанного господарства, їх взаємозв’язок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9. Організація проектування і будівництва закладів ресторанного господарства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0"/>
            <a:ext cx="2438400" cy="208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733800"/>
            <a:ext cx="2286000" cy="24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1. Елементи проектування закладів ресторанного господарства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52400"/>
            <a:ext cx="19812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Модуль 1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09800"/>
            <a:ext cx="3581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953000" cy="487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Стадії проектування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3733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828800"/>
            <a:ext cx="315618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3. Вихідні дані для проектування закладів ресторанного 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581400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4. Склад і зміст проектно-кошторисної документації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990600"/>
            <a:ext cx="3200400" cy="269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3276600" cy="273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962400"/>
            <a:ext cx="3200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626</Words>
  <Application>Microsoft Office PowerPoint</Application>
  <PresentationFormat>Екран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      “ Проектування закладів ресторанного господарства ”                        </vt:lpstr>
      <vt:lpstr>Презентація PowerPoint</vt:lpstr>
      <vt:lpstr>Презентація PowerPoint</vt:lpstr>
      <vt:lpstr>Проектування закладів ресторанного господарства</vt:lpstr>
      <vt:lpstr>Основні змістові модулі:</vt:lpstr>
      <vt:lpstr> 1. Елементи проектування закладів ресторанного господарства </vt:lpstr>
      <vt:lpstr> 2. Стадії проектування </vt:lpstr>
      <vt:lpstr> 3. Вихідні дані для проектування закладів ресторанного господарства </vt:lpstr>
      <vt:lpstr> 4. Склад і зміст проектно-кошторисної документації </vt:lpstr>
      <vt:lpstr> 5.Будівельні норми і правила проектування закладів ресторанного господарства </vt:lpstr>
      <vt:lpstr> 6.Технологічні розрахунки при проектуванні закладів ресторанного господарства </vt:lpstr>
      <vt:lpstr> 7. Компоновка приміщень закладів ресторанного господарства </vt:lpstr>
      <vt:lpstr> 8. Склад приміщень закладів ресторанного господарства, їх взаємозв’язок </vt:lpstr>
      <vt:lpstr> 9. Організація проектування і будівництва закладів ресторанного господарства </vt:lpstr>
      <vt:lpstr>Основні фахові компетентності,  які формує дисципліна</vt:lpstr>
      <vt:lpstr>Конкурентні переваги на ринку праці, в кар’єрному зростанні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 Ратушенко</dc:creator>
  <cp:lastModifiedBy>Олена Борисівна Любенок</cp:lastModifiedBy>
  <cp:revision>66</cp:revision>
  <dcterms:modified xsi:type="dcterms:W3CDTF">2022-09-21T18:40:01Z</dcterms:modified>
</cp:coreProperties>
</file>