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p:scale>
          <a:sx n="82" d="100"/>
          <a:sy n="82" d="100"/>
        </p:scale>
        <p:origin x="-22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5361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5888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57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46484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3059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2484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3421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2503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1439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A1C593-65D0-4073-BCC9-577B9352EA97}" type="datetimeFigureOut">
              <a:rPr lang="en-US" smtClean="0"/>
              <a:t>5/10/2023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2526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655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5/10/2023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5108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5/10/2023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7628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5/10/2023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433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5365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A1C593-65D0-4073-BCC9-577B9352EA97}" type="datetimeFigureOut">
              <a:rPr lang="en-US" smtClean="0"/>
              <a:t>5/10/2023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5663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3A1C593-65D0-4073-BCC9-577B9352EA97}" type="datetimeFigureOut">
              <a:rPr lang="en-US" smtClean="0"/>
              <a:t>5/10/2023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15335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jurnali-vsem.ru/muzhskie_zhurnaly/maxim_3_mart_2019_rossiya.html"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9360" y="1999445"/>
            <a:ext cx="8915399" cy="2262781"/>
          </a:xfrm>
        </p:spPr>
        <p:txBody>
          <a:bodyPr>
            <a:noAutofit/>
          </a:bodyPr>
          <a:lstStyle/>
          <a:p>
            <a:pPr algn="ctr"/>
            <a:r>
              <a:rPr lang="uk-UA" sz="6000" b="1" dirty="0"/>
              <a:t>Домінанти жіночої та чоловічої газетної журналістики</a:t>
            </a:r>
            <a:endParaRPr lang="en-US" sz="6000" dirty="0"/>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944710" y="115909"/>
            <a:ext cx="9723549" cy="140379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uk-UA" dirty="0">
                <a:solidFill>
                  <a:schemeClr val="tx1"/>
                </a:solidFill>
              </a:rPr>
              <a:t>З 1994 року суспільне об'єднання Жіночий інноваційний фонд «Схід-Захід» видає соціально-просвітницький </a:t>
            </a:r>
            <a:r>
              <a:rPr lang="uk-UA" b="1" dirty="0">
                <a:solidFill>
                  <a:schemeClr val="tx1"/>
                </a:solidFill>
              </a:rPr>
              <a:t>журнал «Жінка Плюс»</a:t>
            </a:r>
            <a:r>
              <a:rPr lang="uk-UA" dirty="0">
                <a:solidFill>
                  <a:schemeClr val="tx1"/>
                </a:solidFill>
              </a:rPr>
              <a:t>. Це видання є спробою компенсувати недостатню кількість серйозної проблемної преси для жінок.</a:t>
            </a:r>
            <a:endParaRPr lang="en-US" dirty="0">
              <a:solidFill>
                <a:schemeClr val="tx1"/>
              </a:solidFill>
            </a:endParaRPr>
          </a:p>
        </p:txBody>
      </p:sp>
      <p:sp>
        <p:nvSpPr>
          <p:cNvPr id="3" name="Прямоугольник 2"/>
          <p:cNvSpPr/>
          <p:nvPr/>
        </p:nvSpPr>
        <p:spPr>
          <a:xfrm>
            <a:off x="888642" y="1700011"/>
            <a:ext cx="1918951" cy="5409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tx1"/>
                </a:solidFill>
              </a:rPr>
              <a:t>Цілі журналу:</a:t>
            </a:r>
            <a:endParaRPr lang="en-US" sz="2000" b="1" dirty="0">
              <a:solidFill>
                <a:schemeClr val="tx1"/>
              </a:solidFill>
            </a:endParaRPr>
          </a:p>
        </p:txBody>
      </p:sp>
      <p:sp>
        <p:nvSpPr>
          <p:cNvPr id="5" name="TextBox 4"/>
          <p:cNvSpPr txBox="1"/>
          <p:nvPr/>
        </p:nvSpPr>
        <p:spPr>
          <a:xfrm>
            <a:off x="2923504" y="1700011"/>
            <a:ext cx="8293994" cy="2585323"/>
          </a:xfrm>
          <a:prstGeom prst="rect">
            <a:avLst/>
          </a:prstGeom>
          <a:noFill/>
        </p:spPr>
        <p:txBody>
          <a:bodyPr wrap="square" rtlCol="0">
            <a:spAutoFit/>
          </a:bodyPr>
          <a:lstStyle/>
          <a:p>
            <a:pPr marL="285750" lvl="0" indent="-285750">
              <a:lnSpc>
                <a:spcPct val="150000"/>
              </a:lnSpc>
              <a:buFont typeface="Wingdings" panose="05000000000000000000" pitchFamily="2" charset="2"/>
              <a:buChar char="Ø"/>
            </a:pPr>
            <a:r>
              <a:rPr lang="uk-UA" dirty="0"/>
              <a:t>допомогти жінкам включитися в соціально-економічне життя </a:t>
            </a:r>
            <a:r>
              <a:rPr lang="uk-UA" dirty="0" smtClean="0"/>
              <a:t>суспільства;</a:t>
            </a:r>
            <a:endParaRPr lang="uk-UA" dirty="0"/>
          </a:p>
          <a:p>
            <a:pPr marL="285750" lvl="0" indent="-285750">
              <a:lnSpc>
                <a:spcPct val="150000"/>
              </a:lnSpc>
              <a:buFont typeface="Wingdings" panose="05000000000000000000" pitchFamily="2" charset="2"/>
              <a:buChar char="Ø"/>
            </a:pPr>
            <a:r>
              <a:rPr lang="uk-UA" dirty="0" smtClean="0"/>
              <a:t>поширювати </a:t>
            </a:r>
            <a:r>
              <a:rPr lang="uk-UA" dirty="0"/>
              <a:t>російський і зарубіжний досвід жіночих громадських </a:t>
            </a:r>
            <a:r>
              <a:rPr lang="uk-UA" dirty="0" smtClean="0"/>
              <a:t>ініціатив;</a:t>
            </a:r>
            <a:endParaRPr lang="uk-UA" dirty="0"/>
          </a:p>
          <a:p>
            <a:pPr marL="285750" lvl="0" indent="-285750">
              <a:lnSpc>
                <a:spcPct val="150000"/>
              </a:lnSpc>
              <a:buFont typeface="Wingdings" panose="05000000000000000000" pitchFamily="2" charset="2"/>
              <a:buChar char="Ø"/>
            </a:pPr>
            <a:r>
              <a:rPr lang="uk-UA" dirty="0" smtClean="0"/>
              <a:t>надати </a:t>
            </a:r>
            <a:r>
              <a:rPr lang="uk-UA" dirty="0"/>
              <a:t>жінкам можливість висловити свою думку з актуальних і значущих проблем.</a:t>
            </a:r>
            <a:endParaRPr lang="en-US" dirty="0"/>
          </a:p>
        </p:txBody>
      </p:sp>
      <p:sp>
        <p:nvSpPr>
          <p:cNvPr id="6" name="Прямоугольник 5"/>
          <p:cNvSpPr/>
          <p:nvPr/>
        </p:nvSpPr>
        <p:spPr>
          <a:xfrm>
            <a:off x="1493947" y="4465637"/>
            <a:ext cx="9440215" cy="1973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uk-UA" dirty="0">
                <a:solidFill>
                  <a:schemeClr val="tx1"/>
                </a:solidFill>
              </a:rPr>
              <a:t>У 1994 році в Набережних </a:t>
            </a:r>
            <a:r>
              <a:rPr lang="uk-UA" dirty="0" err="1">
                <a:solidFill>
                  <a:schemeClr val="tx1"/>
                </a:solidFill>
              </a:rPr>
              <a:t>Челнах</a:t>
            </a:r>
            <a:r>
              <a:rPr lang="uk-UA" dirty="0">
                <a:solidFill>
                  <a:schemeClr val="tx1"/>
                </a:solidFill>
              </a:rPr>
              <a:t> група «</a:t>
            </a:r>
            <a:r>
              <a:rPr lang="uk-UA" dirty="0" err="1">
                <a:solidFill>
                  <a:schemeClr val="tx1"/>
                </a:solidFill>
              </a:rPr>
              <a:t>Феміна</a:t>
            </a:r>
            <a:r>
              <a:rPr lang="uk-UA" dirty="0">
                <a:solidFill>
                  <a:schemeClr val="tx1"/>
                </a:solidFill>
              </a:rPr>
              <a:t>» почала випускати </a:t>
            </a:r>
            <a:r>
              <a:rPr lang="uk-UA" b="1" dirty="0">
                <a:solidFill>
                  <a:schemeClr val="tx1"/>
                </a:solidFill>
              </a:rPr>
              <a:t>журнал «Дівчата просять уваги!».</a:t>
            </a:r>
            <a:r>
              <a:rPr lang="uk-UA" dirty="0">
                <a:solidFill>
                  <a:schemeClr val="tx1"/>
                </a:solidFill>
              </a:rPr>
              <a:t> У фокусі видання були активна життєва позиція, ідеї гендерної рівності, історії жіночого успіху. </a:t>
            </a:r>
            <a:r>
              <a:rPr lang="uk-UA" dirty="0">
                <a:solidFill>
                  <a:schemeClr val="tx1"/>
                </a:solidFill>
              </a:rPr>
              <a:t>П</a:t>
            </a:r>
            <a:r>
              <a:rPr lang="uk-UA" dirty="0" smtClean="0">
                <a:solidFill>
                  <a:schemeClr val="tx1"/>
                </a:solidFill>
              </a:rPr>
              <a:t>ро </a:t>
            </a:r>
            <a:r>
              <a:rPr lang="uk-UA" dirty="0">
                <a:solidFill>
                  <a:schemeClr val="tx1"/>
                </a:solidFill>
              </a:rPr>
              <a:t>дівчат </a:t>
            </a:r>
            <a:r>
              <a:rPr lang="uk-UA" dirty="0" smtClean="0">
                <a:solidFill>
                  <a:schemeClr val="tx1"/>
                </a:solidFill>
              </a:rPr>
              <a:t>писав і журнал </a:t>
            </a:r>
            <a:r>
              <a:rPr lang="uk-UA" b="1" dirty="0">
                <a:solidFill>
                  <a:schemeClr val="tx1"/>
                </a:solidFill>
              </a:rPr>
              <a:t>«</a:t>
            </a:r>
            <a:r>
              <a:rPr lang="uk-UA" b="1" dirty="0" err="1">
                <a:solidFill>
                  <a:schemeClr val="tx1"/>
                </a:solidFill>
              </a:rPr>
              <a:t>Посиділки</a:t>
            </a:r>
            <a:r>
              <a:rPr lang="uk-UA" b="1" dirty="0">
                <a:solidFill>
                  <a:schemeClr val="tx1"/>
                </a:solidFill>
              </a:rPr>
              <a:t>»</a:t>
            </a:r>
            <a:r>
              <a:rPr lang="uk-UA" dirty="0">
                <a:solidFill>
                  <a:schemeClr val="tx1"/>
                </a:solidFill>
              </a:rPr>
              <a:t>. Журнал видавав Центр гендерних проблем</a:t>
            </a:r>
            <a:r>
              <a:rPr lang="uk-UA" dirty="0" smtClean="0">
                <a:solidFill>
                  <a:schemeClr val="tx1"/>
                </a:solidFill>
              </a:rPr>
              <a:t>.</a:t>
            </a:r>
            <a:endParaRPr lang="en-US" dirty="0">
              <a:solidFill>
                <a:schemeClr val="tx1"/>
              </a:solidFill>
            </a:endParaRPr>
          </a:p>
        </p:txBody>
      </p:sp>
      <p:sp>
        <p:nvSpPr>
          <p:cNvPr id="7" name="5-конечная звезда 6"/>
          <p:cNvSpPr/>
          <p:nvPr/>
        </p:nvSpPr>
        <p:spPr>
          <a:xfrm>
            <a:off x="510861" y="499533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конечная звезда 7"/>
          <p:cNvSpPr/>
          <p:nvPr/>
        </p:nvSpPr>
        <p:spPr>
          <a:xfrm>
            <a:off x="11071535" y="4864401"/>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42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58343" y="141667"/>
            <a:ext cx="10419009" cy="69545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solidFill>
                  <a:schemeClr val="tx1"/>
                </a:solidFill>
              </a:rPr>
              <a:t>3. Функціонування жіночої преси в країнах Західної Європи та США: характерні риси. </a:t>
            </a:r>
            <a:endParaRPr lang="en-US"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647" y="1231612"/>
            <a:ext cx="1103150" cy="1103150"/>
          </a:xfrm>
          <a:prstGeom prst="rect">
            <a:avLst/>
          </a:prstGeom>
        </p:spPr>
      </p:pic>
      <p:sp>
        <p:nvSpPr>
          <p:cNvPr id="5" name="TextBox 4"/>
          <p:cNvSpPr txBox="1"/>
          <p:nvPr/>
        </p:nvSpPr>
        <p:spPr>
          <a:xfrm>
            <a:off x="1867436" y="1231612"/>
            <a:ext cx="9247031" cy="646331"/>
          </a:xfrm>
          <a:prstGeom prst="rect">
            <a:avLst/>
          </a:prstGeom>
          <a:noFill/>
        </p:spPr>
        <p:txBody>
          <a:bodyPr wrap="square" rtlCol="0">
            <a:spAutoFit/>
          </a:bodyPr>
          <a:lstStyle/>
          <a:p>
            <a:r>
              <a:rPr lang="uk-UA" dirty="0"/>
              <a:t>Перші журнали для жінок почали видаватися не в 20 і навіть не в 19 столітті, а в кінці 17 століття, у </a:t>
            </a:r>
            <a:r>
              <a:rPr lang="uk-UA" dirty="0">
                <a:solidFill>
                  <a:schemeClr val="accent2">
                    <a:lumMod val="75000"/>
                  </a:schemeClr>
                </a:solidFill>
              </a:rPr>
              <a:t>Франції. </a:t>
            </a:r>
            <a:endParaRPr lang="en-US" dirty="0">
              <a:solidFill>
                <a:schemeClr val="accent2">
                  <a:lumMod val="75000"/>
                </a:schemeClr>
              </a:solidFill>
            </a:endParaRPr>
          </a:p>
        </p:txBody>
      </p:sp>
      <p:sp>
        <p:nvSpPr>
          <p:cNvPr id="6" name="Прямоугольник 5"/>
          <p:cNvSpPr/>
          <p:nvPr/>
        </p:nvSpPr>
        <p:spPr>
          <a:xfrm>
            <a:off x="1558344" y="2029147"/>
            <a:ext cx="9723550" cy="16484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Втім, найперше видання під назвою </a:t>
            </a:r>
            <a:r>
              <a:rPr lang="uk-UA" b="1" dirty="0">
                <a:solidFill>
                  <a:schemeClr val="tx1"/>
                </a:solidFill>
              </a:rPr>
              <a:t>«</a:t>
            </a:r>
            <a:r>
              <a:rPr lang="uk-UA" b="1" dirty="0" err="1">
                <a:solidFill>
                  <a:schemeClr val="tx1"/>
                </a:solidFill>
              </a:rPr>
              <a:t>Mercure</a:t>
            </a:r>
            <a:r>
              <a:rPr lang="uk-UA" b="1" dirty="0">
                <a:solidFill>
                  <a:schemeClr val="tx1"/>
                </a:solidFill>
              </a:rPr>
              <a:t> </a:t>
            </a:r>
            <a:r>
              <a:rPr lang="uk-UA" b="1" dirty="0" err="1">
                <a:solidFill>
                  <a:schemeClr val="tx1"/>
                </a:solidFill>
              </a:rPr>
              <a:t>Galant</a:t>
            </a:r>
            <a:r>
              <a:rPr lang="uk-UA" b="1" dirty="0">
                <a:solidFill>
                  <a:schemeClr val="tx1"/>
                </a:solidFill>
              </a:rPr>
              <a:t>» </a:t>
            </a:r>
            <a:r>
              <a:rPr lang="uk-UA" dirty="0">
                <a:solidFill>
                  <a:schemeClr val="tx1"/>
                </a:solidFill>
              </a:rPr>
              <a:t>(Галантний Меркурій) не вважалося призначеним спеціально для жінок, проте, якщо судити за його тематикою, яка включала світську хроніку і огляди модних тенденцій, «Меркурія» цілком можна вважати прообразом сучасних глянцевих видань. </a:t>
            </a:r>
            <a:endParaRPr lang="en-US" dirty="0">
              <a:solidFill>
                <a:schemeClr val="tx1"/>
              </a:solidFill>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013" y="3828848"/>
            <a:ext cx="2493187" cy="2923442"/>
          </a:xfrm>
          <a:prstGeom prst="rect">
            <a:avLst/>
          </a:prstGeom>
        </p:spPr>
      </p:pic>
      <p:sp>
        <p:nvSpPr>
          <p:cNvPr id="8" name="TextBox 7"/>
          <p:cNvSpPr txBox="1"/>
          <p:nvPr/>
        </p:nvSpPr>
        <p:spPr>
          <a:xfrm>
            <a:off x="1313645" y="4301545"/>
            <a:ext cx="7559899" cy="1615827"/>
          </a:xfrm>
          <a:prstGeom prst="rect">
            <a:avLst/>
          </a:prstGeom>
          <a:noFill/>
          <a:ln>
            <a:solidFill>
              <a:schemeClr val="accent4"/>
            </a:solidFill>
          </a:ln>
        </p:spPr>
        <p:txBody>
          <a:bodyPr wrap="square" rtlCol="0">
            <a:spAutoFit/>
          </a:bodyPr>
          <a:lstStyle/>
          <a:p>
            <a:pPr indent="457200">
              <a:lnSpc>
                <a:spcPct val="150000"/>
              </a:lnSpc>
            </a:pPr>
            <a:r>
              <a:rPr lang="uk-UA" dirty="0"/>
              <a:t>Журнал користувався величезною популярністю серед французької знаті, і навіть сам король розпорядився, щоб йому регулярно доставляли нові випуски.</a:t>
            </a:r>
            <a:endParaRPr lang="en-US" dirty="0"/>
          </a:p>
          <a:p>
            <a:endParaRPr lang="en-US" dirty="0"/>
          </a:p>
        </p:txBody>
      </p:sp>
    </p:spTree>
    <p:extLst>
      <p:ext uri="{BB962C8B-B14F-4D97-AF65-F5344CB8AC3E}">
        <p14:creationId xmlns:p14="http://schemas.microsoft.com/office/powerpoint/2010/main" val="21073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89158" y="513813"/>
            <a:ext cx="1532037" cy="864226"/>
          </a:xfrm>
          <a:prstGeom prst="rect">
            <a:avLst/>
          </a:prstGeom>
        </p:spPr>
      </p:pic>
      <p:sp>
        <p:nvSpPr>
          <p:cNvPr id="3" name="Прямоугольник 2"/>
          <p:cNvSpPr/>
          <p:nvPr/>
        </p:nvSpPr>
        <p:spPr>
          <a:xfrm>
            <a:off x="3902299" y="502276"/>
            <a:ext cx="7907628" cy="10431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 кінці 18 століття в Британії вийшов перший по-справжньому жіночий журнал </a:t>
            </a:r>
            <a:r>
              <a:rPr lang="uk-UA" b="1" dirty="0">
                <a:solidFill>
                  <a:schemeClr val="tx1"/>
                </a:solidFill>
              </a:rPr>
              <a:t>«</a:t>
            </a:r>
            <a:r>
              <a:rPr lang="uk-UA" b="1" dirty="0" err="1">
                <a:solidFill>
                  <a:schemeClr val="tx1"/>
                </a:solidFill>
              </a:rPr>
              <a:t>Lady's</a:t>
            </a:r>
            <a:r>
              <a:rPr lang="uk-UA" b="1" dirty="0">
                <a:solidFill>
                  <a:schemeClr val="tx1"/>
                </a:solidFill>
              </a:rPr>
              <a:t> </a:t>
            </a:r>
            <a:r>
              <a:rPr lang="uk-UA" b="1" dirty="0" err="1">
                <a:solidFill>
                  <a:schemeClr val="tx1"/>
                </a:solidFill>
              </a:rPr>
              <a:t>Mercury</a:t>
            </a:r>
            <a:r>
              <a:rPr lang="uk-UA" b="1" dirty="0">
                <a:solidFill>
                  <a:schemeClr val="tx1"/>
                </a:solidFill>
              </a:rPr>
              <a:t>» </a:t>
            </a:r>
            <a:r>
              <a:rPr lang="uk-UA" dirty="0">
                <a:solidFill>
                  <a:schemeClr val="tx1"/>
                </a:solidFill>
              </a:rPr>
              <a:t>(Дамський Меркурій), призначений для багатих і знатних дам.</a:t>
            </a:r>
            <a:endParaRPr lang="en-US" dirty="0">
              <a:solidFill>
                <a:schemeClr val="tx1"/>
              </a:solidFill>
            </a:endParaRPr>
          </a:p>
        </p:txBody>
      </p:sp>
      <p:sp>
        <p:nvSpPr>
          <p:cNvPr id="4" name="TextBox 3"/>
          <p:cNvSpPr txBox="1"/>
          <p:nvPr/>
        </p:nvSpPr>
        <p:spPr>
          <a:xfrm>
            <a:off x="1094703" y="1648495"/>
            <a:ext cx="10908405" cy="1754326"/>
          </a:xfrm>
          <a:prstGeom prst="rect">
            <a:avLst/>
          </a:prstGeom>
          <a:noFill/>
        </p:spPr>
        <p:txBody>
          <a:bodyPr wrap="square" rtlCol="0">
            <a:spAutoFit/>
          </a:bodyPr>
          <a:lstStyle/>
          <a:p>
            <a:pPr>
              <a:lnSpc>
                <a:spcPct val="150000"/>
              </a:lnSpc>
            </a:pPr>
            <a:r>
              <a:rPr lang="uk-UA" dirty="0"/>
              <a:t>Незважаючи на те, що видавець позиціонував своє видання як журнал, який зможе дати читачкам відповіді на різні питання про кохання і заміжжя, а вже потім про моду і стиль, «Дамський Меркурій» був майже повністю присвячений модним тенденціям і дорогим новинкам косметики, одягу і аксесуарів. </a:t>
            </a:r>
            <a:endParaRPr lang="en-US"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05" y="3673277"/>
            <a:ext cx="1947971" cy="3062210"/>
          </a:xfrm>
          <a:prstGeom prst="rect">
            <a:avLst/>
          </a:prstGeom>
        </p:spPr>
      </p:pic>
      <p:sp>
        <p:nvSpPr>
          <p:cNvPr id="6" name="Прямоугольник 5"/>
          <p:cNvSpPr/>
          <p:nvPr/>
        </p:nvSpPr>
        <p:spPr>
          <a:xfrm>
            <a:off x="3812145" y="4018207"/>
            <a:ext cx="8190963" cy="24212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uk-UA" dirty="0">
                <a:solidFill>
                  <a:schemeClr val="tx1"/>
                </a:solidFill>
              </a:rPr>
              <a:t>Першим жіночим медіа-образом в історії стала жінка-аристократка, вельми марнотратна і вітряна особа, схиблена на сукнях, капелюшках і інших жіночих штучках. Цей образ, який жорстоко висміювали і засуджували видання інших </a:t>
            </a:r>
            <a:r>
              <a:rPr lang="uk-UA" dirty="0" err="1">
                <a:solidFill>
                  <a:schemeClr val="tx1"/>
                </a:solidFill>
              </a:rPr>
              <a:t>тематик</a:t>
            </a:r>
            <a:r>
              <a:rPr lang="uk-UA" dirty="0">
                <a:solidFill>
                  <a:schemeClr val="tx1"/>
                </a:solidFill>
              </a:rPr>
              <a:t>, виявився, проте, дуже затребуваним, і в 18 столітті журнали, схожі на «Дамський Меркурій», широко поширилися по всій Європі, а потім і за океаном ‒ в Америці.</a:t>
            </a:r>
            <a:endParaRPr lang="en-US" dirty="0">
              <a:solidFill>
                <a:schemeClr val="tx1"/>
              </a:solidFill>
            </a:endParaRPr>
          </a:p>
        </p:txBody>
      </p:sp>
      <p:sp>
        <p:nvSpPr>
          <p:cNvPr id="7" name="Стрелка вправо 6"/>
          <p:cNvSpPr/>
          <p:nvPr/>
        </p:nvSpPr>
        <p:spPr>
          <a:xfrm rot="10800000">
            <a:off x="2842103" y="4719750"/>
            <a:ext cx="758184" cy="65074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62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502" y="296214"/>
            <a:ext cx="8783392" cy="646331"/>
          </a:xfrm>
          <a:prstGeom prst="rect">
            <a:avLst/>
          </a:prstGeom>
          <a:noFill/>
          <a:ln>
            <a:solidFill>
              <a:schemeClr val="accent4"/>
            </a:solidFill>
          </a:ln>
        </p:spPr>
        <p:txBody>
          <a:bodyPr wrap="square" rtlCol="0">
            <a:spAutoFit/>
          </a:bodyPr>
          <a:lstStyle/>
          <a:p>
            <a:r>
              <a:rPr lang="uk-UA" dirty="0"/>
              <a:t>Однак монополія образу красивою і недалекій модниці тривала в жіночій пресі </a:t>
            </a:r>
            <a:r>
              <a:rPr lang="uk-UA" dirty="0" smtClean="0"/>
              <a:t>недовго.</a:t>
            </a:r>
            <a:endParaRPr lang="en-US" dirty="0"/>
          </a:p>
        </p:txBody>
      </p:sp>
      <p:sp>
        <p:nvSpPr>
          <p:cNvPr id="3" name="Скругленный прямоугольник 2"/>
          <p:cNvSpPr/>
          <p:nvPr/>
        </p:nvSpPr>
        <p:spPr>
          <a:xfrm>
            <a:off x="1751527" y="1094704"/>
            <a:ext cx="9865217" cy="115909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Я</a:t>
            </a:r>
            <a:r>
              <a:rPr lang="uk-UA" dirty="0" smtClean="0">
                <a:solidFill>
                  <a:schemeClr val="tx1"/>
                </a:solidFill>
              </a:rPr>
              <a:t>к </a:t>
            </a:r>
            <a:r>
              <a:rPr lang="uk-UA" dirty="0">
                <a:solidFill>
                  <a:schemeClr val="tx1"/>
                </a:solidFill>
              </a:rPr>
              <a:t>пише американський історик і журналіст </a:t>
            </a:r>
            <a:r>
              <a:rPr lang="uk-UA" dirty="0">
                <a:solidFill>
                  <a:schemeClr val="accent4">
                    <a:lumMod val="75000"/>
                  </a:schemeClr>
                </a:solidFill>
              </a:rPr>
              <a:t>Франк Лютер </a:t>
            </a:r>
            <a:r>
              <a:rPr lang="uk-UA" dirty="0" err="1">
                <a:solidFill>
                  <a:schemeClr val="accent4">
                    <a:lumMod val="75000"/>
                  </a:schemeClr>
                </a:solidFill>
              </a:rPr>
              <a:t>Мотт</a:t>
            </a:r>
            <a:r>
              <a:rPr lang="uk-UA" dirty="0">
                <a:solidFill>
                  <a:schemeClr val="tx1"/>
                </a:solidFill>
              </a:rPr>
              <a:t>, </a:t>
            </a:r>
            <a:r>
              <a:rPr lang="uk-UA" i="1" dirty="0">
                <a:solidFill>
                  <a:schemeClr val="tx1"/>
                </a:solidFill>
              </a:rPr>
              <a:t>«журнали так старанно вчили жінок, як стати справжніми леді, що врешті-решт жінкам це набридло</a:t>
            </a:r>
            <a:r>
              <a:rPr lang="uk-UA" i="1" dirty="0" smtClean="0">
                <a:solidFill>
                  <a:schemeClr val="tx1"/>
                </a:solidFill>
              </a:rPr>
              <a:t>».</a:t>
            </a:r>
            <a:endParaRPr lang="en-US" i="1" dirty="0">
              <a:solidFill>
                <a:schemeClr val="tx1"/>
              </a:solidFill>
            </a:endParaRPr>
          </a:p>
        </p:txBody>
      </p:sp>
      <p:sp>
        <p:nvSpPr>
          <p:cNvPr id="5" name="Прямоугольник 4"/>
          <p:cNvSpPr/>
          <p:nvPr/>
        </p:nvSpPr>
        <p:spPr>
          <a:xfrm>
            <a:off x="1107583" y="2405962"/>
            <a:ext cx="10740980" cy="12750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І ось </a:t>
            </a:r>
            <a:r>
              <a:rPr lang="uk-UA" dirty="0">
                <a:solidFill>
                  <a:schemeClr val="tx1"/>
                </a:solidFill>
              </a:rPr>
              <a:t>в кінці 18 століття в Лондоні вперше вийшов журнал </a:t>
            </a:r>
            <a:r>
              <a:rPr lang="uk-UA" b="1" dirty="0">
                <a:solidFill>
                  <a:schemeClr val="tx1"/>
                </a:solidFill>
              </a:rPr>
              <a:t>«</a:t>
            </a:r>
            <a:r>
              <a:rPr lang="uk-UA" b="1" dirty="0" err="1">
                <a:solidFill>
                  <a:schemeClr val="tx1"/>
                </a:solidFill>
              </a:rPr>
              <a:t>The</a:t>
            </a:r>
            <a:r>
              <a:rPr lang="uk-UA" b="1" dirty="0">
                <a:solidFill>
                  <a:schemeClr val="tx1"/>
                </a:solidFill>
              </a:rPr>
              <a:t> </a:t>
            </a:r>
            <a:r>
              <a:rPr lang="uk-UA" b="1" dirty="0" err="1">
                <a:solidFill>
                  <a:schemeClr val="tx1"/>
                </a:solidFill>
              </a:rPr>
              <a:t>Pharos</a:t>
            </a:r>
            <a:r>
              <a:rPr lang="uk-UA" b="1" dirty="0">
                <a:solidFill>
                  <a:schemeClr val="tx1"/>
                </a:solidFill>
              </a:rPr>
              <a:t>» </a:t>
            </a:r>
            <a:r>
              <a:rPr lang="uk-UA" dirty="0">
                <a:solidFill>
                  <a:schemeClr val="tx1"/>
                </a:solidFill>
              </a:rPr>
              <a:t>(правий берег), присвячений не тільки моді, але також різним соціальним, культурним і інших питань, а також проблемам жіночих прав, які вже почали ставати </a:t>
            </a:r>
            <a:r>
              <a:rPr lang="uk-UA" dirty="0" smtClean="0">
                <a:solidFill>
                  <a:schemeClr val="tx1"/>
                </a:solidFill>
              </a:rPr>
              <a:t>актуальними.</a:t>
            </a:r>
            <a:endParaRPr lang="en-US" dirty="0">
              <a:solidFill>
                <a:schemeClr val="tx1"/>
              </a:solidFill>
            </a:endParaRPr>
          </a:p>
        </p:txBody>
      </p:sp>
      <p:sp>
        <p:nvSpPr>
          <p:cNvPr id="6" name="Прямоугольник 5"/>
          <p:cNvSpPr/>
          <p:nvPr/>
        </p:nvSpPr>
        <p:spPr>
          <a:xfrm>
            <a:off x="1584101" y="3833130"/>
            <a:ext cx="9697793" cy="286388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uk-UA" dirty="0">
                <a:solidFill>
                  <a:schemeClr val="tx1"/>
                </a:solidFill>
              </a:rPr>
              <a:t>Схожа тенденція з'явилася і в Америці ‒ там почав виходити журнал </a:t>
            </a:r>
            <a:r>
              <a:rPr lang="uk-UA" b="1" dirty="0">
                <a:solidFill>
                  <a:schemeClr val="tx1"/>
                </a:solidFill>
              </a:rPr>
              <a:t>«</a:t>
            </a:r>
            <a:r>
              <a:rPr lang="uk-UA" b="1" dirty="0" err="1">
                <a:solidFill>
                  <a:schemeClr val="tx1"/>
                </a:solidFill>
              </a:rPr>
              <a:t>Lady's</a:t>
            </a:r>
            <a:r>
              <a:rPr lang="uk-UA" b="1" dirty="0">
                <a:solidFill>
                  <a:schemeClr val="tx1"/>
                </a:solidFill>
              </a:rPr>
              <a:t> </a:t>
            </a:r>
            <a:r>
              <a:rPr lang="uk-UA" b="1" dirty="0" err="1">
                <a:solidFill>
                  <a:schemeClr val="tx1"/>
                </a:solidFill>
              </a:rPr>
              <a:t>magazine</a:t>
            </a:r>
            <a:r>
              <a:rPr lang="uk-UA" b="1" dirty="0">
                <a:solidFill>
                  <a:schemeClr val="tx1"/>
                </a:solidFill>
              </a:rPr>
              <a:t>» </a:t>
            </a:r>
            <a:r>
              <a:rPr lang="uk-UA" dirty="0">
                <a:solidFill>
                  <a:schemeClr val="tx1"/>
                </a:solidFill>
              </a:rPr>
              <a:t>(Дамський журнал), в якому висвітлювалися проблеми жіночої освіти та інші гострі соціальні питання. </a:t>
            </a:r>
            <a:endParaRPr lang="uk-UA" dirty="0" smtClean="0">
              <a:solidFill>
                <a:schemeClr val="tx1"/>
              </a:solidFill>
            </a:endParaRPr>
          </a:p>
          <a:p>
            <a:pPr indent="457200" algn="just"/>
            <a:endParaRPr lang="uk-UA" dirty="0" smtClean="0">
              <a:solidFill>
                <a:schemeClr val="tx1"/>
              </a:solidFill>
            </a:endParaRPr>
          </a:p>
          <a:p>
            <a:pPr indent="457200" algn="just"/>
            <a:r>
              <a:rPr lang="uk-UA" dirty="0" smtClean="0">
                <a:solidFill>
                  <a:schemeClr val="tx1"/>
                </a:solidFill>
              </a:rPr>
              <a:t>Так </a:t>
            </a:r>
            <a:r>
              <a:rPr lang="uk-UA" dirty="0">
                <a:solidFill>
                  <a:schemeClr val="tx1"/>
                </a:solidFill>
              </a:rPr>
              <a:t>ринок жіночих журналів став більш різноманітним, що вельми позитивно позначилося на чисельності їх аудиторії - все більше жінок по обидва боки Атлантичного океану почали регулярно купувати і читати жіночі журнали, які незабаром стали невід'ємною частиною їх побуту. В цей же час жіночі журнали стали набагато доступніше - тепер їх могли купити не тільки найбагатші жінки, але і багато інших.</a:t>
            </a:r>
            <a:endParaRPr lang="en-US" dirty="0">
              <a:solidFill>
                <a:schemeClr val="tx1"/>
              </a:solidFill>
            </a:endParaRPr>
          </a:p>
        </p:txBody>
      </p:sp>
    </p:spTree>
    <p:extLst>
      <p:ext uri="{BB962C8B-B14F-4D97-AF65-F5344CB8AC3E}">
        <p14:creationId xmlns:p14="http://schemas.microsoft.com/office/powerpoint/2010/main" val="3419137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6377" y="296214"/>
            <a:ext cx="9118243" cy="163561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 кінці 19 століття в США з'явився знаменитий журнал </a:t>
            </a:r>
            <a:r>
              <a:rPr lang="uk-UA" b="1" dirty="0">
                <a:solidFill>
                  <a:schemeClr val="tx1"/>
                </a:solidFill>
              </a:rPr>
              <a:t>«</a:t>
            </a:r>
            <a:r>
              <a:rPr lang="uk-UA" b="1" dirty="0" err="1">
                <a:solidFill>
                  <a:schemeClr val="tx1"/>
                </a:solidFill>
              </a:rPr>
              <a:t>Vogue</a:t>
            </a:r>
            <a:r>
              <a:rPr lang="uk-UA" b="1" dirty="0">
                <a:solidFill>
                  <a:schemeClr val="tx1"/>
                </a:solidFill>
              </a:rPr>
              <a:t>» </a:t>
            </a:r>
            <a:r>
              <a:rPr lang="uk-UA" dirty="0">
                <a:solidFill>
                  <a:schemeClr val="tx1"/>
                </a:solidFill>
              </a:rPr>
              <a:t>(Мода), що розповідає читачам про розкішне життя вищого американського суспільства, а в 1920-х роках побачив світ французький журнал </a:t>
            </a:r>
            <a:r>
              <a:rPr lang="uk-UA" b="1" dirty="0">
                <a:solidFill>
                  <a:schemeClr val="tx1"/>
                </a:solidFill>
              </a:rPr>
              <a:t>«</a:t>
            </a:r>
            <a:r>
              <a:rPr lang="uk-UA" b="1" dirty="0" err="1">
                <a:solidFill>
                  <a:schemeClr val="tx1"/>
                </a:solidFill>
              </a:rPr>
              <a:t>L'Officiel</a:t>
            </a:r>
            <a:r>
              <a:rPr lang="uk-UA" b="1" dirty="0">
                <a:solidFill>
                  <a:schemeClr val="tx1"/>
                </a:solidFill>
              </a:rPr>
              <a:t> </a:t>
            </a:r>
            <a:r>
              <a:rPr lang="uk-UA" b="1" dirty="0" err="1">
                <a:solidFill>
                  <a:schemeClr val="tx1"/>
                </a:solidFill>
              </a:rPr>
              <a:t>de</a:t>
            </a:r>
            <a:r>
              <a:rPr lang="uk-UA" b="1" dirty="0">
                <a:solidFill>
                  <a:schemeClr val="tx1"/>
                </a:solidFill>
              </a:rPr>
              <a:t> </a:t>
            </a:r>
            <a:r>
              <a:rPr lang="uk-UA" b="1" dirty="0" err="1">
                <a:solidFill>
                  <a:schemeClr val="tx1"/>
                </a:solidFill>
              </a:rPr>
              <a:t>la</a:t>
            </a:r>
            <a:r>
              <a:rPr lang="uk-UA" b="1" dirty="0">
                <a:solidFill>
                  <a:schemeClr val="tx1"/>
                </a:solidFill>
              </a:rPr>
              <a:t> </a:t>
            </a:r>
            <a:r>
              <a:rPr lang="uk-UA" b="1" dirty="0" err="1">
                <a:solidFill>
                  <a:schemeClr val="tx1"/>
                </a:solidFill>
              </a:rPr>
              <a:t>couture</a:t>
            </a:r>
            <a:r>
              <a:rPr lang="uk-UA" b="1" dirty="0">
                <a:solidFill>
                  <a:schemeClr val="tx1"/>
                </a:solidFill>
              </a:rPr>
              <a:t>»</a:t>
            </a:r>
            <a:r>
              <a:rPr lang="uk-UA" dirty="0">
                <a:solidFill>
                  <a:schemeClr val="tx1"/>
                </a:solidFill>
              </a:rPr>
              <a:t> (Справжня мода), який вперше в історії жіночої преси доповнив текст фотографіями, а не ілюстраціями</a:t>
            </a:r>
            <a:endParaRPr lang="en-US" dirty="0">
              <a:solidFill>
                <a:schemeClr val="tx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69" y="2202287"/>
            <a:ext cx="2309954" cy="3271234"/>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979" y="2202287"/>
            <a:ext cx="2431283" cy="3271234"/>
          </a:xfrm>
          <a:prstGeom prst="rect">
            <a:avLst/>
          </a:prstGeom>
        </p:spPr>
      </p:pic>
      <p:sp>
        <p:nvSpPr>
          <p:cNvPr id="8" name="Овал 7"/>
          <p:cNvSpPr/>
          <p:nvPr/>
        </p:nvSpPr>
        <p:spPr>
          <a:xfrm>
            <a:off x="3348507" y="2318197"/>
            <a:ext cx="5821250" cy="370911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chemeClr val="tx1"/>
                </a:solidFill>
              </a:rPr>
              <a:t>П</a:t>
            </a:r>
            <a:r>
              <a:rPr lang="uk-UA" sz="2000" dirty="0" smtClean="0">
                <a:solidFill>
                  <a:schemeClr val="tx1"/>
                </a:solidFill>
              </a:rPr>
              <a:t>очинаючи </a:t>
            </a:r>
            <a:r>
              <a:rPr lang="uk-UA" sz="2000" dirty="0">
                <a:solidFill>
                  <a:schemeClr val="tx1"/>
                </a:solidFill>
              </a:rPr>
              <a:t>з середини 20 століття, жіночі журнали знайшли по-справжньому універсальний характер - тепер в них можна було знайти найрізноманітніші статті, від порад щодо вибору помади до рекомендацій з</a:t>
            </a:r>
            <a:r>
              <a:rPr lang="uk-UA" sz="2000" dirty="0" smtClean="0">
                <a:solidFill>
                  <a:schemeClr val="tx1"/>
                </a:solidFill>
              </a:rPr>
              <a:t> успішного проходження </a:t>
            </a:r>
            <a:r>
              <a:rPr lang="uk-UA" sz="2000" dirty="0">
                <a:solidFill>
                  <a:schemeClr val="tx1"/>
                </a:solidFill>
              </a:rPr>
              <a:t>співбесіди на нову роботу.</a:t>
            </a:r>
            <a:endParaRPr lang="en-US" sz="2000" dirty="0">
              <a:solidFill>
                <a:schemeClr val="tx1"/>
              </a:solidFill>
            </a:endParaRPr>
          </a:p>
        </p:txBody>
      </p:sp>
    </p:spTree>
    <p:extLst>
      <p:ext uri="{BB962C8B-B14F-4D97-AF65-F5344CB8AC3E}">
        <p14:creationId xmlns:p14="http://schemas.microsoft.com/office/powerpoint/2010/main" val="565130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931831" y="180304"/>
            <a:ext cx="7765961" cy="63106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tx1"/>
                </a:solidFill>
              </a:rPr>
              <a:t>4. Чоловіча журналістика та її основні </a:t>
            </a:r>
            <a:r>
              <a:rPr lang="uk-UA" sz="2000" b="1" dirty="0" smtClean="0">
                <a:solidFill>
                  <a:schemeClr val="tx1"/>
                </a:solidFill>
              </a:rPr>
              <a:t>характеристики.</a:t>
            </a:r>
            <a:endParaRPr lang="en-US" sz="2000" dirty="0">
              <a:solidFill>
                <a:schemeClr val="tx1"/>
              </a:solidFill>
            </a:endParaRPr>
          </a:p>
        </p:txBody>
      </p:sp>
      <p:sp>
        <p:nvSpPr>
          <p:cNvPr id="3" name="TextBox 2"/>
          <p:cNvSpPr txBox="1"/>
          <p:nvPr/>
        </p:nvSpPr>
        <p:spPr>
          <a:xfrm>
            <a:off x="296214" y="1107583"/>
            <a:ext cx="11895786" cy="2862322"/>
          </a:xfrm>
          <a:prstGeom prst="rect">
            <a:avLst/>
          </a:prstGeom>
          <a:noFill/>
        </p:spPr>
        <p:txBody>
          <a:bodyPr wrap="square" rtlCol="0">
            <a:spAutoFit/>
          </a:bodyPr>
          <a:lstStyle/>
          <a:p>
            <a:pPr indent="457200" algn="just">
              <a:lnSpc>
                <a:spcPct val="150000"/>
              </a:lnSpc>
            </a:pPr>
            <a:r>
              <a:rPr lang="uk-UA" b="1" i="1" dirty="0"/>
              <a:t>Журнали для чоловіків </a:t>
            </a:r>
            <a:r>
              <a:rPr lang="uk-UA" dirty="0"/>
              <a:t>як тематично та </a:t>
            </a:r>
            <a:r>
              <a:rPr lang="uk-UA" dirty="0" err="1"/>
              <a:t>аудиторно</a:t>
            </a:r>
            <a:r>
              <a:rPr lang="uk-UA" dirty="0"/>
              <a:t> спрямований вид ЗМІ мають свої жанрові, структурні, тематичні особливості. Від часу свого виникнення журнальна періодика для чоловіків зазнала чималих змін. </a:t>
            </a:r>
            <a:endParaRPr lang="uk-UA" dirty="0" smtClean="0"/>
          </a:p>
          <a:p>
            <a:pPr indent="457200" algn="just">
              <a:lnSpc>
                <a:spcPct val="150000"/>
              </a:lnSpc>
            </a:pPr>
            <a:r>
              <a:rPr lang="uk-UA" dirty="0" smtClean="0"/>
              <a:t>Сьогодні </a:t>
            </a:r>
            <a:r>
              <a:rPr lang="uk-UA" dirty="0"/>
              <a:t>це не сукупність глянцевих еротичних фото, а вид ЗМІ, який має цікавий як текстовий, так і зображальний контент, висвітлює різноманітні теми суспільного, культурного, </a:t>
            </a:r>
            <a:r>
              <a:rPr lang="uk-UA" dirty="0" smtClean="0"/>
              <a:t>розважального</a:t>
            </a:r>
            <a:r>
              <a:rPr lang="uk-UA" dirty="0"/>
              <a:t>, а іноді й політичного, економічного життя, націлений на конкретну аудиторію. </a:t>
            </a:r>
            <a:endParaRPr lang="en-US" dirty="0"/>
          </a:p>
          <a:p>
            <a:endParaRPr lang="en-US" dirty="0"/>
          </a:p>
        </p:txBody>
      </p:sp>
      <p:sp>
        <p:nvSpPr>
          <p:cNvPr id="4" name="Прямоугольник 3"/>
          <p:cNvSpPr/>
          <p:nvPr/>
        </p:nvSpPr>
        <p:spPr>
          <a:xfrm>
            <a:off x="1532586" y="3969905"/>
            <a:ext cx="8950817" cy="21089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uk-UA" dirty="0">
                <a:solidFill>
                  <a:schemeClr val="tx1"/>
                </a:solidFill>
              </a:rPr>
              <a:t>Попри, на перший погляд, велику кількість </a:t>
            </a:r>
            <a:r>
              <a:rPr lang="uk-UA" b="1" i="1" dirty="0">
                <a:solidFill>
                  <a:schemeClr val="tx1"/>
                </a:solidFill>
              </a:rPr>
              <a:t>журналів для чоловіків </a:t>
            </a:r>
            <a:r>
              <a:rPr lang="uk-UA" dirty="0">
                <a:solidFill>
                  <a:schemeClr val="tx1"/>
                </a:solidFill>
              </a:rPr>
              <a:t>в Україні, суто українських журналів для цієї категорії чоловіків небагато. Здебільшого в Україні видають журнали популярних закордонних видавничих домів, які іноді на­віть не мають своїх українських редакцій.</a:t>
            </a:r>
            <a:endParaRPr lang="en-US" dirty="0">
              <a:solidFill>
                <a:schemeClr val="tx1"/>
              </a:solidFill>
            </a:endParaRPr>
          </a:p>
        </p:txBody>
      </p:sp>
    </p:spTree>
    <p:extLst>
      <p:ext uri="{BB962C8B-B14F-4D97-AF65-F5344CB8AC3E}">
        <p14:creationId xmlns:p14="http://schemas.microsoft.com/office/powerpoint/2010/main" val="265423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1994" y="90152"/>
            <a:ext cx="5847009" cy="63106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Видання для чоловіків можна розділити </a:t>
            </a:r>
            <a:r>
              <a:rPr lang="uk-UA" b="1" dirty="0" smtClean="0">
                <a:solidFill>
                  <a:schemeClr val="tx1"/>
                </a:solidFill>
              </a:rPr>
              <a:t>на:</a:t>
            </a:r>
            <a:endParaRPr lang="en-US" b="1" dirty="0">
              <a:solidFill>
                <a:schemeClr val="tx1"/>
              </a:solidFill>
            </a:endParaRPr>
          </a:p>
        </p:txBody>
      </p:sp>
      <p:sp>
        <p:nvSpPr>
          <p:cNvPr id="3" name="Овал 2"/>
          <p:cNvSpPr/>
          <p:nvPr/>
        </p:nvSpPr>
        <p:spPr>
          <a:xfrm>
            <a:off x="1481071" y="1674254"/>
            <a:ext cx="3335628" cy="166137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чоловічі видання</a:t>
            </a:r>
            <a:r>
              <a:rPr lang="uk-UA" b="1" i="1" dirty="0">
                <a:solidFill>
                  <a:schemeClr val="tx1"/>
                </a:solidFill>
              </a:rPr>
              <a:t> загального </a:t>
            </a:r>
            <a:r>
              <a:rPr lang="uk-UA" b="1" i="1" dirty="0" smtClean="0">
                <a:solidFill>
                  <a:schemeClr val="tx1"/>
                </a:solidFill>
              </a:rPr>
              <a:t>інтересу</a:t>
            </a:r>
            <a:endParaRPr lang="en-US" dirty="0">
              <a:solidFill>
                <a:schemeClr val="tx1"/>
              </a:solidFill>
            </a:endParaRPr>
          </a:p>
        </p:txBody>
      </p:sp>
      <p:sp>
        <p:nvSpPr>
          <p:cNvPr id="4" name="Овал 3"/>
          <p:cNvSpPr/>
          <p:nvPr/>
        </p:nvSpPr>
        <p:spPr>
          <a:xfrm>
            <a:off x="7901189" y="1674254"/>
            <a:ext cx="3335628" cy="166137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чоловічі видання</a:t>
            </a:r>
            <a:r>
              <a:rPr lang="uk-UA" b="1" i="1" dirty="0">
                <a:solidFill>
                  <a:schemeClr val="tx1"/>
                </a:solidFill>
              </a:rPr>
              <a:t> </a:t>
            </a:r>
            <a:r>
              <a:rPr lang="uk-UA" b="1" i="1" dirty="0" smtClean="0">
                <a:solidFill>
                  <a:schemeClr val="tx1"/>
                </a:solidFill>
              </a:rPr>
              <a:t>спеціального</a:t>
            </a:r>
            <a:endParaRPr lang="en-US" dirty="0">
              <a:solidFill>
                <a:schemeClr val="tx1"/>
              </a:solidFill>
            </a:endParaRPr>
          </a:p>
          <a:p>
            <a:pPr algn="ctr"/>
            <a:r>
              <a:rPr lang="uk-UA" b="1" i="1" dirty="0" smtClean="0">
                <a:solidFill>
                  <a:schemeClr val="tx1"/>
                </a:solidFill>
              </a:rPr>
              <a:t>інтересу </a:t>
            </a:r>
            <a:endParaRPr lang="en-US" dirty="0">
              <a:solidFill>
                <a:schemeClr val="tx1"/>
              </a:solidFill>
            </a:endParaRPr>
          </a:p>
        </p:txBody>
      </p:sp>
      <p:sp>
        <p:nvSpPr>
          <p:cNvPr id="5" name="Скругленный прямоугольник 4"/>
          <p:cNvSpPr/>
          <p:nvPr/>
        </p:nvSpPr>
        <p:spPr>
          <a:xfrm>
            <a:off x="1481071" y="3541690"/>
            <a:ext cx="9942490" cy="314244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uk-UA" dirty="0">
                <a:solidFill>
                  <a:schemeClr val="tx1"/>
                </a:solidFill>
              </a:rPr>
              <a:t>Тематична структура чоловічих журналів </a:t>
            </a:r>
            <a:r>
              <a:rPr lang="uk-UA" b="1" i="1" dirty="0">
                <a:solidFill>
                  <a:schemeClr val="tx1"/>
                </a:solidFill>
              </a:rPr>
              <a:t>загального </a:t>
            </a:r>
            <a:r>
              <a:rPr lang="uk-UA" dirty="0">
                <a:solidFill>
                  <a:schemeClr val="tx1"/>
                </a:solidFill>
              </a:rPr>
              <a:t>інтересу досить універсальна, вироблена промисловістю і запитами читачів: в таких виданнях ми знайдемо огляди свіжих кінофільмів, музичних альбомів </a:t>
            </a:r>
            <a:r>
              <a:rPr lang="uk-UA" dirty="0" err="1">
                <a:solidFill>
                  <a:schemeClr val="tx1"/>
                </a:solidFill>
              </a:rPr>
              <a:t>ікніг</a:t>
            </a:r>
            <a:r>
              <a:rPr lang="uk-UA" dirty="0">
                <a:solidFill>
                  <a:schemeClr val="tx1"/>
                </a:solidFill>
              </a:rPr>
              <a:t>, модні тенденції чоловічої одягу та взуття, поради по стилю, матеріали про нові ароматах і годинах, ідеї для </a:t>
            </a:r>
            <a:r>
              <a:rPr lang="uk-UA" dirty="0" smtClean="0">
                <a:solidFill>
                  <a:schemeClr val="tx1"/>
                </a:solidFill>
              </a:rPr>
              <a:t>подорожей, гастрономічний </a:t>
            </a:r>
            <a:r>
              <a:rPr lang="uk-UA" dirty="0">
                <a:solidFill>
                  <a:schemeClr val="tx1"/>
                </a:solidFill>
              </a:rPr>
              <a:t>розділ і ін. Так чи інакше всі ці розділи будуть відносно рівними за обсягом і кількістю відведених під кожен з них сторінок.</a:t>
            </a:r>
            <a:endParaRPr lang="en-US" dirty="0">
              <a:solidFill>
                <a:schemeClr val="tx1"/>
              </a:solidFill>
            </a:endParaRPr>
          </a:p>
        </p:txBody>
      </p:sp>
      <p:cxnSp>
        <p:nvCxnSpPr>
          <p:cNvPr id="7" name="Прямая со стрелкой 6"/>
          <p:cNvCxnSpPr>
            <a:stCxn id="2" idx="2"/>
            <a:endCxn id="3" idx="0"/>
          </p:cNvCxnSpPr>
          <p:nvPr/>
        </p:nvCxnSpPr>
        <p:spPr>
          <a:xfrm flipH="1">
            <a:off x="3148885" y="721217"/>
            <a:ext cx="3496614" cy="95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2"/>
            <a:endCxn id="4" idx="0"/>
          </p:cNvCxnSpPr>
          <p:nvPr/>
        </p:nvCxnSpPr>
        <p:spPr>
          <a:xfrm>
            <a:off x="6645499" y="721217"/>
            <a:ext cx="2923504" cy="95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52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859110" y="167425"/>
            <a:ext cx="7624293" cy="73409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В</a:t>
            </a:r>
            <a:r>
              <a:rPr lang="uk-UA" b="1" i="1" dirty="0" smtClean="0">
                <a:solidFill>
                  <a:schemeClr val="tx1"/>
                </a:solidFill>
              </a:rPr>
              <a:t> спеціалізованих виданнях </a:t>
            </a:r>
            <a:r>
              <a:rPr lang="uk-UA" b="1" i="1" dirty="0">
                <a:solidFill>
                  <a:schemeClr val="tx1"/>
                </a:solidFill>
              </a:rPr>
              <a:t>для </a:t>
            </a:r>
            <a:r>
              <a:rPr lang="uk-UA" b="1" i="1" dirty="0" smtClean="0">
                <a:solidFill>
                  <a:schemeClr val="tx1"/>
                </a:solidFill>
              </a:rPr>
              <a:t>чоловіків </a:t>
            </a:r>
            <a:r>
              <a:rPr lang="uk-UA" dirty="0" smtClean="0">
                <a:solidFill>
                  <a:schemeClr val="tx1"/>
                </a:solidFill>
              </a:rPr>
              <a:t>можна </a:t>
            </a:r>
            <a:r>
              <a:rPr lang="uk-UA" dirty="0">
                <a:solidFill>
                  <a:schemeClr val="tx1"/>
                </a:solidFill>
              </a:rPr>
              <a:t>виокремити такі спрямування: </a:t>
            </a:r>
            <a:endParaRPr lang="en-US" dirty="0">
              <a:solidFill>
                <a:schemeClr val="tx1"/>
              </a:solidFill>
            </a:endParaRPr>
          </a:p>
        </p:txBody>
      </p:sp>
      <p:sp>
        <p:nvSpPr>
          <p:cNvPr id="3" name="Прямоугольник 2"/>
          <p:cNvSpPr/>
          <p:nvPr/>
        </p:nvSpPr>
        <p:spPr>
          <a:xfrm>
            <a:off x="2178672" y="3223462"/>
            <a:ext cx="2189408" cy="10882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мода і світське життя </a:t>
            </a:r>
            <a:r>
              <a:rPr lang="uk-UA" dirty="0">
                <a:solidFill>
                  <a:schemeClr val="tx1"/>
                </a:solidFill>
              </a:rPr>
              <a:t>(«GQ», «</a:t>
            </a:r>
            <a:r>
              <a:rPr lang="uk-UA" dirty="0" err="1">
                <a:solidFill>
                  <a:schemeClr val="tx1"/>
                </a:solidFill>
              </a:rPr>
              <a:t>Elle</a:t>
            </a:r>
            <a:r>
              <a:rPr lang="uk-UA" dirty="0">
                <a:solidFill>
                  <a:schemeClr val="tx1"/>
                </a:solidFill>
              </a:rPr>
              <a:t> </a:t>
            </a:r>
            <a:r>
              <a:rPr lang="uk-UA" dirty="0" err="1">
                <a:solidFill>
                  <a:schemeClr val="tx1"/>
                </a:solidFill>
              </a:rPr>
              <a:t>for</a:t>
            </a:r>
            <a:r>
              <a:rPr lang="uk-UA" dirty="0">
                <a:solidFill>
                  <a:schemeClr val="tx1"/>
                </a:solidFill>
              </a:rPr>
              <a:t> </a:t>
            </a:r>
            <a:r>
              <a:rPr lang="uk-UA" dirty="0" err="1">
                <a:solidFill>
                  <a:schemeClr val="tx1"/>
                </a:solidFill>
              </a:rPr>
              <a:t>man</a:t>
            </a:r>
            <a:r>
              <a:rPr lang="uk-UA" dirty="0">
                <a:solidFill>
                  <a:schemeClr val="tx1"/>
                </a:solidFill>
              </a:rPr>
              <a:t>»,</a:t>
            </a:r>
            <a:endParaRPr lang="en-US" dirty="0">
              <a:solidFill>
                <a:schemeClr val="tx1"/>
              </a:solidFill>
            </a:endParaRPr>
          </a:p>
          <a:p>
            <a:pPr algn="ctr"/>
            <a:r>
              <a:rPr lang="uk-UA" dirty="0">
                <a:solidFill>
                  <a:schemeClr val="tx1"/>
                </a:solidFill>
              </a:rPr>
              <a:t>«</a:t>
            </a:r>
            <a:r>
              <a:rPr lang="uk-UA" dirty="0" err="1">
                <a:solidFill>
                  <a:schemeClr val="tx1"/>
                </a:solidFill>
              </a:rPr>
              <a:t>InStyle</a:t>
            </a:r>
            <a:r>
              <a:rPr lang="uk-UA" dirty="0">
                <a:solidFill>
                  <a:schemeClr val="tx1"/>
                </a:solidFill>
              </a:rPr>
              <a:t> </a:t>
            </a:r>
            <a:r>
              <a:rPr lang="uk-UA" dirty="0" err="1">
                <a:solidFill>
                  <a:schemeClr val="tx1"/>
                </a:solidFill>
              </a:rPr>
              <a:t>Man</a:t>
            </a:r>
            <a:r>
              <a:rPr lang="uk-UA" dirty="0" smtClean="0">
                <a:solidFill>
                  <a:schemeClr val="tx1"/>
                </a:solidFill>
              </a:rPr>
              <a:t>»)</a:t>
            </a:r>
            <a:endParaRPr lang="en-US" dirty="0">
              <a:solidFill>
                <a:schemeClr val="tx1"/>
              </a:solidFill>
            </a:endParaRPr>
          </a:p>
        </p:txBody>
      </p:sp>
      <p:sp>
        <p:nvSpPr>
          <p:cNvPr id="4" name="Прямоугольник 3"/>
          <p:cNvSpPr/>
          <p:nvPr/>
        </p:nvSpPr>
        <p:spPr>
          <a:xfrm>
            <a:off x="6547029" y="3163367"/>
            <a:ext cx="2112136" cy="13061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суспільно-політичне і культурне життя</a:t>
            </a:r>
            <a:r>
              <a:rPr lang="uk-UA" dirty="0">
                <a:solidFill>
                  <a:schemeClr val="tx1"/>
                </a:solidFill>
              </a:rPr>
              <a:t> («</a:t>
            </a:r>
            <a:r>
              <a:rPr lang="uk-UA" dirty="0" err="1">
                <a:solidFill>
                  <a:schemeClr val="tx1"/>
                </a:solidFill>
              </a:rPr>
              <a:t>Esquire</a:t>
            </a:r>
            <a:r>
              <a:rPr lang="uk-UA" dirty="0">
                <a:solidFill>
                  <a:schemeClr val="tx1"/>
                </a:solidFill>
              </a:rPr>
              <a:t>», «</a:t>
            </a:r>
            <a:r>
              <a:rPr lang="uk-UA" dirty="0" err="1">
                <a:solidFill>
                  <a:schemeClr val="tx1"/>
                </a:solidFill>
              </a:rPr>
              <a:t>Port</a:t>
            </a:r>
            <a:r>
              <a:rPr lang="uk-UA" dirty="0" smtClean="0">
                <a:solidFill>
                  <a:schemeClr val="tx1"/>
                </a:solidFill>
              </a:rPr>
              <a:t>»)</a:t>
            </a:r>
            <a:endParaRPr lang="en-US" dirty="0">
              <a:solidFill>
                <a:schemeClr val="tx1"/>
              </a:solidFill>
            </a:endParaRPr>
          </a:p>
        </p:txBody>
      </p:sp>
      <p:sp>
        <p:nvSpPr>
          <p:cNvPr id="5" name="Прямоугольник 4"/>
          <p:cNvSpPr/>
          <p:nvPr/>
        </p:nvSpPr>
        <p:spPr>
          <a:xfrm>
            <a:off x="270457" y="1857236"/>
            <a:ext cx="2446985" cy="130613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спорту та здорового способу </a:t>
            </a:r>
            <a:r>
              <a:rPr lang="uk-UA" dirty="0" smtClean="0">
                <a:solidFill>
                  <a:schemeClr val="bg2">
                    <a:lumMod val="50000"/>
                  </a:schemeClr>
                </a:solidFill>
              </a:rPr>
              <a:t>життя </a:t>
            </a:r>
            <a:r>
              <a:rPr lang="uk-UA" dirty="0">
                <a:solidFill>
                  <a:schemeClr val="tx1"/>
                </a:solidFill>
              </a:rPr>
              <a:t>(«</a:t>
            </a:r>
            <a:r>
              <a:rPr lang="uk-UA" dirty="0" err="1">
                <a:solidFill>
                  <a:schemeClr val="tx1"/>
                </a:solidFill>
              </a:rPr>
              <a:t>Men's</a:t>
            </a:r>
            <a:endParaRPr lang="en-US" dirty="0">
              <a:solidFill>
                <a:schemeClr val="tx1"/>
              </a:solidFill>
            </a:endParaRPr>
          </a:p>
          <a:p>
            <a:pPr algn="ctr"/>
            <a:r>
              <a:rPr lang="uk-UA" dirty="0" err="1">
                <a:solidFill>
                  <a:schemeClr val="tx1"/>
                </a:solidFill>
              </a:rPr>
              <a:t>health</a:t>
            </a:r>
            <a:r>
              <a:rPr lang="uk-UA" dirty="0">
                <a:solidFill>
                  <a:schemeClr val="tx1"/>
                </a:solidFill>
              </a:rPr>
              <a:t>», «</a:t>
            </a:r>
            <a:r>
              <a:rPr lang="uk-UA" dirty="0" err="1">
                <a:solidFill>
                  <a:schemeClr val="tx1"/>
                </a:solidFill>
              </a:rPr>
              <a:t>Большой</a:t>
            </a:r>
            <a:r>
              <a:rPr lang="uk-UA" dirty="0">
                <a:solidFill>
                  <a:schemeClr val="tx1"/>
                </a:solidFill>
              </a:rPr>
              <a:t> спорт</a:t>
            </a:r>
            <a:r>
              <a:rPr lang="uk-UA" dirty="0" smtClean="0">
                <a:solidFill>
                  <a:schemeClr val="tx1"/>
                </a:solidFill>
              </a:rPr>
              <a:t>») </a:t>
            </a:r>
            <a:endParaRPr lang="en-US" dirty="0">
              <a:solidFill>
                <a:schemeClr val="tx1"/>
              </a:solidFill>
            </a:endParaRPr>
          </a:p>
        </p:txBody>
      </p:sp>
      <p:sp>
        <p:nvSpPr>
          <p:cNvPr id="6" name="Прямоугольник 5"/>
          <p:cNvSpPr/>
          <p:nvPr/>
        </p:nvSpPr>
        <p:spPr>
          <a:xfrm>
            <a:off x="10161431" y="1747232"/>
            <a:ext cx="1738647" cy="10474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технічні </a:t>
            </a:r>
            <a:r>
              <a:rPr lang="uk-UA" dirty="0" smtClean="0">
                <a:solidFill>
                  <a:schemeClr val="bg2">
                    <a:lumMod val="50000"/>
                  </a:schemeClr>
                </a:solidFill>
              </a:rPr>
              <a:t>новинки </a:t>
            </a:r>
            <a:r>
              <a:rPr lang="uk-UA" dirty="0">
                <a:solidFill>
                  <a:schemeClr val="tx1"/>
                </a:solidFill>
              </a:rPr>
              <a:t>(«</a:t>
            </a:r>
            <a:r>
              <a:rPr lang="uk-UA" dirty="0" err="1">
                <a:solidFill>
                  <a:schemeClr val="tx1"/>
                </a:solidFill>
              </a:rPr>
              <a:t>Men's</a:t>
            </a:r>
            <a:r>
              <a:rPr lang="uk-UA" dirty="0">
                <a:solidFill>
                  <a:schemeClr val="tx1"/>
                </a:solidFill>
              </a:rPr>
              <a:t> </a:t>
            </a:r>
            <a:r>
              <a:rPr lang="uk-UA" dirty="0" err="1">
                <a:solidFill>
                  <a:schemeClr val="tx1"/>
                </a:solidFill>
              </a:rPr>
              <a:t>Gadgets</a:t>
            </a:r>
            <a:r>
              <a:rPr lang="uk-UA" dirty="0" smtClean="0">
                <a:solidFill>
                  <a:schemeClr val="tx1"/>
                </a:solidFill>
              </a:rPr>
              <a:t>»)</a:t>
            </a:r>
            <a:endParaRPr lang="en-US" dirty="0">
              <a:solidFill>
                <a:schemeClr val="tx1"/>
              </a:solidFill>
            </a:endParaRPr>
          </a:p>
        </p:txBody>
      </p:sp>
      <p:sp>
        <p:nvSpPr>
          <p:cNvPr id="7" name="Прямоугольник 6"/>
          <p:cNvSpPr/>
          <p:nvPr/>
        </p:nvSpPr>
        <p:spPr>
          <a:xfrm>
            <a:off x="4423357" y="3454215"/>
            <a:ext cx="2048813" cy="13136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автомобілі</a:t>
            </a:r>
            <a:r>
              <a:rPr lang="uk-UA" dirty="0">
                <a:solidFill>
                  <a:schemeClr val="tx1"/>
                </a:solidFill>
              </a:rPr>
              <a:t> </a:t>
            </a:r>
            <a:r>
              <a:rPr lang="uk-UA" dirty="0" smtClean="0">
                <a:solidFill>
                  <a:schemeClr val="tx1"/>
                </a:solidFill>
              </a:rPr>
              <a:t> </a:t>
            </a:r>
            <a:r>
              <a:rPr lang="uk-UA" dirty="0">
                <a:solidFill>
                  <a:schemeClr val="tx1"/>
                </a:solidFill>
              </a:rPr>
              <a:t>(«За рулем», «Тест-Драйв», «</a:t>
            </a:r>
            <a:r>
              <a:rPr lang="uk-UA" dirty="0" err="1">
                <a:solidFill>
                  <a:schemeClr val="tx1"/>
                </a:solidFill>
              </a:rPr>
              <a:t>Автозапчасти</a:t>
            </a:r>
            <a:r>
              <a:rPr lang="uk-UA" dirty="0" smtClean="0">
                <a:solidFill>
                  <a:schemeClr val="tx1"/>
                </a:solidFill>
              </a:rPr>
              <a:t>»)</a:t>
            </a:r>
            <a:endParaRPr lang="en-US" dirty="0">
              <a:solidFill>
                <a:schemeClr val="tx1"/>
              </a:solidFill>
            </a:endParaRPr>
          </a:p>
        </p:txBody>
      </p:sp>
      <p:sp>
        <p:nvSpPr>
          <p:cNvPr id="8" name="Прямоугольник 7"/>
          <p:cNvSpPr/>
          <p:nvPr/>
        </p:nvSpPr>
        <p:spPr>
          <a:xfrm>
            <a:off x="8734025" y="2886470"/>
            <a:ext cx="1749378" cy="11354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2">
                    <a:lumMod val="50000"/>
                  </a:schemeClr>
                </a:solidFill>
              </a:rPr>
              <a:t>е</a:t>
            </a:r>
            <a:r>
              <a:rPr lang="uk-UA" dirty="0" smtClean="0">
                <a:solidFill>
                  <a:schemeClr val="bg2">
                    <a:lumMod val="50000"/>
                  </a:schemeClr>
                </a:solidFill>
              </a:rPr>
              <a:t>ротика </a:t>
            </a:r>
            <a:r>
              <a:rPr lang="uk-UA" dirty="0">
                <a:solidFill>
                  <a:schemeClr val="tx1"/>
                </a:solidFill>
              </a:rPr>
              <a:t>(«XXL», «</a:t>
            </a:r>
            <a:r>
              <a:rPr lang="uk-UA" dirty="0" err="1">
                <a:solidFill>
                  <a:schemeClr val="tx1"/>
                </a:solidFill>
              </a:rPr>
              <a:t>Maxim</a:t>
            </a:r>
            <a:r>
              <a:rPr lang="uk-UA" dirty="0">
                <a:solidFill>
                  <a:schemeClr val="tx1"/>
                </a:solidFill>
              </a:rPr>
              <a:t>», «</a:t>
            </a:r>
            <a:r>
              <a:rPr lang="uk-UA" dirty="0" err="1">
                <a:solidFill>
                  <a:schemeClr val="tx1"/>
                </a:solidFill>
              </a:rPr>
              <a:t>Playboy</a:t>
            </a:r>
            <a:r>
              <a:rPr lang="uk-UA" dirty="0" smtClean="0">
                <a:solidFill>
                  <a:schemeClr val="tx1"/>
                </a:solidFill>
              </a:rPr>
              <a:t>»)</a:t>
            </a:r>
            <a:endParaRPr lang="en-US" dirty="0">
              <a:solidFill>
                <a:schemeClr val="tx1"/>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650" y="4807355"/>
            <a:ext cx="1573636" cy="2050645"/>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268" y="2886470"/>
            <a:ext cx="1670732" cy="236528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011" y="4371823"/>
            <a:ext cx="1698729" cy="2316642"/>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375" y="3179781"/>
            <a:ext cx="1867072" cy="2383892"/>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2787" y="4469864"/>
            <a:ext cx="1791102" cy="2388136"/>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3996" y="4111038"/>
            <a:ext cx="1681996" cy="2455216"/>
          </a:xfrm>
          <a:prstGeom prst="rect">
            <a:avLst/>
          </a:prstGeom>
        </p:spPr>
      </p:pic>
      <p:cxnSp>
        <p:nvCxnSpPr>
          <p:cNvPr id="16" name="Прямая со стрелкой 15"/>
          <p:cNvCxnSpPr>
            <a:stCxn id="2" idx="2"/>
          </p:cNvCxnSpPr>
          <p:nvPr/>
        </p:nvCxnSpPr>
        <p:spPr>
          <a:xfrm flipH="1">
            <a:off x="2178672" y="901520"/>
            <a:ext cx="4492585" cy="955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flipH="1">
            <a:off x="3479441" y="901520"/>
            <a:ext cx="3191816" cy="2278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2" idx="2"/>
          </p:cNvCxnSpPr>
          <p:nvPr/>
        </p:nvCxnSpPr>
        <p:spPr>
          <a:xfrm flipH="1">
            <a:off x="5562468" y="901520"/>
            <a:ext cx="1108789" cy="251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2" idx="2"/>
            <a:endCxn id="4" idx="0"/>
          </p:cNvCxnSpPr>
          <p:nvPr/>
        </p:nvCxnSpPr>
        <p:spPr>
          <a:xfrm>
            <a:off x="6671257" y="901520"/>
            <a:ext cx="931840" cy="2261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a:off x="6671257" y="901520"/>
            <a:ext cx="2743805" cy="196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2" idx="2"/>
            <a:endCxn id="6" idx="0"/>
          </p:cNvCxnSpPr>
          <p:nvPr/>
        </p:nvCxnSpPr>
        <p:spPr>
          <a:xfrm>
            <a:off x="6671257" y="901520"/>
            <a:ext cx="4359498" cy="845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819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315" y="244698"/>
            <a:ext cx="9324304" cy="1477328"/>
          </a:xfrm>
          <a:prstGeom prst="rect">
            <a:avLst/>
          </a:prstGeom>
          <a:noFill/>
          <a:ln>
            <a:solidFill>
              <a:schemeClr val="accent3">
                <a:lumMod val="60000"/>
                <a:lumOff val="40000"/>
              </a:schemeClr>
            </a:solidFill>
          </a:ln>
        </p:spPr>
        <p:txBody>
          <a:bodyPr wrap="square" rtlCol="0">
            <a:spAutoFit/>
          </a:bodyPr>
          <a:lstStyle/>
          <a:p>
            <a:pPr algn="ctr"/>
            <a:r>
              <a:rPr lang="uk-UA" dirty="0"/>
              <a:t>Специфіка чоловічих журналів дозволяє ввести ще один критерій </a:t>
            </a:r>
            <a:r>
              <a:rPr lang="uk-UA" dirty="0" err="1"/>
              <a:t>типологізації</a:t>
            </a:r>
            <a:r>
              <a:rPr lang="uk-UA" dirty="0"/>
              <a:t> - наявність / відсутність </a:t>
            </a:r>
            <a:r>
              <a:rPr lang="uk-UA" b="1" dirty="0"/>
              <a:t>еротичного контенту</a:t>
            </a:r>
            <a:r>
              <a:rPr lang="uk-UA" dirty="0"/>
              <a:t>. </a:t>
            </a:r>
            <a:r>
              <a:rPr lang="uk-UA" dirty="0" smtClean="0"/>
              <a:t>Ряд </a:t>
            </a:r>
            <a:r>
              <a:rPr lang="uk-UA" dirty="0"/>
              <a:t>журналів відмовився від еротичного контенту, віддавши перевагу </a:t>
            </a:r>
            <a:r>
              <a:rPr lang="uk-UA" dirty="0" smtClean="0"/>
              <a:t>світській тематиці, суспільно-політичним, економічним матеріалам, </a:t>
            </a:r>
            <a:r>
              <a:rPr lang="uk-UA" dirty="0"/>
              <a:t>оглядам новинок споживчого ринку - одягу, взуття, косметики, парфумерії, </a:t>
            </a:r>
            <a:r>
              <a:rPr lang="uk-UA" dirty="0" smtClean="0"/>
              <a:t>автомобілів, техніки тощо. </a:t>
            </a:r>
            <a:endParaRPr lang="en-US" dirty="0"/>
          </a:p>
        </p:txBody>
      </p:sp>
      <p:sp>
        <p:nvSpPr>
          <p:cNvPr id="3" name="Прямоугольник 2"/>
          <p:cNvSpPr/>
          <p:nvPr/>
        </p:nvSpPr>
        <p:spPr>
          <a:xfrm>
            <a:off x="2292439" y="1850815"/>
            <a:ext cx="8281116" cy="9310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У той же час такі видання, як </a:t>
            </a:r>
            <a:r>
              <a:rPr lang="uk-UA" b="1" dirty="0">
                <a:solidFill>
                  <a:schemeClr val="tx1"/>
                </a:solidFill>
              </a:rPr>
              <a:t>«XXL», «</a:t>
            </a:r>
            <a:r>
              <a:rPr lang="uk-UA" b="1" dirty="0" err="1">
                <a:solidFill>
                  <a:schemeClr val="tx1"/>
                </a:solidFill>
              </a:rPr>
              <a:t>Maxim</a:t>
            </a:r>
            <a:r>
              <a:rPr lang="uk-UA" b="1" dirty="0">
                <a:solidFill>
                  <a:schemeClr val="tx1"/>
                </a:solidFill>
              </a:rPr>
              <a:t>», «</a:t>
            </a:r>
            <a:r>
              <a:rPr lang="uk-UA" b="1" dirty="0" err="1">
                <a:solidFill>
                  <a:schemeClr val="tx1"/>
                </a:solidFill>
              </a:rPr>
              <a:t>Playboy</a:t>
            </a:r>
            <a:r>
              <a:rPr lang="uk-UA" b="1" dirty="0">
                <a:solidFill>
                  <a:schemeClr val="tx1"/>
                </a:solidFill>
              </a:rPr>
              <a:t>», </a:t>
            </a:r>
            <a:r>
              <a:rPr lang="uk-UA" dirty="0">
                <a:solidFill>
                  <a:schemeClr val="tx1"/>
                </a:solidFill>
              </a:rPr>
              <a:t>роблять акцент на еротиці та виносять на обкладинки відповідні фотоілюстрації.</a:t>
            </a:r>
            <a:endParaRPr lang="en-US"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410" y="2917007"/>
            <a:ext cx="2730321" cy="382993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062" y="2962572"/>
            <a:ext cx="2932198" cy="378436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8591" y="2962572"/>
            <a:ext cx="2970727" cy="3784366"/>
          </a:xfrm>
          <a:prstGeom prst="rect">
            <a:avLst/>
          </a:prstGeom>
        </p:spPr>
      </p:pic>
    </p:spTree>
    <p:extLst>
      <p:ext uri="{BB962C8B-B14F-4D97-AF65-F5344CB8AC3E}">
        <p14:creationId xmlns:p14="http://schemas.microsoft.com/office/powerpoint/2010/main" val="3565393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29566" y="128789"/>
            <a:ext cx="7031865" cy="7469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За </a:t>
            </a:r>
            <a:r>
              <a:rPr lang="uk-UA" b="1" dirty="0" smtClean="0">
                <a:solidFill>
                  <a:schemeClr val="tx1"/>
                </a:solidFill>
              </a:rPr>
              <a:t>цільовим призначенням </a:t>
            </a:r>
            <a:r>
              <a:rPr lang="uk-UA" dirty="0">
                <a:solidFill>
                  <a:schemeClr val="tx1"/>
                </a:solidFill>
              </a:rPr>
              <a:t>серед чоловічих журналів можна виділити такі типи:</a:t>
            </a:r>
            <a:endParaRPr lang="en-US" dirty="0">
              <a:solidFill>
                <a:schemeClr val="tx1"/>
              </a:solidFill>
            </a:endParaRPr>
          </a:p>
        </p:txBody>
      </p:sp>
      <p:sp>
        <p:nvSpPr>
          <p:cNvPr id="3" name="Овал 2"/>
          <p:cNvSpPr/>
          <p:nvPr/>
        </p:nvSpPr>
        <p:spPr>
          <a:xfrm>
            <a:off x="1751527" y="1661374"/>
            <a:ext cx="3825025" cy="202198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рекламно-інформаційні</a:t>
            </a:r>
            <a:r>
              <a:rPr lang="uk-UA" dirty="0">
                <a:solidFill>
                  <a:schemeClr val="tx1"/>
                </a:solidFill>
              </a:rPr>
              <a:t> (мета - надати корисну інформацію, в тому числі комерційного змісту</a:t>
            </a:r>
            <a:r>
              <a:rPr lang="uk-UA" dirty="0" smtClean="0">
                <a:solidFill>
                  <a:schemeClr val="tx1"/>
                </a:solidFill>
              </a:rPr>
              <a:t>)</a:t>
            </a:r>
            <a:endParaRPr lang="en-US" dirty="0">
              <a:solidFill>
                <a:schemeClr val="tx1"/>
              </a:solidFill>
            </a:endParaRPr>
          </a:p>
        </p:txBody>
      </p:sp>
      <p:sp>
        <p:nvSpPr>
          <p:cNvPr id="4" name="Овал 3"/>
          <p:cNvSpPr/>
          <p:nvPr/>
        </p:nvSpPr>
        <p:spPr>
          <a:xfrm>
            <a:off x="7199292" y="1481070"/>
            <a:ext cx="4157730" cy="238259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err="1">
                <a:solidFill>
                  <a:schemeClr val="tx1"/>
                </a:solidFill>
              </a:rPr>
              <a:t>розважально</a:t>
            </a:r>
            <a:r>
              <a:rPr lang="uk-UA" b="1" dirty="0">
                <a:solidFill>
                  <a:schemeClr val="tx1"/>
                </a:solidFill>
              </a:rPr>
              <a:t>-пізнавальні</a:t>
            </a:r>
            <a:r>
              <a:rPr lang="uk-UA" dirty="0">
                <a:solidFill>
                  <a:schemeClr val="tx1"/>
                </a:solidFill>
              </a:rPr>
              <a:t> (мета - допомогти читачам приємно і з користю провести час, виконати </a:t>
            </a:r>
            <a:r>
              <a:rPr lang="uk-UA" dirty="0" smtClean="0">
                <a:solidFill>
                  <a:schemeClr val="tx1"/>
                </a:solidFill>
              </a:rPr>
              <a:t>гедоністичну, рекреаційну</a:t>
            </a:r>
            <a:r>
              <a:rPr lang="uk-UA" dirty="0">
                <a:solidFill>
                  <a:schemeClr val="tx1"/>
                </a:solidFill>
              </a:rPr>
              <a:t> </a:t>
            </a:r>
            <a:r>
              <a:rPr lang="uk-UA" dirty="0" smtClean="0">
                <a:solidFill>
                  <a:schemeClr val="tx1"/>
                </a:solidFill>
              </a:rPr>
              <a:t>функції)</a:t>
            </a:r>
            <a:endParaRPr lang="en-US" dirty="0">
              <a:solidFill>
                <a:schemeClr val="tx1"/>
              </a:solidFill>
            </a:endParaRPr>
          </a:p>
        </p:txBody>
      </p:sp>
      <p:cxnSp>
        <p:nvCxnSpPr>
          <p:cNvPr id="6" name="Прямая со стрелкой 5"/>
          <p:cNvCxnSpPr>
            <a:stCxn id="2" idx="2"/>
          </p:cNvCxnSpPr>
          <p:nvPr/>
        </p:nvCxnSpPr>
        <p:spPr>
          <a:xfrm flipH="1">
            <a:off x="4069724" y="875763"/>
            <a:ext cx="2575775" cy="785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2" idx="2"/>
          </p:cNvCxnSpPr>
          <p:nvPr/>
        </p:nvCxnSpPr>
        <p:spPr>
          <a:xfrm>
            <a:off x="6645499" y="875763"/>
            <a:ext cx="2176529" cy="60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841678" y="4262908"/>
            <a:ext cx="9350063" cy="213789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uk-UA" dirty="0">
                <a:solidFill>
                  <a:schemeClr val="tx1"/>
                </a:solidFill>
              </a:rPr>
              <a:t>Ще один з найважливіших типологічних ознак чоловічих журналів - </a:t>
            </a:r>
            <a:r>
              <a:rPr lang="uk-UA" b="1" dirty="0">
                <a:solidFill>
                  <a:schemeClr val="tx1"/>
                </a:solidFill>
              </a:rPr>
              <a:t>дизайн</a:t>
            </a:r>
            <a:r>
              <a:rPr lang="uk-UA" dirty="0">
                <a:solidFill>
                  <a:schemeClr val="tx1"/>
                </a:solidFill>
              </a:rPr>
              <a:t>. У кожному окремому виданні він специфічний. Більшість чоловічих журналів - «</a:t>
            </a:r>
            <a:r>
              <a:rPr lang="uk-UA" dirty="0" err="1">
                <a:solidFill>
                  <a:schemeClr val="tx1"/>
                </a:solidFill>
              </a:rPr>
              <a:t>візуалізовані</a:t>
            </a:r>
            <a:r>
              <a:rPr lang="uk-UA" dirty="0">
                <a:solidFill>
                  <a:schemeClr val="tx1"/>
                </a:solidFill>
              </a:rPr>
              <a:t>». </a:t>
            </a:r>
            <a:r>
              <a:rPr lang="uk-UA" dirty="0" smtClean="0">
                <a:solidFill>
                  <a:schemeClr val="tx1"/>
                </a:solidFill>
              </a:rPr>
              <a:t>В </a:t>
            </a:r>
            <a:r>
              <a:rPr lang="uk-UA" dirty="0">
                <a:solidFill>
                  <a:schemeClr val="tx1"/>
                </a:solidFill>
              </a:rPr>
              <a:t>цілому для чоловічих журналів як видань </a:t>
            </a:r>
            <a:r>
              <a:rPr lang="uk-UA" dirty="0" smtClean="0">
                <a:solidFill>
                  <a:schemeClr val="tx1"/>
                </a:solidFill>
              </a:rPr>
              <a:t>характерна </a:t>
            </a:r>
            <a:r>
              <a:rPr lang="uk-UA" dirty="0">
                <a:solidFill>
                  <a:schemeClr val="tx1"/>
                </a:solidFill>
              </a:rPr>
              <a:t>велика кількість фотоматеріалу, наявність постановочних фотосесій і колажів.</a:t>
            </a:r>
            <a:endParaRPr lang="en-US" dirty="0">
              <a:solidFill>
                <a:schemeClr val="tx1"/>
              </a:solidFill>
            </a:endParaRPr>
          </a:p>
        </p:txBody>
      </p:sp>
    </p:spTree>
    <p:extLst>
      <p:ext uri="{BB962C8B-B14F-4D97-AF65-F5344CB8AC3E}">
        <p14:creationId xmlns:p14="http://schemas.microsoft.com/office/powerpoint/2010/main" val="213790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558344" y="103031"/>
            <a:ext cx="10522039" cy="8757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tx1"/>
                </a:solidFill>
              </a:rPr>
              <a:t>1. Типологія жіночої журналістики. Сучасний стан газетної жіночої преси в Україні та інших країнах Східної Європи.</a:t>
            </a:r>
            <a:endParaRPr lang="en-US" sz="2000" dirty="0">
              <a:solidFill>
                <a:schemeClr val="tx1"/>
              </a:solidFill>
            </a:endParaRPr>
          </a:p>
        </p:txBody>
      </p:sp>
      <p:sp>
        <p:nvSpPr>
          <p:cNvPr id="5" name="Прямоугольник 4"/>
          <p:cNvSpPr/>
          <p:nvPr/>
        </p:nvSpPr>
        <p:spPr>
          <a:xfrm>
            <a:off x="4391695" y="1094706"/>
            <a:ext cx="3953815" cy="5151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Типологія жіночих видань:</a:t>
            </a:r>
            <a:endParaRPr lang="en-US" b="1" dirty="0">
              <a:solidFill>
                <a:schemeClr val="tx1"/>
              </a:solidFill>
            </a:endParaRPr>
          </a:p>
        </p:txBody>
      </p:sp>
      <p:sp>
        <p:nvSpPr>
          <p:cNvPr id="6" name="Скругленный прямоугольник 5"/>
          <p:cNvSpPr/>
          <p:nvPr/>
        </p:nvSpPr>
        <p:spPr>
          <a:xfrm>
            <a:off x="682581" y="1891049"/>
            <a:ext cx="2640169" cy="5666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i="1" dirty="0">
                <a:solidFill>
                  <a:schemeClr val="tx1"/>
                </a:solidFill>
              </a:rPr>
              <a:t>За видами видання:</a:t>
            </a:r>
            <a:endParaRPr lang="en-US" b="1" dirty="0">
              <a:solidFill>
                <a:schemeClr val="tx1"/>
              </a:solidFill>
            </a:endParaRPr>
          </a:p>
        </p:txBody>
      </p:sp>
      <p:sp>
        <p:nvSpPr>
          <p:cNvPr id="7" name="Скругленный прямоугольник 6"/>
          <p:cNvSpPr/>
          <p:nvPr/>
        </p:nvSpPr>
        <p:spPr>
          <a:xfrm>
            <a:off x="5119351" y="2457719"/>
            <a:ext cx="2498501" cy="5666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a:solidFill>
                  <a:schemeClr val="tx1"/>
                </a:solidFill>
              </a:rPr>
              <a:t>За регіоном розповсюдження:</a:t>
            </a:r>
            <a:endParaRPr lang="en-US" b="1" dirty="0">
              <a:solidFill>
                <a:schemeClr val="tx1"/>
              </a:solidFill>
            </a:endParaRPr>
          </a:p>
        </p:txBody>
      </p:sp>
      <p:sp>
        <p:nvSpPr>
          <p:cNvPr id="8" name="Скругленный прямоугольник 7"/>
          <p:cNvSpPr/>
          <p:nvPr/>
        </p:nvSpPr>
        <p:spPr>
          <a:xfrm>
            <a:off x="9152587" y="1785872"/>
            <a:ext cx="2498501" cy="56667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a:solidFill>
                  <a:schemeClr val="tx1"/>
                </a:solidFill>
              </a:rPr>
              <a:t>За цільовим призначенням:</a:t>
            </a:r>
            <a:endParaRPr lang="en-US" b="1" dirty="0">
              <a:solidFill>
                <a:schemeClr val="tx1"/>
              </a:solidFill>
            </a:endParaRPr>
          </a:p>
        </p:txBody>
      </p:sp>
      <p:sp>
        <p:nvSpPr>
          <p:cNvPr id="9" name="TextBox 8"/>
          <p:cNvSpPr txBox="1"/>
          <p:nvPr/>
        </p:nvSpPr>
        <p:spPr>
          <a:xfrm>
            <a:off x="592428" y="2741054"/>
            <a:ext cx="2884868"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uk-UA" dirty="0" smtClean="0"/>
              <a:t>журнали;</a:t>
            </a:r>
            <a:endParaRPr lang="uk-UA" dirty="0"/>
          </a:p>
          <a:p>
            <a:pPr marL="285750" indent="-285750">
              <a:lnSpc>
                <a:spcPct val="150000"/>
              </a:lnSpc>
              <a:buFont typeface="Wingdings" panose="05000000000000000000" pitchFamily="2" charset="2"/>
              <a:buChar char="Ø"/>
            </a:pPr>
            <a:r>
              <a:rPr lang="uk-UA" dirty="0" smtClean="0"/>
              <a:t>тижневики;</a:t>
            </a:r>
            <a:endParaRPr lang="uk-UA" dirty="0"/>
          </a:p>
          <a:p>
            <a:pPr marL="285750" indent="-285750">
              <a:lnSpc>
                <a:spcPct val="150000"/>
              </a:lnSpc>
              <a:buFont typeface="Wingdings" panose="05000000000000000000" pitchFamily="2" charset="2"/>
              <a:buChar char="Ø"/>
            </a:pPr>
            <a:r>
              <a:rPr lang="uk-UA" dirty="0" smtClean="0"/>
              <a:t>газети;</a:t>
            </a:r>
            <a:endParaRPr lang="uk-UA" dirty="0"/>
          </a:p>
          <a:p>
            <a:pPr marL="285750" indent="-285750">
              <a:lnSpc>
                <a:spcPct val="150000"/>
              </a:lnSpc>
              <a:buFont typeface="Wingdings" panose="05000000000000000000" pitchFamily="2" charset="2"/>
              <a:buChar char="Ø"/>
            </a:pPr>
            <a:r>
              <a:rPr lang="uk-UA" dirty="0" smtClean="0"/>
              <a:t>дайджести;</a:t>
            </a:r>
            <a:endParaRPr lang="uk-UA" dirty="0"/>
          </a:p>
          <a:p>
            <a:pPr marL="285750" indent="-285750">
              <a:lnSpc>
                <a:spcPct val="150000"/>
              </a:lnSpc>
              <a:buFont typeface="Wingdings" panose="05000000000000000000" pitchFamily="2" charset="2"/>
              <a:buChar char="Ø"/>
            </a:pPr>
            <a:r>
              <a:rPr lang="uk-UA" dirty="0" smtClean="0"/>
              <a:t>бюлетені;</a:t>
            </a:r>
            <a:endParaRPr lang="uk-UA" dirty="0"/>
          </a:p>
          <a:p>
            <a:pPr marL="285750" indent="-285750">
              <a:lnSpc>
                <a:spcPct val="150000"/>
              </a:lnSpc>
              <a:buFont typeface="Wingdings" panose="05000000000000000000" pitchFamily="2" charset="2"/>
              <a:buChar char="Ø"/>
            </a:pPr>
            <a:r>
              <a:rPr lang="uk-UA" dirty="0" smtClean="0"/>
              <a:t>практичні керівництва;</a:t>
            </a:r>
            <a:endParaRPr lang="uk-UA" dirty="0"/>
          </a:p>
          <a:p>
            <a:pPr marL="285750" indent="-285750">
              <a:lnSpc>
                <a:spcPct val="150000"/>
              </a:lnSpc>
              <a:buFont typeface="Wingdings" panose="05000000000000000000" pitchFamily="2" charset="2"/>
              <a:buChar char="Ø"/>
            </a:pPr>
            <a:r>
              <a:rPr lang="uk-UA" dirty="0" smtClean="0"/>
              <a:t>додатки </a:t>
            </a:r>
            <a:r>
              <a:rPr lang="uk-UA" dirty="0"/>
              <a:t>до різних видань.</a:t>
            </a:r>
            <a:endParaRPr lang="en-US" dirty="0"/>
          </a:p>
          <a:p>
            <a:endParaRPr lang="en-US" dirty="0"/>
          </a:p>
        </p:txBody>
      </p:sp>
      <p:sp>
        <p:nvSpPr>
          <p:cNvPr id="10" name="TextBox 9"/>
          <p:cNvSpPr txBox="1"/>
          <p:nvPr/>
        </p:nvSpPr>
        <p:spPr>
          <a:xfrm>
            <a:off x="5383369" y="3335628"/>
            <a:ext cx="2421228"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uk-UA" dirty="0" smtClean="0"/>
              <a:t>всеукраїнські;</a:t>
            </a:r>
            <a:endParaRPr lang="uk-UA" dirty="0"/>
          </a:p>
          <a:p>
            <a:pPr marL="285750" indent="-285750">
              <a:lnSpc>
                <a:spcPct val="150000"/>
              </a:lnSpc>
              <a:buFont typeface="Wingdings" panose="05000000000000000000" pitchFamily="2" charset="2"/>
              <a:buChar char="Ø"/>
            </a:pPr>
            <a:r>
              <a:rPr lang="uk-UA" dirty="0" smtClean="0"/>
              <a:t>регіональні;</a:t>
            </a:r>
            <a:endParaRPr lang="uk-UA" dirty="0"/>
          </a:p>
          <a:p>
            <a:pPr marL="285750" indent="-285750">
              <a:lnSpc>
                <a:spcPct val="150000"/>
              </a:lnSpc>
              <a:buFont typeface="Wingdings" panose="05000000000000000000" pitchFamily="2" charset="2"/>
              <a:buChar char="Ø"/>
            </a:pPr>
            <a:r>
              <a:rPr lang="uk-UA" dirty="0" smtClean="0"/>
              <a:t>міські;</a:t>
            </a:r>
            <a:endParaRPr lang="uk-UA" dirty="0"/>
          </a:p>
          <a:p>
            <a:pPr marL="285750" indent="-285750">
              <a:lnSpc>
                <a:spcPct val="150000"/>
              </a:lnSpc>
              <a:buFont typeface="Wingdings" panose="05000000000000000000" pitchFamily="2" charset="2"/>
              <a:buChar char="Ø"/>
            </a:pPr>
            <a:r>
              <a:rPr lang="uk-UA" dirty="0" smtClean="0"/>
              <a:t>міжнародні</a:t>
            </a:r>
            <a:r>
              <a:rPr lang="uk-UA" dirty="0"/>
              <a:t>.</a:t>
            </a:r>
            <a:endParaRPr lang="en-US" dirty="0"/>
          </a:p>
          <a:p>
            <a:endParaRPr lang="en-US" dirty="0"/>
          </a:p>
        </p:txBody>
      </p:sp>
      <p:sp>
        <p:nvSpPr>
          <p:cNvPr id="11" name="TextBox 10"/>
          <p:cNvSpPr txBox="1"/>
          <p:nvPr/>
        </p:nvSpPr>
        <p:spPr>
          <a:xfrm>
            <a:off x="9414453" y="2741054"/>
            <a:ext cx="2622997"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uk-UA" dirty="0" smtClean="0"/>
              <a:t>просвітницькі;</a:t>
            </a:r>
            <a:endParaRPr lang="uk-UA" dirty="0"/>
          </a:p>
          <a:p>
            <a:pPr marL="285750" indent="-285750">
              <a:lnSpc>
                <a:spcPct val="150000"/>
              </a:lnSpc>
              <a:buFont typeface="Wingdings" panose="05000000000000000000" pitchFamily="2" charset="2"/>
              <a:buChar char="Ø"/>
            </a:pPr>
            <a:r>
              <a:rPr lang="uk-UA" dirty="0" smtClean="0"/>
              <a:t>освітні;</a:t>
            </a:r>
            <a:endParaRPr lang="uk-UA" dirty="0"/>
          </a:p>
          <a:p>
            <a:pPr marL="285750" indent="-285750">
              <a:lnSpc>
                <a:spcPct val="150000"/>
              </a:lnSpc>
              <a:buFont typeface="Wingdings" panose="05000000000000000000" pitchFamily="2" charset="2"/>
              <a:buChar char="Ø"/>
            </a:pPr>
            <a:r>
              <a:rPr lang="uk-UA" dirty="0" smtClean="0"/>
              <a:t>інформаційно-пізнавальні;</a:t>
            </a:r>
            <a:endParaRPr lang="uk-UA" dirty="0"/>
          </a:p>
          <a:p>
            <a:pPr marL="285750" indent="-285750">
              <a:lnSpc>
                <a:spcPct val="150000"/>
              </a:lnSpc>
              <a:buFont typeface="Wingdings" panose="05000000000000000000" pitchFamily="2" charset="2"/>
              <a:buChar char="Ø"/>
            </a:pPr>
            <a:r>
              <a:rPr lang="uk-UA" dirty="0" smtClean="0"/>
              <a:t>прикладні;</a:t>
            </a:r>
            <a:endParaRPr lang="uk-UA" dirty="0"/>
          </a:p>
          <a:p>
            <a:pPr marL="285750" indent="-285750">
              <a:lnSpc>
                <a:spcPct val="150000"/>
              </a:lnSpc>
              <a:buFont typeface="Wingdings" panose="05000000000000000000" pitchFamily="2" charset="2"/>
              <a:buChar char="Ø"/>
            </a:pPr>
            <a:r>
              <a:rPr lang="uk-UA" dirty="0" smtClean="0"/>
              <a:t>практичні;</a:t>
            </a:r>
            <a:endParaRPr lang="uk-UA" dirty="0"/>
          </a:p>
          <a:p>
            <a:pPr marL="285750" indent="-285750">
              <a:lnSpc>
                <a:spcPct val="150000"/>
              </a:lnSpc>
              <a:buFont typeface="Wingdings" panose="05000000000000000000" pitchFamily="2" charset="2"/>
              <a:buChar char="Ø"/>
            </a:pPr>
            <a:r>
              <a:rPr lang="uk-UA" dirty="0" smtClean="0"/>
              <a:t>розважальні</a:t>
            </a:r>
            <a:r>
              <a:rPr lang="uk-UA" dirty="0"/>
              <a:t>;</a:t>
            </a:r>
            <a:endParaRPr lang="en-US" dirty="0"/>
          </a:p>
          <a:p>
            <a:pPr marL="285750" indent="-285750">
              <a:lnSpc>
                <a:spcPct val="150000"/>
              </a:lnSpc>
              <a:buFont typeface="Wingdings" panose="05000000000000000000" pitchFamily="2" charset="2"/>
              <a:buChar char="Ø"/>
            </a:pPr>
            <a:r>
              <a:rPr lang="uk-UA" dirty="0"/>
              <a:t>р</a:t>
            </a:r>
            <a:r>
              <a:rPr lang="uk-UA" dirty="0" smtClean="0"/>
              <a:t>екламно-інформаційні</a:t>
            </a:r>
            <a:r>
              <a:rPr lang="uk-UA" dirty="0"/>
              <a:t>.</a:t>
            </a:r>
            <a:endParaRPr lang="en-US" dirty="0"/>
          </a:p>
          <a:p>
            <a:endParaRPr lang="en-US" dirty="0"/>
          </a:p>
        </p:txBody>
      </p:sp>
      <p:cxnSp>
        <p:nvCxnSpPr>
          <p:cNvPr id="13" name="Прямая со стрелкой 12"/>
          <p:cNvCxnSpPr>
            <a:stCxn id="5" idx="2"/>
            <a:endCxn id="6" idx="3"/>
          </p:cNvCxnSpPr>
          <p:nvPr/>
        </p:nvCxnSpPr>
        <p:spPr>
          <a:xfrm flipH="1">
            <a:off x="3322750" y="1609860"/>
            <a:ext cx="3045853" cy="56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2"/>
            <a:endCxn id="7" idx="0"/>
          </p:cNvCxnSpPr>
          <p:nvPr/>
        </p:nvCxnSpPr>
        <p:spPr>
          <a:xfrm flipH="1">
            <a:off x="6368602" y="1609860"/>
            <a:ext cx="1" cy="847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2"/>
            <a:endCxn id="8" idx="1"/>
          </p:cNvCxnSpPr>
          <p:nvPr/>
        </p:nvCxnSpPr>
        <p:spPr>
          <a:xfrm>
            <a:off x="6368603" y="1609860"/>
            <a:ext cx="2783984" cy="45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Стрелка вниз 17"/>
          <p:cNvSpPr/>
          <p:nvPr/>
        </p:nvSpPr>
        <p:spPr>
          <a:xfrm>
            <a:off x="5862268" y="6233375"/>
            <a:ext cx="1012668" cy="50303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8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77286" y="231820"/>
            <a:ext cx="9659154" cy="77273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chemeClr val="tx1"/>
                </a:solidFill>
              </a:rPr>
              <a:t>5. Головні герої чоловічої журналістики. Провідні теми чоловічих </a:t>
            </a:r>
            <a:r>
              <a:rPr lang="uk-UA" sz="2000" b="1" dirty="0" smtClean="0">
                <a:solidFill>
                  <a:schemeClr val="tx1"/>
                </a:solidFill>
              </a:rPr>
              <a:t>видань.</a:t>
            </a:r>
            <a:endParaRPr lang="en-US" sz="2000" dirty="0">
              <a:solidFill>
                <a:schemeClr val="tx1"/>
              </a:solidFill>
            </a:endParaRPr>
          </a:p>
        </p:txBody>
      </p:sp>
      <p:sp>
        <p:nvSpPr>
          <p:cNvPr id="3" name="Прямоугольник 2"/>
          <p:cNvSpPr/>
          <p:nvPr/>
        </p:nvSpPr>
        <p:spPr>
          <a:xfrm>
            <a:off x="2781836" y="1146220"/>
            <a:ext cx="7302322" cy="8886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3">
                    <a:lumMod val="50000"/>
                  </a:schemeClr>
                </a:solidFill>
              </a:rPr>
              <a:t>Чоловічі журнали співвідносять героїв своїх матеріалів із потенційною аудиторією.</a:t>
            </a:r>
            <a:endParaRPr lang="en-US" b="1" dirty="0">
              <a:solidFill>
                <a:schemeClr val="accent3">
                  <a:lumMod val="50000"/>
                </a:schemeClr>
              </a:solidFill>
            </a:endParaRPr>
          </a:p>
        </p:txBody>
      </p:sp>
      <p:sp>
        <p:nvSpPr>
          <p:cNvPr id="4" name="TextBox 3"/>
          <p:cNvSpPr txBox="1"/>
          <p:nvPr/>
        </p:nvSpPr>
        <p:spPr>
          <a:xfrm>
            <a:off x="1596980" y="2279561"/>
            <a:ext cx="9697792" cy="2532681"/>
          </a:xfrm>
          <a:prstGeom prst="rect">
            <a:avLst/>
          </a:prstGeom>
          <a:noFill/>
        </p:spPr>
        <p:txBody>
          <a:bodyPr wrap="square" rtlCol="0">
            <a:spAutoFit/>
          </a:bodyPr>
          <a:lstStyle/>
          <a:p>
            <a:pPr algn="ctr">
              <a:lnSpc>
                <a:spcPct val="150000"/>
              </a:lnSpc>
            </a:pPr>
            <a:r>
              <a:rPr lang="uk-UA" dirty="0"/>
              <a:t>Засновники будь-якого видання перед тим, як створити журнал, обирають свого читача, визначають цільову аудиторію, на кого, власне, майбутній журнал буде орієнтуватися. Завоювавши увагу читачів, отримавши їхнє визнання, журнал формує на своїх сторінках образ сучасного, на думку редакції, чоловіка. Таким чином має місце двосторонній зв’язок: аудиторія моделює видання, яке у свою чергу впливає на аудиторію.</a:t>
            </a:r>
            <a:endParaRPr lang="en-US" dirty="0"/>
          </a:p>
        </p:txBody>
      </p:sp>
      <p:sp>
        <p:nvSpPr>
          <p:cNvPr id="5" name="TextBox 4"/>
          <p:cNvSpPr txBox="1"/>
          <p:nvPr/>
        </p:nvSpPr>
        <p:spPr>
          <a:xfrm>
            <a:off x="2640169" y="5331854"/>
            <a:ext cx="8126569" cy="1015663"/>
          </a:xfrm>
          <a:prstGeom prst="rect">
            <a:avLst/>
          </a:prstGeom>
          <a:noFill/>
          <a:ln>
            <a:solidFill>
              <a:schemeClr val="accent5"/>
            </a:solidFill>
          </a:ln>
        </p:spPr>
        <p:txBody>
          <a:bodyPr wrap="square" rtlCol="0">
            <a:spAutoFit/>
          </a:bodyPr>
          <a:lstStyle/>
          <a:p>
            <a:pPr algn="ctr"/>
            <a:r>
              <a:rPr lang="uk-UA" sz="2000" dirty="0"/>
              <a:t>Такі журнали як </a:t>
            </a:r>
            <a:r>
              <a:rPr lang="uk-UA" sz="2000" b="1" dirty="0"/>
              <a:t>«</a:t>
            </a:r>
            <a:r>
              <a:rPr lang="uk-UA" sz="2000" b="1" dirty="0" err="1"/>
              <a:t>Men’s</a:t>
            </a:r>
            <a:r>
              <a:rPr lang="uk-UA" sz="2000" b="1" dirty="0"/>
              <a:t> </a:t>
            </a:r>
            <a:r>
              <a:rPr lang="uk-UA" sz="2000" b="1" dirty="0" err="1" smtClean="0"/>
              <a:t>Health</a:t>
            </a:r>
            <a:r>
              <a:rPr lang="uk-UA" sz="2000" b="1" dirty="0" smtClean="0"/>
              <a:t>» </a:t>
            </a:r>
            <a:r>
              <a:rPr lang="uk-UA" sz="2000" dirty="0" smtClean="0"/>
              <a:t>та </a:t>
            </a:r>
            <a:r>
              <a:rPr lang="uk-UA" sz="2000" b="1" dirty="0" smtClean="0"/>
              <a:t>«MAXIM»  </a:t>
            </a:r>
            <a:r>
              <a:rPr lang="uk-UA" sz="2000" dirty="0"/>
              <a:t>позиціонують свого читача як людину, фінансовий достаток якої вище за середній. </a:t>
            </a:r>
            <a:endParaRPr lang="en-US" sz="2000" dirty="0"/>
          </a:p>
        </p:txBody>
      </p:sp>
    </p:spTree>
    <p:extLst>
      <p:ext uri="{BB962C8B-B14F-4D97-AF65-F5344CB8AC3E}">
        <p14:creationId xmlns:p14="http://schemas.microsoft.com/office/powerpoint/2010/main" val="3292271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17" y="283335"/>
            <a:ext cx="10045522" cy="2585323"/>
          </a:xfrm>
          <a:prstGeom prst="rect">
            <a:avLst/>
          </a:prstGeom>
          <a:noFill/>
          <a:ln>
            <a:solidFill>
              <a:schemeClr val="accent2"/>
            </a:solidFill>
          </a:ln>
        </p:spPr>
        <p:txBody>
          <a:bodyPr wrap="square" rtlCol="0">
            <a:spAutoFit/>
          </a:bodyPr>
          <a:lstStyle/>
          <a:p>
            <a:pPr indent="457200" algn="just"/>
            <a:r>
              <a:rPr lang="uk-UA" dirty="0"/>
              <a:t>Справжній чоловік за версією журналу </a:t>
            </a:r>
            <a:r>
              <a:rPr lang="uk-UA" b="1" dirty="0"/>
              <a:t>«</a:t>
            </a:r>
            <a:r>
              <a:rPr lang="uk-UA" b="1" dirty="0" err="1"/>
              <a:t>Men’s</a:t>
            </a:r>
            <a:r>
              <a:rPr lang="uk-UA" b="1" dirty="0"/>
              <a:t> </a:t>
            </a:r>
            <a:r>
              <a:rPr lang="uk-UA" b="1" dirty="0" err="1"/>
              <a:t>Health</a:t>
            </a:r>
            <a:r>
              <a:rPr lang="uk-UA" b="1" dirty="0"/>
              <a:t>» </a:t>
            </a:r>
            <a:r>
              <a:rPr lang="uk-UA" dirty="0"/>
              <a:t>– це перш за все здоровий чоловік. Образ «спортсмена» </a:t>
            </a:r>
            <a:r>
              <a:rPr lang="uk-UA" dirty="0" smtClean="0"/>
              <a:t>чітко </a:t>
            </a:r>
            <a:r>
              <a:rPr lang="uk-UA" dirty="0"/>
              <a:t>простежується у виданні «</a:t>
            </a:r>
            <a:r>
              <a:rPr lang="uk-UA" dirty="0" err="1"/>
              <a:t>Men’s</a:t>
            </a:r>
            <a:r>
              <a:rPr lang="uk-UA" dirty="0"/>
              <a:t> </a:t>
            </a:r>
            <a:r>
              <a:rPr lang="uk-UA" dirty="0" err="1"/>
              <a:t>Health</a:t>
            </a:r>
            <a:r>
              <a:rPr lang="uk-UA" dirty="0"/>
              <a:t>», де на опис і демонстрацію фізичних вправ виділено кілька сторінок, а також більше однієї публікації в одному номері видання про спорт, здорове харчування та відомих спортсменів. </a:t>
            </a:r>
            <a:endParaRPr lang="uk-UA" dirty="0" smtClean="0"/>
          </a:p>
          <a:p>
            <a:pPr indent="457200" algn="just"/>
            <a:r>
              <a:rPr lang="uk-UA" dirty="0" smtClean="0"/>
              <a:t>Як </a:t>
            </a:r>
            <a:r>
              <a:rPr lang="uk-UA" dirty="0"/>
              <a:t>набрати вагу чи позбутися зайвої, як правильно харчуватися під час тренувань, які силові вправи формують м’язи, відповіді спеціаліста на запитання читачів зі сфери спорту, графічне зображення описаних вправ – про це чоловіки читають в рубриці «</a:t>
            </a:r>
            <a:r>
              <a:rPr lang="uk-UA" dirty="0" err="1"/>
              <a:t>Персональный</a:t>
            </a:r>
            <a:r>
              <a:rPr lang="uk-UA" dirty="0"/>
              <a:t> тренер».</a:t>
            </a:r>
            <a:endParaRPr lang="en-US" dirty="0"/>
          </a:p>
        </p:txBody>
      </p:sp>
      <p:pic>
        <p:nvPicPr>
          <p:cNvPr id="4" name="Рисунок 3"/>
          <p:cNvPicPr>
            <a:picLocks noChangeAspect="1"/>
          </p:cNvPicPr>
          <p:nvPr/>
        </p:nvPicPr>
        <p:blipFill rotWithShape="1">
          <a:blip r:embed="rId2"/>
          <a:srcRect l="14234" t="21435" r="6480" b="11664"/>
          <a:stretch/>
        </p:blipFill>
        <p:spPr>
          <a:xfrm>
            <a:off x="2485622" y="3036085"/>
            <a:ext cx="7843235" cy="3720886"/>
          </a:xfrm>
          <a:prstGeom prst="rect">
            <a:avLst/>
          </a:prstGeom>
        </p:spPr>
      </p:pic>
    </p:spTree>
    <p:extLst>
      <p:ext uri="{BB962C8B-B14F-4D97-AF65-F5344CB8AC3E}">
        <p14:creationId xmlns:p14="http://schemas.microsoft.com/office/powerpoint/2010/main" val="3004222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960" t="32703" r="75571" b="15537"/>
          <a:stretch/>
        </p:blipFill>
        <p:spPr>
          <a:xfrm>
            <a:off x="8139448" y="914399"/>
            <a:ext cx="3769217" cy="4881716"/>
          </a:xfrm>
          <a:prstGeom prst="rect">
            <a:avLst/>
          </a:prstGeom>
        </p:spPr>
      </p:pic>
      <p:sp>
        <p:nvSpPr>
          <p:cNvPr id="3" name="TextBox 2"/>
          <p:cNvSpPr txBox="1"/>
          <p:nvPr/>
        </p:nvSpPr>
        <p:spPr>
          <a:xfrm>
            <a:off x="1442434" y="1275009"/>
            <a:ext cx="6130343" cy="4939814"/>
          </a:xfrm>
          <a:prstGeom prst="rect">
            <a:avLst/>
          </a:prstGeom>
          <a:noFill/>
        </p:spPr>
        <p:txBody>
          <a:bodyPr wrap="square" rtlCol="0">
            <a:spAutoFit/>
          </a:bodyPr>
          <a:lstStyle/>
          <a:p>
            <a:pPr indent="457200" algn="just">
              <a:lnSpc>
                <a:spcPct val="150000"/>
              </a:lnSpc>
            </a:pPr>
            <a:r>
              <a:rPr lang="uk-UA" b="1" dirty="0"/>
              <a:t>«Меценат» </a:t>
            </a:r>
            <a:r>
              <a:rPr lang="uk-UA" dirty="0"/>
              <a:t>– успішний бізнесмен, який майже не буває вдома. Дружина його завжди самотня. Зате оточена розкішшю грошей та подарунків, якими він відкуповується. Статей, у яких акцентується на кар’єрі, бізнесі та збільшенні власних статків небагато. Навпаки, автори публікацій говорять про свого уявного читача як про вже сформованого успішного бізнесмена, в якого достатньо грошей для подорожей, інтелектуального розвитку та вистачає часу для кулінарних експериментів.</a:t>
            </a:r>
            <a:endParaRPr lang="en-US" dirty="0"/>
          </a:p>
          <a:p>
            <a:endParaRPr lang="en-US" dirty="0"/>
          </a:p>
        </p:txBody>
      </p:sp>
    </p:spTree>
    <p:extLst>
      <p:ext uri="{BB962C8B-B14F-4D97-AF65-F5344CB8AC3E}">
        <p14:creationId xmlns:p14="http://schemas.microsoft.com/office/powerpoint/2010/main" val="203037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289975"/>
            <a:ext cx="4621690" cy="6097946"/>
          </a:xfrm>
          <a:prstGeom prst="rect">
            <a:avLst/>
          </a:prstGeom>
        </p:spPr>
      </p:pic>
      <p:sp>
        <p:nvSpPr>
          <p:cNvPr id="3" name="Прямоугольник 2"/>
          <p:cNvSpPr/>
          <p:nvPr/>
        </p:nvSpPr>
        <p:spPr>
          <a:xfrm>
            <a:off x="5164429" y="1226813"/>
            <a:ext cx="6040191" cy="48166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a:t>
            </a:r>
            <a:r>
              <a:rPr lang="uk-UA" b="1" dirty="0" err="1">
                <a:solidFill>
                  <a:schemeClr val="tx1"/>
                </a:solidFill>
              </a:rPr>
              <a:t>Mens</a:t>
            </a:r>
            <a:r>
              <a:rPr lang="uk-UA" b="1" dirty="0">
                <a:solidFill>
                  <a:schemeClr val="tx1"/>
                </a:solidFill>
              </a:rPr>
              <a:t> </a:t>
            </a:r>
            <a:r>
              <a:rPr lang="uk-UA" b="1" dirty="0" err="1">
                <a:solidFill>
                  <a:schemeClr val="tx1"/>
                </a:solidFill>
              </a:rPr>
              <a:t>Health</a:t>
            </a:r>
            <a:r>
              <a:rPr lang="uk-UA" b="1" dirty="0">
                <a:solidFill>
                  <a:schemeClr val="tx1"/>
                </a:solidFill>
              </a:rPr>
              <a:t>» </a:t>
            </a:r>
            <a:r>
              <a:rPr lang="uk-UA" dirty="0">
                <a:solidFill>
                  <a:schemeClr val="tx1"/>
                </a:solidFill>
              </a:rPr>
              <a:t>позиціонує себе як «журнал для справжніх чоловіків». Основні теми — фітнес та чоловіче здоров’я. Пропагує здоровий спосіб життя. Відповідно до політики видання, в журналі немає реклами тютюнових виробів. Журнал намагається висвітлювати всі сторони чоловічого життя. На сторінках видання представлені такі теми, як: фітнес, здоров’я, чоловіча мода, правильне харчування, з рецептами, стосунки з жінками, подорожі, різноманітна техніка, кар’єра. </a:t>
            </a:r>
            <a:r>
              <a:rPr lang="uk-UA" u="sng" dirty="0">
                <a:solidFill>
                  <a:schemeClr val="tx1"/>
                </a:solidFill>
              </a:rPr>
              <a:t>Основні рубрики: </a:t>
            </a:r>
            <a:r>
              <a:rPr lang="uk-UA" dirty="0" err="1">
                <a:solidFill>
                  <a:schemeClr val="tx1"/>
                </a:solidFill>
              </a:rPr>
              <a:t>Мужские</a:t>
            </a:r>
            <a:r>
              <a:rPr lang="uk-UA" dirty="0">
                <a:solidFill>
                  <a:schemeClr val="tx1"/>
                </a:solidFill>
              </a:rPr>
              <a:t> </a:t>
            </a:r>
            <a:r>
              <a:rPr lang="uk-UA" dirty="0" err="1">
                <a:solidFill>
                  <a:schemeClr val="tx1"/>
                </a:solidFill>
              </a:rPr>
              <a:t>ответы</a:t>
            </a:r>
            <a:r>
              <a:rPr lang="uk-UA" dirty="0">
                <a:solidFill>
                  <a:schemeClr val="tx1"/>
                </a:solidFill>
              </a:rPr>
              <a:t>, </a:t>
            </a:r>
            <a:r>
              <a:rPr lang="uk-UA" dirty="0" err="1">
                <a:solidFill>
                  <a:schemeClr val="tx1"/>
                </a:solidFill>
              </a:rPr>
              <a:t>Тело</a:t>
            </a:r>
            <a:r>
              <a:rPr lang="uk-UA" dirty="0">
                <a:solidFill>
                  <a:schemeClr val="tx1"/>
                </a:solidFill>
              </a:rPr>
              <a:t>, </a:t>
            </a:r>
            <a:r>
              <a:rPr lang="uk-UA" dirty="0" err="1">
                <a:solidFill>
                  <a:schemeClr val="tx1"/>
                </a:solidFill>
              </a:rPr>
              <a:t>Знание</a:t>
            </a:r>
            <a:r>
              <a:rPr lang="uk-UA" dirty="0">
                <a:solidFill>
                  <a:schemeClr val="tx1"/>
                </a:solidFill>
              </a:rPr>
              <a:t>, </a:t>
            </a:r>
            <a:r>
              <a:rPr lang="uk-UA" dirty="0" err="1">
                <a:solidFill>
                  <a:schemeClr val="tx1"/>
                </a:solidFill>
              </a:rPr>
              <a:t>Организм</a:t>
            </a:r>
            <a:r>
              <a:rPr lang="uk-UA" dirty="0">
                <a:solidFill>
                  <a:schemeClr val="tx1"/>
                </a:solidFill>
              </a:rPr>
              <a:t>, </a:t>
            </a:r>
            <a:r>
              <a:rPr lang="uk-UA" dirty="0" err="1">
                <a:solidFill>
                  <a:schemeClr val="tx1"/>
                </a:solidFill>
              </a:rPr>
              <a:t>Персональный</a:t>
            </a:r>
            <a:r>
              <a:rPr lang="uk-UA" dirty="0">
                <a:solidFill>
                  <a:schemeClr val="tx1"/>
                </a:solidFill>
              </a:rPr>
              <a:t> тренер, Секс, </a:t>
            </a:r>
            <a:r>
              <a:rPr lang="uk-UA" dirty="0" err="1">
                <a:solidFill>
                  <a:schemeClr val="tx1"/>
                </a:solidFill>
              </a:rPr>
              <a:t>Железо</a:t>
            </a:r>
            <a:r>
              <a:rPr lang="uk-UA" dirty="0">
                <a:solidFill>
                  <a:schemeClr val="tx1"/>
                </a:solidFill>
              </a:rPr>
              <a:t>, Стиль, MH </a:t>
            </a:r>
            <a:r>
              <a:rPr lang="uk-UA" dirty="0" err="1">
                <a:solidFill>
                  <a:schemeClr val="tx1"/>
                </a:solidFill>
              </a:rPr>
              <a:t>Promotion</a:t>
            </a:r>
            <a:r>
              <a:rPr lang="uk-UA" dirty="0">
                <a:solidFill>
                  <a:schemeClr val="tx1"/>
                </a:solidFill>
              </a:rPr>
              <a:t>, MH </a:t>
            </a:r>
            <a:r>
              <a:rPr lang="uk-UA" dirty="0" err="1">
                <a:solidFill>
                  <a:schemeClr val="tx1"/>
                </a:solidFill>
              </a:rPr>
              <a:t>Экстра</a:t>
            </a:r>
            <a:r>
              <a:rPr lang="uk-UA" dirty="0">
                <a:solidFill>
                  <a:schemeClr val="tx1"/>
                </a:solidFill>
              </a:rPr>
              <a:t>, </a:t>
            </a:r>
            <a:r>
              <a:rPr lang="uk-UA" dirty="0" err="1">
                <a:solidFill>
                  <a:schemeClr val="tx1"/>
                </a:solidFill>
              </a:rPr>
              <a:t>Отношения</a:t>
            </a:r>
            <a:r>
              <a:rPr lang="uk-UA" dirty="0">
                <a:solidFill>
                  <a:schemeClr val="tx1"/>
                </a:solidFill>
              </a:rPr>
              <a:t>, </a:t>
            </a:r>
            <a:r>
              <a:rPr lang="uk-UA" dirty="0" err="1">
                <a:solidFill>
                  <a:schemeClr val="tx1"/>
                </a:solidFill>
              </a:rPr>
              <a:t>Рацион</a:t>
            </a:r>
            <a:r>
              <a:rPr lang="uk-UA" dirty="0">
                <a:solidFill>
                  <a:schemeClr val="tx1"/>
                </a:solidFill>
              </a:rPr>
              <a:t>, </a:t>
            </a:r>
            <a:r>
              <a:rPr lang="uk-UA" dirty="0" err="1">
                <a:solidFill>
                  <a:schemeClr val="tx1"/>
                </a:solidFill>
              </a:rPr>
              <a:t>Досуг</a:t>
            </a:r>
            <a:r>
              <a:rPr lang="uk-UA" dirty="0">
                <a:solidFill>
                  <a:schemeClr val="tx1"/>
                </a:solidFill>
              </a:rPr>
              <a:t>, Гардероб. </a:t>
            </a:r>
            <a:endParaRPr lang="uk-UA" dirty="0" smtClean="0">
              <a:solidFill>
                <a:schemeClr val="tx1"/>
              </a:solidFill>
            </a:endParaRPr>
          </a:p>
          <a:p>
            <a:pPr algn="ctr"/>
            <a:r>
              <a:rPr lang="uk-UA" dirty="0" smtClean="0">
                <a:solidFill>
                  <a:schemeClr val="tx1"/>
                </a:solidFill>
              </a:rPr>
              <a:t>40 </a:t>
            </a:r>
            <a:r>
              <a:rPr lang="uk-UA" dirty="0">
                <a:solidFill>
                  <a:schemeClr val="tx1"/>
                </a:solidFill>
              </a:rPr>
              <a:t>% журналу займають фото та картинки, переважно рекламного характеру. </a:t>
            </a:r>
            <a:endParaRPr lang="en-US" dirty="0">
              <a:solidFill>
                <a:schemeClr val="tx1"/>
              </a:solidFill>
            </a:endParaRPr>
          </a:p>
        </p:txBody>
      </p:sp>
    </p:spTree>
    <p:extLst>
      <p:ext uri="{BB962C8B-B14F-4D97-AF65-F5344CB8AC3E}">
        <p14:creationId xmlns:p14="http://schemas.microsoft.com/office/powerpoint/2010/main" val="3896176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427" y="1378040"/>
            <a:ext cx="5615190" cy="466215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uk-UA" dirty="0">
                <a:solidFill>
                  <a:schemeClr val="tx1"/>
                </a:solidFill>
              </a:rPr>
              <a:t>Автомобільна реклама в глянці, а також постійна рубрика «</a:t>
            </a:r>
            <a:r>
              <a:rPr lang="uk-UA" dirty="0" err="1">
                <a:solidFill>
                  <a:schemeClr val="tx1"/>
                </a:solidFill>
              </a:rPr>
              <a:t>Турбо</a:t>
            </a:r>
            <a:r>
              <a:rPr lang="uk-UA" dirty="0">
                <a:solidFill>
                  <a:schemeClr val="tx1"/>
                </a:solidFill>
              </a:rPr>
              <a:t>» з підрубрикою «Авто» вказують на те, що читач </a:t>
            </a:r>
            <a:r>
              <a:rPr lang="uk-UA" b="1" dirty="0">
                <a:solidFill>
                  <a:schemeClr val="tx1"/>
                </a:solidFill>
              </a:rPr>
              <a:t>«MAXIM», </a:t>
            </a:r>
            <a:r>
              <a:rPr lang="uk-UA" dirty="0">
                <a:solidFill>
                  <a:schemeClr val="tx1"/>
                </a:solidFill>
              </a:rPr>
              <a:t>найімовірніше, має автомобіль, нехай і не найкращий. Публікуючи фото лише дорогих автомобілів, журнал створює ілюзію гарного життя. Цікаво те, що більшість читачів не зможуть собі дозволити купити таке авто, хоча вже знають про нього більше, ніж про власну </a:t>
            </a:r>
            <a:r>
              <a:rPr lang="uk-UA" dirty="0" err="1">
                <a:solidFill>
                  <a:schemeClr val="tx1"/>
                </a:solidFill>
              </a:rPr>
              <a:t>автівку</a:t>
            </a:r>
            <a:r>
              <a:rPr lang="uk-UA" dirty="0">
                <a:solidFill>
                  <a:schemeClr val="tx1"/>
                </a:solidFill>
              </a:rPr>
              <a:t> середнього класу.</a:t>
            </a:r>
            <a:endParaRPr lang="en-US" dirty="0">
              <a:solidFill>
                <a:schemeClr val="tx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349" y="837128"/>
            <a:ext cx="3930267" cy="5078593"/>
          </a:xfrm>
          <a:prstGeom prst="rect">
            <a:avLst/>
          </a:prstGeom>
        </p:spPr>
      </p:pic>
      <p:sp>
        <p:nvSpPr>
          <p:cNvPr id="4" name="TextBox 3"/>
          <p:cNvSpPr txBox="1"/>
          <p:nvPr/>
        </p:nvSpPr>
        <p:spPr>
          <a:xfrm>
            <a:off x="7433320" y="5731098"/>
            <a:ext cx="4250028" cy="923330"/>
          </a:xfrm>
          <a:prstGeom prst="rect">
            <a:avLst/>
          </a:prstGeom>
          <a:noFill/>
        </p:spPr>
        <p:txBody>
          <a:bodyPr wrap="square" rtlCol="0">
            <a:spAutoFit/>
          </a:bodyPr>
          <a:lstStyle/>
          <a:p>
            <a:r>
              <a:rPr lang="ru-RU" i="1" dirty="0">
                <a:hlinkClick r:id="rId3"/>
              </a:rPr>
              <a:t/>
            </a:r>
            <a:br>
              <a:rPr lang="ru-RU" i="1" dirty="0">
                <a:hlinkClick r:id="rId3"/>
              </a:rPr>
            </a:br>
            <a:r>
              <a:rPr lang="uk-UA" b="1" i="1" dirty="0" smtClean="0"/>
              <a:t>«</a:t>
            </a:r>
            <a:r>
              <a:rPr lang="uk-UA" b="1" i="1" dirty="0"/>
              <a:t>MAXIM</a:t>
            </a:r>
            <a:r>
              <a:rPr lang="uk-UA" b="1" i="1" dirty="0" smtClean="0"/>
              <a:t>» №3 (</a:t>
            </a:r>
            <a:r>
              <a:rPr lang="uk-UA" b="1" i="1" dirty="0" err="1" smtClean="0"/>
              <a:t>март</a:t>
            </a:r>
            <a:r>
              <a:rPr lang="uk-UA" b="1" i="1" dirty="0" smtClean="0"/>
              <a:t> / 2019)</a:t>
            </a:r>
            <a:endParaRPr lang="ru-RU" b="1" i="1" dirty="0">
              <a:hlinkClick r:id="rId3"/>
            </a:endParaRPr>
          </a:p>
          <a:p>
            <a:endParaRPr lang="en-US" dirty="0"/>
          </a:p>
        </p:txBody>
      </p:sp>
    </p:spTree>
    <p:extLst>
      <p:ext uri="{BB962C8B-B14F-4D97-AF65-F5344CB8AC3E}">
        <p14:creationId xmlns:p14="http://schemas.microsoft.com/office/powerpoint/2010/main" val="455585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9127" y="412124"/>
            <a:ext cx="6181859" cy="57053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Журнал </a:t>
            </a:r>
            <a:r>
              <a:rPr lang="uk-UA" b="1" dirty="0">
                <a:solidFill>
                  <a:schemeClr val="tx1"/>
                </a:solidFill>
              </a:rPr>
              <a:t>«</a:t>
            </a:r>
            <a:r>
              <a:rPr lang="uk-UA" b="1" dirty="0" err="1">
                <a:solidFill>
                  <a:schemeClr val="tx1"/>
                </a:solidFill>
              </a:rPr>
              <a:t>Maxim</a:t>
            </a:r>
            <a:r>
              <a:rPr lang="uk-UA" b="1" dirty="0">
                <a:solidFill>
                  <a:schemeClr val="tx1"/>
                </a:solidFill>
              </a:rPr>
              <a:t>» </a:t>
            </a:r>
            <a:r>
              <a:rPr lang="uk-UA" dirty="0">
                <a:solidFill>
                  <a:schemeClr val="tx1"/>
                </a:solidFill>
              </a:rPr>
              <a:t>намагається висвітлити весь спектр </a:t>
            </a:r>
            <a:r>
              <a:rPr lang="uk-UA" dirty="0" err="1">
                <a:solidFill>
                  <a:schemeClr val="tx1"/>
                </a:solidFill>
              </a:rPr>
              <a:t>зацікавленостей</a:t>
            </a:r>
            <a:r>
              <a:rPr lang="uk-UA" dirty="0">
                <a:solidFill>
                  <a:schemeClr val="tx1"/>
                </a:solidFill>
              </a:rPr>
              <a:t> сучасного чоловіка. Він має широку тематичну палітру: поради, фотосесії чоловічій стиль (мода, тенденції, </a:t>
            </a:r>
            <a:r>
              <a:rPr lang="uk-UA" dirty="0" err="1">
                <a:solidFill>
                  <a:schemeClr val="tx1"/>
                </a:solidFill>
              </a:rPr>
              <a:t>грумінг</a:t>
            </a:r>
            <a:r>
              <a:rPr lang="uk-UA" dirty="0">
                <a:solidFill>
                  <a:schemeClr val="tx1"/>
                </a:solidFill>
              </a:rPr>
              <a:t>), люди (інтерв’ю та біографії), техніка (</a:t>
            </a:r>
            <a:r>
              <a:rPr lang="uk-UA" dirty="0" err="1">
                <a:solidFill>
                  <a:schemeClr val="tx1"/>
                </a:solidFill>
              </a:rPr>
              <a:t>гаджети</a:t>
            </a:r>
            <a:r>
              <a:rPr lang="uk-UA" dirty="0">
                <a:solidFill>
                  <a:schemeClr val="tx1"/>
                </a:solidFill>
              </a:rPr>
              <a:t>, аудіо, відео), події (країна та світ, історії та факти), культура (історія, релігія, наука), автомобілі (новинки, </a:t>
            </a:r>
            <a:r>
              <a:rPr lang="uk-UA" dirty="0" err="1">
                <a:solidFill>
                  <a:schemeClr val="tx1"/>
                </a:solidFill>
              </a:rPr>
              <a:t>тюнінг</a:t>
            </a:r>
            <a:r>
              <a:rPr lang="uk-UA" dirty="0">
                <a:solidFill>
                  <a:schemeClr val="tx1"/>
                </a:solidFill>
              </a:rPr>
              <a:t>, технології), розваги (гумор, конкурси, тести), спорт та фітнес, географія (місця, подорожі, звичаї), здоров’я (медицина, харчування). </a:t>
            </a:r>
            <a:r>
              <a:rPr lang="uk-UA" u="sng" dirty="0">
                <a:solidFill>
                  <a:schemeClr val="tx1"/>
                </a:solidFill>
              </a:rPr>
              <a:t>Основні рубрики: </a:t>
            </a:r>
            <a:r>
              <a:rPr lang="uk-UA" dirty="0">
                <a:solidFill>
                  <a:schemeClr val="tx1"/>
                </a:solidFill>
              </a:rPr>
              <a:t>Письма </a:t>
            </a:r>
            <a:r>
              <a:rPr lang="uk-UA" dirty="0" err="1">
                <a:solidFill>
                  <a:schemeClr val="tx1"/>
                </a:solidFill>
              </a:rPr>
              <a:t>читателей</a:t>
            </a:r>
            <a:r>
              <a:rPr lang="uk-UA" dirty="0">
                <a:solidFill>
                  <a:schemeClr val="tx1"/>
                </a:solidFill>
              </a:rPr>
              <a:t>, </a:t>
            </a:r>
            <a:r>
              <a:rPr lang="uk-UA" dirty="0" err="1">
                <a:solidFill>
                  <a:schemeClr val="tx1"/>
                </a:solidFill>
              </a:rPr>
              <a:t>Кто</a:t>
            </a:r>
            <a:r>
              <a:rPr lang="uk-UA" dirty="0">
                <a:solidFill>
                  <a:schemeClr val="tx1"/>
                </a:solidFill>
              </a:rPr>
              <a:t> </a:t>
            </a:r>
            <a:r>
              <a:rPr lang="uk-UA" dirty="0" err="1">
                <a:solidFill>
                  <a:schemeClr val="tx1"/>
                </a:solidFill>
              </a:rPr>
              <a:t>эта</a:t>
            </a:r>
            <a:r>
              <a:rPr lang="uk-UA" dirty="0">
                <a:solidFill>
                  <a:schemeClr val="tx1"/>
                </a:solidFill>
              </a:rPr>
              <a:t> </a:t>
            </a:r>
            <a:r>
              <a:rPr lang="uk-UA" dirty="0" err="1">
                <a:solidFill>
                  <a:schemeClr val="tx1"/>
                </a:solidFill>
              </a:rPr>
              <a:t>девушка</a:t>
            </a:r>
            <a:r>
              <a:rPr lang="uk-UA" dirty="0">
                <a:solidFill>
                  <a:schemeClr val="tx1"/>
                </a:solidFill>
              </a:rPr>
              <a:t>? </a:t>
            </a:r>
            <a:r>
              <a:rPr lang="uk-UA" dirty="0" err="1">
                <a:solidFill>
                  <a:schemeClr val="tx1"/>
                </a:solidFill>
              </a:rPr>
              <a:t>МАХІМир</a:t>
            </a:r>
            <a:r>
              <a:rPr lang="uk-UA" dirty="0">
                <a:solidFill>
                  <a:schemeClr val="tx1"/>
                </a:solidFill>
              </a:rPr>
              <a:t>, К </a:t>
            </a:r>
            <a:r>
              <a:rPr lang="uk-UA" dirty="0" err="1">
                <a:solidFill>
                  <a:schemeClr val="tx1"/>
                </a:solidFill>
              </a:rPr>
              <a:t>ответу</a:t>
            </a:r>
            <a:r>
              <a:rPr lang="uk-UA" dirty="0">
                <a:solidFill>
                  <a:schemeClr val="tx1"/>
                </a:solidFill>
              </a:rPr>
              <a:t>, Легко, Список </a:t>
            </a:r>
            <a:r>
              <a:rPr lang="uk-UA" dirty="0" err="1">
                <a:solidFill>
                  <a:schemeClr val="tx1"/>
                </a:solidFill>
              </a:rPr>
              <a:t>прилагается</a:t>
            </a:r>
            <a:r>
              <a:rPr lang="uk-UA" dirty="0">
                <a:solidFill>
                  <a:schemeClr val="tx1"/>
                </a:solidFill>
              </a:rPr>
              <a:t>, Стиль, </a:t>
            </a:r>
            <a:r>
              <a:rPr lang="uk-UA" dirty="0" err="1">
                <a:solidFill>
                  <a:schemeClr val="tx1"/>
                </a:solidFill>
              </a:rPr>
              <a:t>Турбо</a:t>
            </a:r>
            <a:r>
              <a:rPr lang="uk-UA" dirty="0">
                <a:solidFill>
                  <a:schemeClr val="tx1"/>
                </a:solidFill>
              </a:rPr>
              <a:t>, В курсе. </a:t>
            </a:r>
            <a:endParaRPr lang="uk-UA" dirty="0" smtClean="0">
              <a:solidFill>
                <a:schemeClr val="tx1"/>
              </a:solidFill>
            </a:endParaRPr>
          </a:p>
          <a:p>
            <a:pPr algn="ctr"/>
            <a:r>
              <a:rPr lang="uk-UA" dirty="0" smtClean="0">
                <a:solidFill>
                  <a:schemeClr val="tx1"/>
                </a:solidFill>
              </a:rPr>
              <a:t>Співвідношення </a:t>
            </a:r>
            <a:r>
              <a:rPr lang="uk-UA" dirty="0">
                <a:solidFill>
                  <a:schemeClr val="tx1"/>
                </a:solidFill>
              </a:rPr>
              <a:t>фото і тексту: 57 % журналу займають фото та картинки, переважно рекламного характеру. За інформацією, яку надав журнал «</a:t>
            </a:r>
            <a:r>
              <a:rPr lang="uk-UA" dirty="0" err="1">
                <a:solidFill>
                  <a:schemeClr val="tx1"/>
                </a:solidFill>
              </a:rPr>
              <a:t>Maxim</a:t>
            </a:r>
            <a:r>
              <a:rPr lang="uk-UA" dirty="0">
                <a:solidFill>
                  <a:schemeClr val="tx1"/>
                </a:solidFill>
              </a:rPr>
              <a:t>», переважна аудиторія журналу — чоловіки </a:t>
            </a:r>
            <a:r>
              <a:rPr lang="uk-UA" b="1" dirty="0">
                <a:solidFill>
                  <a:schemeClr val="tx1"/>
                </a:solidFill>
              </a:rPr>
              <a:t>у віці 20–44 років </a:t>
            </a:r>
            <a:r>
              <a:rPr lang="uk-UA" dirty="0">
                <a:solidFill>
                  <a:schemeClr val="tx1"/>
                </a:solidFill>
              </a:rPr>
              <a:t>з високим рівнем </a:t>
            </a:r>
            <a:r>
              <a:rPr lang="uk-UA" dirty="0" smtClean="0">
                <a:solidFill>
                  <a:schemeClr val="tx1"/>
                </a:solidFill>
              </a:rPr>
              <a:t>доходу.</a:t>
            </a:r>
            <a:endParaRPr lang="en-US"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06" y="412123"/>
            <a:ext cx="4359563" cy="5705341"/>
          </a:xfrm>
          <a:prstGeom prst="rect">
            <a:avLst/>
          </a:prstGeom>
        </p:spPr>
      </p:pic>
    </p:spTree>
    <p:extLst>
      <p:ext uri="{BB962C8B-B14F-4D97-AF65-F5344CB8AC3E}">
        <p14:creationId xmlns:p14="http://schemas.microsoft.com/office/powerpoint/2010/main" val="3962878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918953" y="77273"/>
            <a:ext cx="9852338" cy="78561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solidFill>
                  <a:schemeClr val="tx1"/>
                </a:solidFill>
              </a:rPr>
              <a:t>6. Характеристика чоловічих пресових видань в Україні та за кордоном: визначальні характеристики </a:t>
            </a:r>
            <a:endParaRPr lang="en-US" dirty="0">
              <a:solidFill>
                <a:schemeClr val="tx1"/>
              </a:solidFill>
            </a:endParaRPr>
          </a:p>
        </p:txBody>
      </p:sp>
      <p:sp>
        <p:nvSpPr>
          <p:cNvPr id="3" name="Прямоугольник 2"/>
          <p:cNvSpPr/>
          <p:nvPr/>
        </p:nvSpPr>
        <p:spPr>
          <a:xfrm>
            <a:off x="1918953" y="953036"/>
            <a:ext cx="9710670" cy="9787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Мода на чоловічі журнали з’явилася у Британії, з першим журналом чоловічого спрямування </a:t>
            </a:r>
            <a:r>
              <a:rPr lang="uk-UA" b="1" dirty="0">
                <a:solidFill>
                  <a:schemeClr val="tx1"/>
                </a:solidFill>
              </a:rPr>
              <a:t>«</a:t>
            </a:r>
            <a:r>
              <a:rPr lang="uk-UA" b="1" dirty="0" err="1">
                <a:solidFill>
                  <a:schemeClr val="tx1"/>
                </a:solidFill>
              </a:rPr>
              <a:t>The</a:t>
            </a:r>
            <a:r>
              <a:rPr lang="uk-UA" b="1" dirty="0">
                <a:solidFill>
                  <a:schemeClr val="tx1"/>
                </a:solidFill>
              </a:rPr>
              <a:t> </a:t>
            </a:r>
            <a:r>
              <a:rPr lang="uk-UA" b="1" dirty="0" err="1">
                <a:solidFill>
                  <a:schemeClr val="tx1"/>
                </a:solidFill>
              </a:rPr>
              <a:t>Gentlemen’s</a:t>
            </a:r>
            <a:r>
              <a:rPr lang="uk-UA" b="1" dirty="0">
                <a:solidFill>
                  <a:schemeClr val="tx1"/>
                </a:solidFill>
              </a:rPr>
              <a:t> </a:t>
            </a:r>
            <a:r>
              <a:rPr lang="uk-UA" b="1" dirty="0" err="1">
                <a:solidFill>
                  <a:schemeClr val="tx1"/>
                </a:solidFill>
              </a:rPr>
              <a:t>Magazine</a:t>
            </a:r>
            <a:r>
              <a:rPr lang="uk-UA" b="1" dirty="0">
                <a:solidFill>
                  <a:schemeClr val="tx1"/>
                </a:solidFill>
              </a:rPr>
              <a:t>», </a:t>
            </a:r>
            <a:r>
              <a:rPr lang="uk-UA" dirty="0">
                <a:solidFill>
                  <a:schemeClr val="tx1"/>
                </a:solidFill>
              </a:rPr>
              <a:t>що вийшов у Лондоні в 1731 році .</a:t>
            </a:r>
            <a:endParaRPr lang="en-US" dirty="0">
              <a:solidFill>
                <a:schemeClr val="tx1"/>
              </a:solidFill>
            </a:endParaRPr>
          </a:p>
        </p:txBody>
      </p:sp>
      <p:sp>
        <p:nvSpPr>
          <p:cNvPr id="4" name="TextBox 3"/>
          <p:cNvSpPr txBox="1"/>
          <p:nvPr/>
        </p:nvSpPr>
        <p:spPr>
          <a:xfrm>
            <a:off x="6375042" y="2150772"/>
            <a:ext cx="5550795" cy="3831818"/>
          </a:xfrm>
          <a:prstGeom prst="rect">
            <a:avLst/>
          </a:prstGeom>
          <a:noFill/>
        </p:spPr>
        <p:txBody>
          <a:bodyPr wrap="square" rtlCol="0">
            <a:spAutoFit/>
          </a:bodyPr>
          <a:lstStyle/>
          <a:p>
            <a:pPr>
              <a:lnSpc>
                <a:spcPct val="150000"/>
              </a:lnSpc>
            </a:pPr>
            <a:r>
              <a:rPr lang="uk-UA" dirty="0"/>
              <a:t>Тенденцію еротичних чоловічих журналів започаткував Х. </a:t>
            </a:r>
            <a:r>
              <a:rPr lang="uk-UA" dirty="0" err="1"/>
              <a:t>Хефнер</a:t>
            </a:r>
            <a:r>
              <a:rPr lang="uk-UA" dirty="0"/>
              <a:t> в 1953 р. своїм на той час епатажним виданням </a:t>
            </a:r>
            <a:r>
              <a:rPr lang="uk-UA" b="1" dirty="0"/>
              <a:t>«</a:t>
            </a:r>
            <a:r>
              <a:rPr lang="uk-UA" b="1" dirty="0" err="1"/>
              <a:t>Playboy</a:t>
            </a:r>
            <a:r>
              <a:rPr lang="uk-UA" b="1" dirty="0"/>
              <a:t>». </a:t>
            </a:r>
            <a:r>
              <a:rPr lang="uk-UA" dirty="0"/>
              <a:t>Половину часопису заповнювали фотографії </a:t>
            </a:r>
            <a:r>
              <a:rPr lang="uk-UA" dirty="0" err="1"/>
              <a:t>напівоголених</a:t>
            </a:r>
            <a:r>
              <a:rPr lang="uk-UA" dirty="0"/>
              <a:t> та оголених жінок, а решту займали тексти, написані найпопулярнішими та відомими сучасними письменниками, політиками тощо (</a:t>
            </a:r>
            <a:r>
              <a:rPr lang="uk-UA" dirty="0" err="1"/>
              <a:t>Дж</a:t>
            </a:r>
            <a:r>
              <a:rPr lang="uk-UA" dirty="0"/>
              <a:t>. Апдайк, </a:t>
            </a:r>
            <a:r>
              <a:rPr lang="uk-UA" dirty="0" err="1"/>
              <a:t>Дж</a:t>
            </a:r>
            <a:r>
              <a:rPr lang="uk-UA" dirty="0"/>
              <a:t>. </a:t>
            </a:r>
            <a:r>
              <a:rPr lang="uk-UA" dirty="0" err="1"/>
              <a:t>Керуан</a:t>
            </a:r>
            <a:r>
              <a:rPr lang="uk-UA" dirty="0"/>
              <a:t>, Т. </a:t>
            </a:r>
            <a:r>
              <a:rPr lang="uk-UA" dirty="0" err="1"/>
              <a:t>Кенсі</a:t>
            </a:r>
            <a:r>
              <a:rPr lang="uk-UA" dirty="0"/>
              <a:t>, В. Набоков).</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77" y="2309542"/>
            <a:ext cx="4362450" cy="3257550"/>
          </a:xfrm>
          <a:prstGeom prst="rect">
            <a:avLst/>
          </a:prstGeom>
        </p:spPr>
      </p:pic>
      <p:sp>
        <p:nvSpPr>
          <p:cNvPr id="6" name="TextBox 5"/>
          <p:cNvSpPr txBox="1"/>
          <p:nvPr/>
        </p:nvSpPr>
        <p:spPr>
          <a:xfrm>
            <a:off x="2959993" y="5760137"/>
            <a:ext cx="1635617" cy="369332"/>
          </a:xfrm>
          <a:prstGeom prst="rect">
            <a:avLst/>
          </a:prstGeom>
          <a:noFill/>
          <a:ln>
            <a:solidFill>
              <a:schemeClr val="accent2"/>
            </a:solidFill>
          </a:ln>
        </p:spPr>
        <p:txBody>
          <a:bodyPr wrap="square" rtlCol="0">
            <a:spAutoFit/>
          </a:bodyPr>
          <a:lstStyle/>
          <a:p>
            <a:r>
              <a:rPr lang="uk-UA"/>
              <a:t>Х. Хефнер</a:t>
            </a:r>
            <a:endParaRPr lang="en-US" dirty="0"/>
          </a:p>
        </p:txBody>
      </p:sp>
    </p:spTree>
    <p:extLst>
      <p:ext uri="{BB962C8B-B14F-4D97-AF65-F5344CB8AC3E}">
        <p14:creationId xmlns:p14="http://schemas.microsoft.com/office/powerpoint/2010/main" val="603866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223" y="128788"/>
            <a:ext cx="10251582" cy="30780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uk-UA" dirty="0">
                <a:solidFill>
                  <a:schemeClr val="tx1"/>
                </a:solidFill>
              </a:rPr>
              <a:t>Чоловічі журнали, що закріпились в Україні та Росії, мають зовсім інший характер, аніж американський «</a:t>
            </a:r>
            <a:r>
              <a:rPr lang="uk-UA" dirty="0" err="1">
                <a:solidFill>
                  <a:schemeClr val="tx1"/>
                </a:solidFill>
              </a:rPr>
              <a:t>Playboy</a:t>
            </a:r>
            <a:r>
              <a:rPr lang="uk-UA" dirty="0">
                <a:solidFill>
                  <a:schemeClr val="tx1"/>
                </a:solidFill>
              </a:rPr>
              <a:t>». Журнали, що видають в Україні — </a:t>
            </a:r>
            <a:r>
              <a:rPr lang="uk-UA" b="1" dirty="0">
                <a:solidFill>
                  <a:schemeClr val="tx1"/>
                </a:solidFill>
              </a:rPr>
              <a:t>«</a:t>
            </a:r>
            <a:r>
              <a:rPr lang="uk-UA" b="1" dirty="0" err="1">
                <a:solidFill>
                  <a:schemeClr val="tx1"/>
                </a:solidFill>
              </a:rPr>
              <a:t>Mens</a:t>
            </a:r>
            <a:r>
              <a:rPr lang="uk-UA" b="1" dirty="0">
                <a:solidFill>
                  <a:schemeClr val="tx1"/>
                </a:solidFill>
              </a:rPr>
              <a:t> </a:t>
            </a:r>
            <a:r>
              <a:rPr lang="uk-UA" b="1" dirty="0" err="1">
                <a:solidFill>
                  <a:schemeClr val="tx1"/>
                </a:solidFill>
              </a:rPr>
              <a:t>Health</a:t>
            </a:r>
            <a:r>
              <a:rPr lang="uk-UA" b="1" dirty="0">
                <a:solidFill>
                  <a:schemeClr val="tx1"/>
                </a:solidFill>
              </a:rPr>
              <a:t>», «XXL», «</a:t>
            </a:r>
            <a:r>
              <a:rPr lang="uk-UA" b="1" dirty="0" err="1">
                <a:solidFill>
                  <a:schemeClr val="tx1"/>
                </a:solidFill>
              </a:rPr>
              <a:t>Maxim</a:t>
            </a:r>
            <a:r>
              <a:rPr lang="uk-UA" b="1" dirty="0">
                <a:solidFill>
                  <a:schemeClr val="tx1"/>
                </a:solidFill>
              </a:rPr>
              <a:t>»</a:t>
            </a:r>
            <a:r>
              <a:rPr lang="uk-UA" dirty="0">
                <a:solidFill>
                  <a:schemeClr val="tx1"/>
                </a:solidFill>
              </a:rPr>
              <a:t> та низка інших видань змальовують чоловіка-нарциса, який закоханий сам у себе, займається спортом заради рельєфу м’язів, стежить за модою, дотримується дієти, тобто займається тим, що нібито є актуальним на Заході. Попри, на перший погляд, велику кількість журналів для чоловіків в Україні, суто українських журналів для цієї категорії чоловіків небагато.</a:t>
            </a:r>
            <a:endParaRPr lang="en-US" dirty="0">
              <a:solidFill>
                <a:schemeClr val="tx1"/>
              </a:solidFill>
            </a:endParaRPr>
          </a:p>
        </p:txBody>
      </p:sp>
      <p:sp>
        <p:nvSpPr>
          <p:cNvPr id="3" name="TextBox 2"/>
          <p:cNvSpPr txBox="1"/>
          <p:nvPr/>
        </p:nvSpPr>
        <p:spPr>
          <a:xfrm>
            <a:off x="1081825" y="3709116"/>
            <a:ext cx="10740980" cy="2532681"/>
          </a:xfrm>
          <a:prstGeom prst="rect">
            <a:avLst/>
          </a:prstGeom>
          <a:noFill/>
        </p:spPr>
        <p:txBody>
          <a:bodyPr wrap="square" rtlCol="0">
            <a:spAutoFit/>
          </a:bodyPr>
          <a:lstStyle/>
          <a:p>
            <a:pPr indent="457200" algn="just">
              <a:lnSpc>
                <a:spcPct val="150000"/>
              </a:lnSpc>
            </a:pPr>
            <a:r>
              <a:rPr lang="uk-UA" dirty="0"/>
              <a:t>У країнах з розвиненою економікою поступово відходять від класифікації </a:t>
            </a:r>
            <a:r>
              <a:rPr lang="uk-UA" dirty="0" smtClean="0"/>
              <a:t>журналів </a:t>
            </a:r>
            <a:r>
              <a:rPr lang="uk-UA" dirty="0"/>
              <a:t>за </a:t>
            </a:r>
            <a:r>
              <a:rPr lang="uk-UA" b="1" dirty="0"/>
              <a:t>гендерною</a:t>
            </a:r>
            <a:r>
              <a:rPr lang="uk-UA" dirty="0"/>
              <a:t> </a:t>
            </a:r>
            <a:r>
              <a:rPr lang="uk-UA" b="1" dirty="0"/>
              <a:t>ознакою</a:t>
            </a:r>
            <a:r>
              <a:rPr lang="uk-UA" dirty="0"/>
              <a:t>, натомість випускають </a:t>
            </a:r>
            <a:r>
              <a:rPr lang="uk-UA" dirty="0" smtClean="0"/>
              <a:t>вузько тематичні </a:t>
            </a:r>
            <a:r>
              <a:rPr lang="uk-UA" dirty="0"/>
              <a:t>журнали, спрямовані на фахівців незалежно від статі. </a:t>
            </a:r>
            <a:endParaRPr lang="uk-UA" dirty="0" smtClean="0"/>
          </a:p>
          <a:p>
            <a:pPr indent="457200" algn="just">
              <a:lnSpc>
                <a:spcPct val="150000"/>
              </a:lnSpc>
            </a:pPr>
            <a:r>
              <a:rPr lang="uk-UA" dirty="0" smtClean="0"/>
              <a:t>Щодо </a:t>
            </a:r>
            <a:r>
              <a:rPr lang="uk-UA" dirty="0"/>
              <a:t>аналізу </a:t>
            </a:r>
            <a:r>
              <a:rPr lang="uk-UA" dirty="0" err="1"/>
              <a:t>медіаринків</a:t>
            </a:r>
            <a:r>
              <a:rPr lang="uk-UA" dirty="0"/>
              <a:t>, то на відміну від західного український ринок журнальної періодики ще не достатньо насичений, тому відбувається розділення </a:t>
            </a:r>
            <a:r>
              <a:rPr lang="uk-UA" dirty="0" err="1"/>
              <a:t>тематик</a:t>
            </a:r>
            <a:r>
              <a:rPr lang="uk-UA" dirty="0"/>
              <a:t> журналів на вужчі категорії, з’являються також нові тематики і рубрики.</a:t>
            </a:r>
            <a:endParaRPr lang="en-US" dirty="0"/>
          </a:p>
        </p:txBody>
      </p:sp>
    </p:spTree>
    <p:extLst>
      <p:ext uri="{BB962C8B-B14F-4D97-AF65-F5344CB8AC3E}">
        <p14:creationId xmlns:p14="http://schemas.microsoft.com/office/powerpoint/2010/main" val="3072844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04" y="270456"/>
            <a:ext cx="9607639" cy="2585323"/>
          </a:xfrm>
          <a:prstGeom prst="rect">
            <a:avLst/>
          </a:prstGeom>
          <a:noFill/>
          <a:ln>
            <a:solidFill>
              <a:schemeClr val="accent2"/>
            </a:solidFill>
          </a:ln>
        </p:spPr>
        <p:txBody>
          <a:bodyPr wrap="square" rtlCol="0">
            <a:spAutoFit/>
          </a:bodyPr>
          <a:lstStyle/>
          <a:p>
            <a:pPr indent="457200" algn="just">
              <a:lnSpc>
                <a:spcPct val="150000"/>
              </a:lnSpc>
            </a:pPr>
            <a:r>
              <a:rPr lang="uk-UA" dirty="0"/>
              <a:t>Щодо </a:t>
            </a:r>
            <a:r>
              <a:rPr lang="uk-UA" dirty="0" err="1"/>
              <a:t>тематик</a:t>
            </a:r>
            <a:r>
              <a:rPr lang="uk-UA" dirty="0"/>
              <a:t> журналів, які будуть перспективними на українському ринку, то це ті, які приваблюють великий капітал. Зокрема, нерухомість, будівництво, фінансова та туристична </a:t>
            </a:r>
            <a:r>
              <a:rPr lang="uk-UA" dirty="0" smtClean="0"/>
              <a:t>сфери.</a:t>
            </a:r>
          </a:p>
          <a:p>
            <a:pPr indent="457200" algn="just">
              <a:lnSpc>
                <a:spcPct val="150000"/>
              </a:lnSpc>
            </a:pPr>
            <a:r>
              <a:rPr lang="uk-UA" dirty="0" smtClean="0"/>
              <a:t>Не </a:t>
            </a:r>
            <a:r>
              <a:rPr lang="uk-UA" dirty="0"/>
              <a:t>варто робити журнали загально тематичними, адже це, </a:t>
            </a:r>
            <a:r>
              <a:rPr lang="uk-UA" dirty="0" smtClean="0"/>
              <a:t>по-­перше</a:t>
            </a:r>
            <a:r>
              <a:rPr lang="uk-UA" dirty="0"/>
              <a:t>, збільшує кількість сторінок і вартість видання, </a:t>
            </a:r>
            <a:r>
              <a:rPr lang="uk-UA" dirty="0" smtClean="0"/>
              <a:t>по-­</a:t>
            </a:r>
            <a:r>
              <a:rPr lang="uk-UA" dirty="0"/>
              <a:t>друге, приваблює ту частину аудиторії, яка легко знайде відповідний безкоштовний аналог в Інтернеті.</a:t>
            </a:r>
            <a:endParaRPr lang="en-US" dirty="0"/>
          </a:p>
        </p:txBody>
      </p:sp>
      <p:sp>
        <p:nvSpPr>
          <p:cNvPr id="3" name="Скругленный прямоугольник 2"/>
          <p:cNvSpPr/>
          <p:nvPr/>
        </p:nvSpPr>
        <p:spPr>
          <a:xfrm>
            <a:off x="2408348" y="3245476"/>
            <a:ext cx="8976576" cy="336138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uk-UA" dirty="0">
                <a:solidFill>
                  <a:schemeClr val="tx1"/>
                </a:solidFill>
              </a:rPr>
              <a:t>Отже, </a:t>
            </a:r>
            <a:r>
              <a:rPr lang="uk-UA" dirty="0" err="1">
                <a:solidFill>
                  <a:schemeClr val="tx1"/>
                </a:solidFill>
              </a:rPr>
              <a:t>жанрологія</a:t>
            </a:r>
            <a:r>
              <a:rPr lang="uk-UA" dirty="0">
                <a:solidFill>
                  <a:schemeClr val="tx1"/>
                </a:solidFill>
              </a:rPr>
              <a:t> публікацій у журналах </a:t>
            </a:r>
            <a:r>
              <a:rPr lang="uk-UA" dirty="0" err="1">
                <a:solidFill>
                  <a:schemeClr val="tx1"/>
                </a:solidFill>
              </a:rPr>
              <a:t>залежатиме</a:t>
            </a:r>
            <a:r>
              <a:rPr lang="uk-UA" dirty="0">
                <a:solidFill>
                  <a:schemeClr val="tx1"/>
                </a:solidFill>
              </a:rPr>
              <a:t> здебільшого від тематичної спрямованості журналів. </a:t>
            </a:r>
            <a:r>
              <a:rPr lang="uk-UA" dirty="0" smtClean="0">
                <a:solidFill>
                  <a:schemeClr val="tx1"/>
                </a:solidFill>
              </a:rPr>
              <a:t>Популярними будуть </a:t>
            </a:r>
            <a:r>
              <a:rPr lang="uk-UA" dirty="0">
                <a:solidFill>
                  <a:schemeClr val="tx1"/>
                </a:solidFill>
              </a:rPr>
              <a:t>огляди коментарів у соціальних мережах, поради експертів, інструкції з використання певних інструментів, засобів тощо. Також завжди актуальними залишаються інтерв’ю та замітки — як повідомлення про новинки у певній сфері. Цілком можливо, що з’являться і нові жанри, зокрема інформаційні, адже ринок диктує свої потреби, і журналісти шукатимуть нових шляхів аби зацікавити і втримати увагу читача.</a:t>
            </a:r>
            <a:endParaRPr lang="en-US" dirty="0">
              <a:solidFill>
                <a:schemeClr val="tx1"/>
              </a:solidFill>
            </a:endParaRPr>
          </a:p>
        </p:txBody>
      </p:sp>
    </p:spTree>
    <p:extLst>
      <p:ext uri="{BB962C8B-B14F-4D97-AF65-F5344CB8AC3E}">
        <p14:creationId xmlns:p14="http://schemas.microsoft.com/office/powerpoint/2010/main" val="4249344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775" y="2318197"/>
            <a:ext cx="7534141" cy="923330"/>
          </a:xfrm>
          <a:prstGeom prst="rect">
            <a:avLst/>
          </a:prstGeom>
          <a:noFill/>
        </p:spPr>
        <p:txBody>
          <a:bodyPr wrap="square" rtlCol="0">
            <a:spAutoFit/>
          </a:bodyPr>
          <a:lstStyle/>
          <a:p>
            <a:r>
              <a:rPr lang="uk-UA" sz="5400" dirty="0" smtClean="0">
                <a:solidFill>
                  <a:schemeClr val="accent2">
                    <a:lumMod val="75000"/>
                  </a:schemeClr>
                </a:solidFill>
              </a:rPr>
              <a:t>ДЯКУЮ </a:t>
            </a:r>
            <a:r>
              <a:rPr lang="uk-UA" sz="5400" dirty="0" smtClean="0">
                <a:solidFill>
                  <a:schemeClr val="accent2">
                    <a:lumMod val="75000"/>
                  </a:schemeClr>
                </a:solidFill>
              </a:rPr>
              <a:t>ЗА УВАГУ!</a:t>
            </a:r>
            <a:endParaRPr lang="en-US" sz="5400" dirty="0">
              <a:solidFill>
                <a:schemeClr val="accent2">
                  <a:lumMod val="75000"/>
                </a:schemeClr>
              </a:solidFill>
            </a:endParaRPr>
          </a:p>
        </p:txBody>
      </p:sp>
    </p:spTree>
    <p:extLst>
      <p:ext uri="{BB962C8B-B14F-4D97-AF65-F5344CB8AC3E}">
        <p14:creationId xmlns:p14="http://schemas.microsoft.com/office/powerpoint/2010/main" val="292640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1972" y="669701"/>
            <a:ext cx="3052293" cy="6053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a:solidFill>
                  <a:schemeClr val="tx1"/>
                </a:solidFill>
              </a:rPr>
              <a:t>За аудиторною ознакою:</a:t>
            </a:r>
            <a:endParaRPr lang="en-US" b="1" dirty="0">
              <a:solidFill>
                <a:schemeClr val="tx1"/>
              </a:solidFill>
            </a:endParaRPr>
          </a:p>
        </p:txBody>
      </p:sp>
      <p:sp>
        <p:nvSpPr>
          <p:cNvPr id="3" name="Скругленный прямоугольник 2"/>
          <p:cNvSpPr/>
          <p:nvPr/>
        </p:nvSpPr>
        <p:spPr>
          <a:xfrm>
            <a:off x="9038822" y="669701"/>
            <a:ext cx="2962141" cy="5537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За періодичністю:</a:t>
            </a:r>
            <a:endParaRPr lang="en-US" b="1" dirty="0">
              <a:solidFill>
                <a:schemeClr val="tx1"/>
              </a:solidFill>
            </a:endParaRPr>
          </a:p>
        </p:txBody>
      </p:sp>
      <p:sp>
        <p:nvSpPr>
          <p:cNvPr id="5" name="TextBox 4"/>
          <p:cNvSpPr txBox="1"/>
          <p:nvPr/>
        </p:nvSpPr>
        <p:spPr>
          <a:xfrm>
            <a:off x="206062" y="1429555"/>
            <a:ext cx="3490174" cy="507831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ru-RU" dirty="0"/>
              <a:t>для </a:t>
            </a:r>
            <a:r>
              <a:rPr lang="ru-RU" dirty="0" err="1"/>
              <a:t>підлітків</a:t>
            </a:r>
            <a:r>
              <a:rPr lang="ru-RU" dirty="0"/>
              <a:t> </a:t>
            </a:r>
            <a:r>
              <a:rPr lang="ru-RU" i="1" dirty="0">
                <a:solidFill>
                  <a:srgbClr val="002060"/>
                </a:solidFill>
              </a:rPr>
              <a:t>(</a:t>
            </a:r>
            <a:r>
              <a:rPr lang="uk-UA" i="1" dirty="0">
                <a:solidFill>
                  <a:srgbClr val="002060"/>
                </a:solidFill>
              </a:rPr>
              <a:t>«</a:t>
            </a:r>
            <a:r>
              <a:rPr lang="uk-UA" i="1" dirty="0" err="1">
                <a:solidFill>
                  <a:srgbClr val="002060"/>
                </a:solidFill>
              </a:rPr>
              <a:t>Юная</a:t>
            </a:r>
            <a:r>
              <a:rPr lang="uk-UA" i="1" dirty="0">
                <a:solidFill>
                  <a:srgbClr val="002060"/>
                </a:solidFill>
              </a:rPr>
              <a:t> </a:t>
            </a:r>
            <a:r>
              <a:rPr lang="uk-UA" i="1" dirty="0" err="1">
                <a:solidFill>
                  <a:srgbClr val="002060"/>
                </a:solidFill>
              </a:rPr>
              <a:t>Леди</a:t>
            </a:r>
            <a:r>
              <a:rPr lang="uk-UA" i="1" dirty="0" smtClean="0">
                <a:solidFill>
                  <a:srgbClr val="002060"/>
                </a:solidFill>
              </a:rPr>
              <a:t>»)</a:t>
            </a:r>
            <a:endParaRPr lang="uk-UA" i="1" dirty="0">
              <a:solidFill>
                <a:srgbClr val="002060"/>
              </a:solidFill>
            </a:endParaRPr>
          </a:p>
          <a:p>
            <a:pPr marL="285750" indent="-285750">
              <a:lnSpc>
                <a:spcPct val="150000"/>
              </a:lnSpc>
              <a:buFont typeface="Wingdings" panose="05000000000000000000" pitchFamily="2" charset="2"/>
              <a:buChar char="Ø"/>
            </a:pPr>
            <a:r>
              <a:rPr lang="ru-RU" dirty="0" smtClean="0"/>
              <a:t>для </a:t>
            </a:r>
            <a:r>
              <a:rPr lang="ru-RU" dirty="0" err="1"/>
              <a:t>сучасних</a:t>
            </a:r>
            <a:r>
              <a:rPr lang="ru-RU" dirty="0"/>
              <a:t> </a:t>
            </a:r>
            <a:r>
              <a:rPr lang="ru-RU" dirty="0" err="1"/>
              <a:t>жінок</a:t>
            </a:r>
            <a:r>
              <a:rPr lang="ru-RU" dirty="0"/>
              <a:t> </a:t>
            </a:r>
            <a:r>
              <a:rPr lang="ru-RU" dirty="0">
                <a:solidFill>
                  <a:srgbClr val="002060"/>
                </a:solidFill>
              </a:rPr>
              <a:t>(</a:t>
            </a:r>
            <a:r>
              <a:rPr lang="uk-UA" dirty="0">
                <a:solidFill>
                  <a:srgbClr val="002060"/>
                </a:solidFill>
              </a:rPr>
              <a:t>«</a:t>
            </a:r>
            <a:r>
              <a:rPr lang="ru-RU" dirty="0">
                <a:solidFill>
                  <a:srgbClr val="002060"/>
                </a:solidFill>
              </a:rPr>
              <a:t>Натали</a:t>
            </a:r>
            <a:r>
              <a:rPr lang="uk-UA" dirty="0">
                <a:solidFill>
                  <a:srgbClr val="002060"/>
                </a:solidFill>
              </a:rPr>
              <a:t>»</a:t>
            </a:r>
            <a:r>
              <a:rPr lang="ru-RU" dirty="0">
                <a:solidFill>
                  <a:srgbClr val="002060"/>
                </a:solidFill>
              </a:rPr>
              <a:t>,</a:t>
            </a:r>
            <a:r>
              <a:rPr lang="uk-UA" dirty="0">
                <a:solidFill>
                  <a:srgbClr val="002060"/>
                </a:solidFill>
              </a:rPr>
              <a:t> «Е</a:t>
            </a:r>
            <a:r>
              <a:rPr lang="ru-RU" dirty="0" err="1">
                <a:solidFill>
                  <a:srgbClr val="002060"/>
                </a:solidFill>
              </a:rPr>
              <a:t>динственная</a:t>
            </a:r>
            <a:r>
              <a:rPr lang="uk-UA" dirty="0">
                <a:solidFill>
                  <a:srgbClr val="002060"/>
                </a:solidFill>
              </a:rPr>
              <a:t>»</a:t>
            </a:r>
            <a:r>
              <a:rPr lang="ru-RU" dirty="0">
                <a:solidFill>
                  <a:srgbClr val="002060"/>
                </a:solidFill>
              </a:rPr>
              <a:t>, </a:t>
            </a:r>
            <a:r>
              <a:rPr lang="uk-UA" dirty="0">
                <a:solidFill>
                  <a:srgbClr val="002060"/>
                </a:solidFill>
              </a:rPr>
              <a:t>«</a:t>
            </a:r>
            <a:r>
              <a:rPr lang="ru-RU" dirty="0">
                <a:solidFill>
                  <a:srgbClr val="002060"/>
                </a:solidFill>
              </a:rPr>
              <a:t>Женский журнал</a:t>
            </a:r>
            <a:r>
              <a:rPr lang="uk-UA" dirty="0">
                <a:solidFill>
                  <a:srgbClr val="002060"/>
                </a:solidFill>
              </a:rPr>
              <a:t>»</a:t>
            </a:r>
            <a:r>
              <a:rPr lang="ru-RU" dirty="0">
                <a:solidFill>
                  <a:srgbClr val="002060"/>
                </a:solidFill>
              </a:rPr>
              <a:t>)</a:t>
            </a:r>
            <a:r>
              <a:rPr lang="ru-RU" dirty="0"/>
              <a:t>; </a:t>
            </a:r>
            <a:endParaRPr lang="uk-UA" dirty="0"/>
          </a:p>
          <a:p>
            <a:pPr marL="285750" indent="-285750">
              <a:lnSpc>
                <a:spcPct val="150000"/>
              </a:lnSpc>
              <a:buFont typeface="Wingdings" panose="05000000000000000000" pitchFamily="2" charset="2"/>
              <a:buChar char="Ø"/>
            </a:pPr>
            <a:r>
              <a:rPr lang="ru-RU" dirty="0" smtClean="0"/>
              <a:t>для </a:t>
            </a:r>
            <a:r>
              <a:rPr lang="ru-RU" dirty="0" err="1"/>
              <a:t>жінок</a:t>
            </a:r>
            <a:r>
              <a:rPr lang="ru-RU" dirty="0"/>
              <a:t> </a:t>
            </a:r>
            <a:r>
              <a:rPr lang="ru-RU" dirty="0" err="1"/>
              <a:t>похилого</a:t>
            </a:r>
            <a:r>
              <a:rPr lang="ru-RU" dirty="0"/>
              <a:t> </a:t>
            </a:r>
            <a:r>
              <a:rPr lang="ru-RU" dirty="0" err="1"/>
              <a:t>віку</a:t>
            </a:r>
            <a:r>
              <a:rPr lang="ru-RU" dirty="0"/>
              <a:t> </a:t>
            </a:r>
            <a:r>
              <a:rPr lang="ru-RU" dirty="0">
                <a:solidFill>
                  <a:srgbClr val="002060"/>
                </a:solidFill>
              </a:rPr>
              <a:t>(</a:t>
            </a:r>
            <a:r>
              <a:rPr lang="uk-UA" dirty="0">
                <a:solidFill>
                  <a:srgbClr val="002060"/>
                </a:solidFill>
              </a:rPr>
              <a:t>«</a:t>
            </a:r>
            <a:r>
              <a:rPr lang="ru-RU" dirty="0">
                <a:solidFill>
                  <a:srgbClr val="002060"/>
                </a:solidFill>
              </a:rPr>
              <a:t>Бабушка</a:t>
            </a:r>
            <a:r>
              <a:rPr lang="uk-UA" dirty="0">
                <a:solidFill>
                  <a:srgbClr val="002060"/>
                </a:solidFill>
              </a:rPr>
              <a:t>»</a:t>
            </a:r>
            <a:r>
              <a:rPr lang="ru-RU" dirty="0">
                <a:solidFill>
                  <a:srgbClr val="002060"/>
                </a:solidFill>
              </a:rPr>
              <a:t>)</a:t>
            </a:r>
            <a:r>
              <a:rPr lang="ru-RU" dirty="0"/>
              <a:t>; </a:t>
            </a:r>
            <a:endParaRPr lang="uk-UA" dirty="0"/>
          </a:p>
          <a:p>
            <a:pPr marL="285750" indent="-285750">
              <a:lnSpc>
                <a:spcPct val="150000"/>
              </a:lnSpc>
              <a:buFont typeface="Wingdings" panose="05000000000000000000" pitchFamily="2" charset="2"/>
              <a:buChar char="Ø"/>
            </a:pPr>
            <a:r>
              <a:rPr lang="ru-RU" dirty="0" smtClean="0"/>
              <a:t>для </a:t>
            </a:r>
            <a:r>
              <a:rPr lang="ru-RU" dirty="0" err="1"/>
              <a:t>бізнес-леді</a:t>
            </a:r>
            <a:r>
              <a:rPr lang="ru-RU" dirty="0"/>
              <a:t> </a:t>
            </a:r>
            <a:r>
              <a:rPr lang="ru-RU" dirty="0">
                <a:solidFill>
                  <a:srgbClr val="002060"/>
                </a:solidFill>
              </a:rPr>
              <a:t>(</a:t>
            </a:r>
            <a:r>
              <a:rPr lang="uk-UA" dirty="0">
                <a:solidFill>
                  <a:srgbClr val="002060"/>
                </a:solidFill>
              </a:rPr>
              <a:t>«</a:t>
            </a:r>
            <a:r>
              <a:rPr lang="ru-RU" dirty="0">
                <a:solidFill>
                  <a:srgbClr val="002060"/>
                </a:solidFill>
              </a:rPr>
              <a:t>Леди и бизнес</a:t>
            </a:r>
            <a:r>
              <a:rPr lang="uk-UA" dirty="0">
                <a:solidFill>
                  <a:srgbClr val="002060"/>
                </a:solidFill>
              </a:rPr>
              <a:t>»</a:t>
            </a:r>
            <a:r>
              <a:rPr lang="ru-RU" dirty="0">
                <a:solidFill>
                  <a:srgbClr val="002060"/>
                </a:solidFill>
              </a:rPr>
              <a:t>, </a:t>
            </a:r>
            <a:r>
              <a:rPr lang="uk-UA" dirty="0">
                <a:solidFill>
                  <a:srgbClr val="002060"/>
                </a:solidFill>
              </a:rPr>
              <a:t>«</a:t>
            </a:r>
            <a:r>
              <a:rPr lang="ru-RU" dirty="0" err="1">
                <a:solidFill>
                  <a:srgbClr val="002060"/>
                </a:solidFill>
              </a:rPr>
              <a:t>Бізнес</a:t>
            </a:r>
            <a:r>
              <a:rPr lang="ru-RU" dirty="0">
                <a:solidFill>
                  <a:srgbClr val="002060"/>
                </a:solidFill>
              </a:rPr>
              <a:t> </a:t>
            </a:r>
            <a:r>
              <a:rPr lang="ru-RU" dirty="0" err="1">
                <a:solidFill>
                  <a:srgbClr val="002060"/>
                </a:solidFill>
              </a:rPr>
              <a:t>Woman</a:t>
            </a:r>
            <a:r>
              <a:rPr lang="uk-UA" dirty="0">
                <a:solidFill>
                  <a:srgbClr val="002060"/>
                </a:solidFill>
              </a:rPr>
              <a:t>»</a:t>
            </a:r>
            <a:r>
              <a:rPr lang="ru-RU" dirty="0" smtClean="0">
                <a:solidFill>
                  <a:srgbClr val="002060"/>
                </a:solidFill>
              </a:rPr>
              <a:t>)</a:t>
            </a:r>
            <a:r>
              <a:rPr lang="ru-RU" dirty="0" smtClean="0"/>
              <a:t>;</a:t>
            </a:r>
          </a:p>
          <a:p>
            <a:pPr marL="285750" indent="-285750">
              <a:lnSpc>
                <a:spcPct val="150000"/>
              </a:lnSpc>
              <a:buFont typeface="Wingdings" panose="05000000000000000000" pitchFamily="2" charset="2"/>
              <a:buChar char="Ø"/>
            </a:pPr>
            <a:r>
              <a:rPr lang="ru-RU" dirty="0" smtClean="0"/>
              <a:t>для </a:t>
            </a:r>
            <a:r>
              <a:rPr lang="ru-RU" dirty="0" err="1"/>
              <a:t>жінок-матерів</a:t>
            </a:r>
            <a:r>
              <a:rPr lang="ru-RU" dirty="0"/>
              <a:t> </a:t>
            </a:r>
            <a:r>
              <a:rPr lang="ru-RU" dirty="0">
                <a:solidFill>
                  <a:srgbClr val="002060"/>
                </a:solidFill>
              </a:rPr>
              <a:t>(</a:t>
            </a:r>
            <a:r>
              <a:rPr lang="uk-UA" dirty="0">
                <a:solidFill>
                  <a:srgbClr val="002060"/>
                </a:solidFill>
              </a:rPr>
              <a:t>«</a:t>
            </a:r>
            <a:r>
              <a:rPr lang="ru-RU" dirty="0">
                <a:solidFill>
                  <a:srgbClr val="002060"/>
                </a:solidFill>
              </a:rPr>
              <a:t>Мой ребёнок</a:t>
            </a:r>
            <a:r>
              <a:rPr lang="uk-UA" dirty="0">
                <a:solidFill>
                  <a:srgbClr val="002060"/>
                </a:solidFill>
              </a:rPr>
              <a:t>»</a:t>
            </a:r>
            <a:r>
              <a:rPr lang="ru-RU" dirty="0">
                <a:solidFill>
                  <a:srgbClr val="002060"/>
                </a:solidFill>
              </a:rPr>
              <a:t>, </a:t>
            </a:r>
            <a:r>
              <a:rPr lang="uk-UA" dirty="0">
                <a:solidFill>
                  <a:srgbClr val="002060"/>
                </a:solidFill>
              </a:rPr>
              <a:t>«</a:t>
            </a:r>
            <a:r>
              <a:rPr lang="ru-RU" dirty="0">
                <a:solidFill>
                  <a:srgbClr val="002060"/>
                </a:solidFill>
              </a:rPr>
              <a:t>Мама и я</a:t>
            </a:r>
            <a:r>
              <a:rPr lang="uk-UA" dirty="0">
                <a:solidFill>
                  <a:srgbClr val="002060"/>
                </a:solidFill>
              </a:rPr>
              <a:t>»</a:t>
            </a:r>
            <a:r>
              <a:rPr lang="ru-RU" dirty="0">
                <a:solidFill>
                  <a:srgbClr val="002060"/>
                </a:solidFill>
              </a:rPr>
              <a:t>).</a:t>
            </a:r>
            <a:endParaRPr lang="en-US" dirty="0">
              <a:solidFill>
                <a:srgbClr val="002060"/>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6392" y="183207"/>
            <a:ext cx="1448336" cy="193111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672" y="1275008"/>
            <a:ext cx="1407554" cy="190723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714" y="2694453"/>
            <a:ext cx="1195023" cy="1801542"/>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8327" y="4403607"/>
            <a:ext cx="1336717" cy="178228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6691" y="5067979"/>
            <a:ext cx="1265003" cy="1790021"/>
          </a:xfrm>
          <a:prstGeom prst="rect">
            <a:avLst/>
          </a:prstGeom>
        </p:spPr>
      </p:pic>
      <p:sp>
        <p:nvSpPr>
          <p:cNvPr id="11" name="TextBox 10"/>
          <p:cNvSpPr txBox="1"/>
          <p:nvPr/>
        </p:nvSpPr>
        <p:spPr>
          <a:xfrm>
            <a:off x="9038822" y="1571224"/>
            <a:ext cx="3153178"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uk-UA" dirty="0"/>
              <a:t>тижневики </a:t>
            </a:r>
            <a:r>
              <a:rPr lang="uk-UA" dirty="0">
                <a:solidFill>
                  <a:srgbClr val="002060"/>
                </a:solidFill>
              </a:rPr>
              <a:t>(«</a:t>
            </a:r>
            <a:r>
              <a:rPr lang="uk-UA" dirty="0" err="1">
                <a:solidFill>
                  <a:srgbClr val="002060"/>
                </a:solidFill>
              </a:rPr>
              <a:t>Лиза</a:t>
            </a:r>
            <a:r>
              <a:rPr lang="uk-UA" dirty="0">
                <a:solidFill>
                  <a:srgbClr val="002060"/>
                </a:solidFill>
              </a:rPr>
              <a:t>», «</a:t>
            </a:r>
            <a:r>
              <a:rPr lang="uk-UA" dirty="0" err="1">
                <a:solidFill>
                  <a:srgbClr val="002060"/>
                </a:solidFill>
              </a:rPr>
              <a:t>Дарья</a:t>
            </a:r>
            <a:r>
              <a:rPr lang="uk-UA" dirty="0" smtClean="0">
                <a:solidFill>
                  <a:srgbClr val="002060"/>
                </a:solidFill>
              </a:rPr>
              <a:t>»)</a:t>
            </a:r>
            <a:r>
              <a:rPr lang="uk-UA" dirty="0" smtClean="0"/>
              <a:t>;</a:t>
            </a:r>
            <a:endParaRPr lang="uk-UA" dirty="0"/>
          </a:p>
          <a:p>
            <a:pPr marL="285750" indent="-285750" algn="just">
              <a:lnSpc>
                <a:spcPct val="150000"/>
              </a:lnSpc>
              <a:buFont typeface="Wingdings" panose="05000000000000000000" pitchFamily="2" charset="2"/>
              <a:buChar char="Ø"/>
            </a:pPr>
            <a:r>
              <a:rPr lang="uk-UA" dirty="0" smtClean="0"/>
              <a:t>місячники </a:t>
            </a:r>
            <a:r>
              <a:rPr lang="uk-UA" dirty="0">
                <a:solidFill>
                  <a:srgbClr val="002060"/>
                </a:solidFill>
              </a:rPr>
              <a:t>(«</a:t>
            </a:r>
            <a:r>
              <a:rPr lang="uk-UA" dirty="0" err="1">
                <a:solidFill>
                  <a:srgbClr val="002060"/>
                </a:solidFill>
              </a:rPr>
              <a:t>Женский</a:t>
            </a:r>
            <a:r>
              <a:rPr lang="uk-UA" dirty="0">
                <a:solidFill>
                  <a:srgbClr val="002060"/>
                </a:solidFill>
              </a:rPr>
              <a:t> журнал», «</a:t>
            </a:r>
            <a:r>
              <a:rPr lang="uk-UA" dirty="0" err="1">
                <a:solidFill>
                  <a:srgbClr val="002060"/>
                </a:solidFill>
              </a:rPr>
              <a:t>Натали</a:t>
            </a:r>
            <a:r>
              <a:rPr lang="uk-UA" dirty="0">
                <a:solidFill>
                  <a:srgbClr val="002060"/>
                </a:solidFill>
              </a:rPr>
              <a:t>», «</a:t>
            </a:r>
            <a:r>
              <a:rPr lang="uk-UA" dirty="0" err="1">
                <a:solidFill>
                  <a:srgbClr val="002060"/>
                </a:solidFill>
              </a:rPr>
              <a:t>Единственная</a:t>
            </a:r>
            <a:r>
              <a:rPr lang="uk-UA" dirty="0">
                <a:solidFill>
                  <a:srgbClr val="002060"/>
                </a:solidFill>
              </a:rPr>
              <a:t>», «</a:t>
            </a:r>
            <a:r>
              <a:rPr lang="en-GB" dirty="0">
                <a:solidFill>
                  <a:srgbClr val="002060"/>
                </a:solidFill>
              </a:rPr>
              <a:t>Cosmopolitan</a:t>
            </a:r>
            <a:r>
              <a:rPr lang="uk-UA" dirty="0">
                <a:solidFill>
                  <a:srgbClr val="002060"/>
                </a:solidFill>
              </a:rPr>
              <a:t>»</a:t>
            </a:r>
            <a:r>
              <a:rPr lang="ru-RU" dirty="0">
                <a:solidFill>
                  <a:srgbClr val="002060"/>
                </a:solidFill>
              </a:rPr>
              <a:t>, </a:t>
            </a:r>
            <a:r>
              <a:rPr lang="uk-UA" dirty="0">
                <a:solidFill>
                  <a:srgbClr val="002060"/>
                </a:solidFill>
              </a:rPr>
              <a:t>«</a:t>
            </a:r>
            <a:r>
              <a:rPr lang="en-GB" dirty="0">
                <a:solidFill>
                  <a:srgbClr val="002060"/>
                </a:solidFill>
              </a:rPr>
              <a:t>Pink</a:t>
            </a:r>
            <a:r>
              <a:rPr lang="uk-UA" dirty="0" smtClean="0">
                <a:solidFill>
                  <a:srgbClr val="002060"/>
                </a:solidFill>
              </a:rPr>
              <a:t>»)</a:t>
            </a:r>
            <a:r>
              <a:rPr lang="uk-UA" dirty="0" smtClean="0"/>
              <a:t>;</a:t>
            </a:r>
            <a:endParaRPr lang="uk-UA" dirty="0"/>
          </a:p>
          <a:p>
            <a:pPr marL="285750" indent="-285750" algn="just">
              <a:lnSpc>
                <a:spcPct val="150000"/>
              </a:lnSpc>
              <a:buFont typeface="Wingdings" panose="05000000000000000000" pitchFamily="2" charset="2"/>
              <a:buChar char="Ø"/>
            </a:pPr>
            <a:r>
              <a:rPr lang="uk-UA" dirty="0" err="1" smtClean="0"/>
              <a:t>квартальники</a:t>
            </a:r>
            <a:r>
              <a:rPr lang="uk-UA" dirty="0" smtClean="0"/>
              <a:t> </a:t>
            </a:r>
            <a:r>
              <a:rPr lang="uk-UA" dirty="0">
                <a:solidFill>
                  <a:srgbClr val="002060"/>
                </a:solidFill>
              </a:rPr>
              <a:t>(«Світ жінки</a:t>
            </a:r>
            <a:r>
              <a:rPr lang="uk-UA" dirty="0" smtClean="0">
                <a:solidFill>
                  <a:srgbClr val="002060"/>
                </a:solidFill>
              </a:rPr>
              <a:t>», «</a:t>
            </a:r>
            <a:r>
              <a:rPr lang="en-US" dirty="0" smtClean="0">
                <a:solidFill>
                  <a:srgbClr val="002060"/>
                </a:solidFill>
              </a:rPr>
              <a:t>Like</a:t>
            </a:r>
            <a:r>
              <a:rPr lang="uk-UA" dirty="0" smtClean="0">
                <a:solidFill>
                  <a:srgbClr val="002060"/>
                </a:solidFill>
              </a:rPr>
              <a:t>»).</a:t>
            </a:r>
            <a:endParaRPr lang="en-US" dirty="0">
              <a:solidFill>
                <a:srgbClr val="002060"/>
              </a:solidFill>
            </a:endParaRPr>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1603" y="388574"/>
            <a:ext cx="1560841" cy="2081961"/>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046" y="2418347"/>
            <a:ext cx="1606830" cy="2060039"/>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7135" y="4495995"/>
            <a:ext cx="1512304" cy="2219895"/>
          </a:xfrm>
          <a:prstGeom prst="rect">
            <a:avLst/>
          </a:prstGeom>
        </p:spPr>
      </p:pic>
    </p:spTree>
    <p:extLst>
      <p:ext uri="{BB962C8B-B14F-4D97-AF65-F5344CB8AC3E}">
        <p14:creationId xmlns:p14="http://schemas.microsoft.com/office/powerpoint/2010/main" val="1843161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363274" y="412124"/>
            <a:ext cx="8293994" cy="167425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uk-UA" dirty="0">
                <a:solidFill>
                  <a:schemeClr val="tx1"/>
                </a:solidFill>
              </a:rPr>
              <a:t>Як видно із запропонованої класифікації, типологія жіночих видань досить об’ємна, що означає затребуваність цієї преси, стабільне положення на ринку друкованих ЗМІ. Сьогодні серед усього обсягу масових журналів </a:t>
            </a:r>
            <a:r>
              <a:rPr lang="uk-UA" dirty="0">
                <a:solidFill>
                  <a:schemeClr val="accent4"/>
                </a:solidFill>
              </a:rPr>
              <a:t>31% складають жіночі видання</a:t>
            </a:r>
            <a:r>
              <a:rPr lang="uk-UA" dirty="0">
                <a:solidFill>
                  <a:schemeClr val="tx1"/>
                </a:solidFill>
              </a:rPr>
              <a:t>.</a:t>
            </a:r>
            <a:endParaRPr lang="en-US" dirty="0">
              <a:solidFill>
                <a:schemeClr val="tx1"/>
              </a:solidFill>
            </a:endParaRPr>
          </a:p>
        </p:txBody>
      </p:sp>
      <p:sp>
        <p:nvSpPr>
          <p:cNvPr id="3" name="TextBox 2"/>
          <p:cNvSpPr txBox="1"/>
          <p:nvPr/>
        </p:nvSpPr>
        <p:spPr>
          <a:xfrm>
            <a:off x="1712891" y="2640168"/>
            <a:ext cx="9594760" cy="3693319"/>
          </a:xfrm>
          <a:prstGeom prst="rect">
            <a:avLst/>
          </a:prstGeom>
          <a:noFill/>
          <a:ln>
            <a:solidFill>
              <a:schemeClr val="accent4"/>
            </a:solidFill>
          </a:ln>
        </p:spPr>
        <p:txBody>
          <a:bodyPr wrap="square" rtlCol="0">
            <a:spAutoFit/>
          </a:bodyPr>
          <a:lstStyle/>
          <a:p>
            <a:pPr algn="just">
              <a:lnSpc>
                <a:spcPct val="150000"/>
              </a:lnSpc>
            </a:pPr>
            <a:r>
              <a:rPr lang="uk-UA" dirty="0"/>
              <a:t>Сьогодні медійний ринок України відрізняється насиченістю і різноманітністю. За регіонами України жіноча преса розподіляється нерівномірно. Рекордна кількість жіночих журналів виходить у </a:t>
            </a:r>
            <a:r>
              <a:rPr lang="uk-UA" b="1" dirty="0"/>
              <a:t>центральному регіоні </a:t>
            </a:r>
            <a:r>
              <a:rPr lang="uk-UA" dirty="0"/>
              <a:t>(43), завдяки Києву, де розташовані редакції 40 видань для жінок. На другому місці за кількістю жіночих часописів </a:t>
            </a:r>
            <a:r>
              <a:rPr lang="uk-UA" b="1" dirty="0"/>
              <a:t>східний регіон </a:t>
            </a:r>
            <a:r>
              <a:rPr lang="uk-UA" dirty="0"/>
              <a:t>(24), для нього також є притаманним нерівномірний розподіл видань за областями. </a:t>
            </a:r>
            <a:r>
              <a:rPr lang="uk-UA" b="1" dirty="0"/>
              <a:t>На півдні України </a:t>
            </a:r>
            <a:r>
              <a:rPr lang="uk-UA" dirty="0"/>
              <a:t>зареєстровано 14 жіночих видань, а на </a:t>
            </a:r>
            <a:r>
              <a:rPr lang="uk-UA" b="1" dirty="0" err="1"/>
              <a:t>Захiдній</a:t>
            </a:r>
            <a:r>
              <a:rPr lang="uk-UA" b="1" dirty="0"/>
              <a:t> Україні </a:t>
            </a:r>
            <a:r>
              <a:rPr lang="uk-UA" dirty="0"/>
              <a:t>– 11. Найнижча кількість жіночої преси зареєстрована у </a:t>
            </a:r>
            <a:r>
              <a:rPr lang="uk-UA" b="1" dirty="0" err="1"/>
              <a:t>півнiчних</a:t>
            </a:r>
            <a:r>
              <a:rPr lang="uk-UA" b="1" dirty="0"/>
              <a:t> областях </a:t>
            </a:r>
            <a:r>
              <a:rPr lang="uk-UA" dirty="0"/>
              <a:t>(3). </a:t>
            </a:r>
            <a:endParaRPr lang="en-US" dirty="0"/>
          </a:p>
          <a:p>
            <a:endParaRPr lang="en-US" dirty="0"/>
          </a:p>
        </p:txBody>
      </p:sp>
    </p:spTree>
    <p:extLst>
      <p:ext uri="{BB962C8B-B14F-4D97-AF65-F5344CB8AC3E}">
        <p14:creationId xmlns:p14="http://schemas.microsoft.com/office/powerpoint/2010/main" val="1705694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944710" y="103032"/>
            <a:ext cx="100584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Видавцями журналів для жінок є приватні особи, редакційні колективи, ТзОВ, малі приватні підприємства тощо. Багатьма глянцевими українськими журналами сьогодні володіють найбільші </a:t>
            </a:r>
            <a:r>
              <a:rPr lang="uk-UA" b="1" dirty="0">
                <a:solidFill>
                  <a:schemeClr val="tx1"/>
                </a:solidFill>
              </a:rPr>
              <a:t>видавничі осередки Європи</a:t>
            </a:r>
            <a:r>
              <a:rPr lang="uk-UA" dirty="0">
                <a:solidFill>
                  <a:schemeClr val="tx1"/>
                </a:solidFill>
              </a:rPr>
              <a:t>: </a:t>
            </a:r>
            <a:endParaRPr lang="en-US" dirty="0">
              <a:solidFill>
                <a:schemeClr val="tx1"/>
              </a:solidFill>
            </a:endParaRPr>
          </a:p>
        </p:txBody>
      </p:sp>
      <p:sp>
        <p:nvSpPr>
          <p:cNvPr id="3" name="Прямоугольник 2"/>
          <p:cNvSpPr/>
          <p:nvPr/>
        </p:nvSpPr>
        <p:spPr>
          <a:xfrm>
            <a:off x="2756079" y="1120461"/>
            <a:ext cx="7997780" cy="9916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accent4">
                    <a:lumMod val="75000"/>
                  </a:schemeClr>
                </a:solidFill>
              </a:rPr>
              <a:t>німецький видавничий дім </a:t>
            </a:r>
            <a:r>
              <a:rPr lang="uk-UA" b="1" dirty="0" err="1">
                <a:solidFill>
                  <a:schemeClr val="accent4">
                    <a:lumMod val="75000"/>
                  </a:schemeClr>
                </a:solidFill>
              </a:rPr>
              <a:t>Burda</a:t>
            </a:r>
            <a:r>
              <a:rPr lang="uk-UA" dirty="0">
                <a:solidFill>
                  <a:schemeClr val="accent4">
                    <a:lumMod val="75000"/>
                  </a:schemeClr>
                </a:solidFill>
              </a:rPr>
              <a:t> </a:t>
            </a:r>
            <a:r>
              <a:rPr lang="uk-UA" dirty="0">
                <a:solidFill>
                  <a:schemeClr val="tx1"/>
                </a:solidFill>
              </a:rPr>
              <a:t>(ДП «Бурда-</a:t>
            </a:r>
            <a:r>
              <a:rPr lang="uk-UA" dirty="0" err="1">
                <a:solidFill>
                  <a:schemeClr val="tx1"/>
                </a:solidFill>
              </a:rPr>
              <a:t>Украина</a:t>
            </a:r>
            <a:r>
              <a:rPr lang="uk-UA" dirty="0">
                <a:solidFill>
                  <a:schemeClr val="tx1"/>
                </a:solidFill>
              </a:rPr>
              <a:t>»), який налічує близько 30 найменувань. Суто жіночих видань – 10, серед яких 6 </a:t>
            </a:r>
            <a:r>
              <a:rPr lang="uk-UA" i="1" u="sng" dirty="0">
                <a:solidFill>
                  <a:schemeClr val="tx1"/>
                </a:solidFill>
              </a:rPr>
              <a:t>зареєстровані в Україні:</a:t>
            </a:r>
            <a:endParaRPr lang="en-US" i="1" u="sng" dirty="0">
              <a:solidFill>
                <a:schemeClr val="tx1"/>
              </a:solidFill>
            </a:endParaRPr>
          </a:p>
        </p:txBody>
      </p:sp>
      <p:sp>
        <p:nvSpPr>
          <p:cNvPr id="5" name="TextBox 4"/>
          <p:cNvSpPr txBox="1"/>
          <p:nvPr/>
        </p:nvSpPr>
        <p:spPr>
          <a:xfrm>
            <a:off x="32196" y="2248063"/>
            <a:ext cx="2691685" cy="646331"/>
          </a:xfrm>
          <a:prstGeom prst="rect">
            <a:avLst/>
          </a:prstGeom>
          <a:noFill/>
        </p:spPr>
        <p:txBody>
          <a:bodyPr wrap="square" rtlCol="0">
            <a:spAutoFit/>
          </a:bodyPr>
          <a:lstStyle/>
          <a:p>
            <a:pPr algn="ctr"/>
            <a:r>
              <a:rPr lang="uk-UA" b="1" dirty="0"/>
              <a:t>«Даша» </a:t>
            </a:r>
            <a:r>
              <a:rPr lang="uk-UA" dirty="0"/>
              <a:t>(40 тис. прим., щотижня)</a:t>
            </a:r>
            <a:endParaRPr lang="en-US"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52" y="3193179"/>
            <a:ext cx="2003158" cy="2689686"/>
          </a:xfrm>
          <a:prstGeom prst="rect">
            <a:avLst/>
          </a:prstGeom>
        </p:spPr>
      </p:pic>
      <p:sp>
        <p:nvSpPr>
          <p:cNvPr id="7" name="TextBox 6"/>
          <p:cNvSpPr txBox="1"/>
          <p:nvPr/>
        </p:nvSpPr>
        <p:spPr>
          <a:xfrm>
            <a:off x="2498772" y="2615007"/>
            <a:ext cx="2601533" cy="923330"/>
          </a:xfrm>
          <a:prstGeom prst="rect">
            <a:avLst/>
          </a:prstGeom>
          <a:noFill/>
        </p:spPr>
        <p:txBody>
          <a:bodyPr wrap="square" rtlCol="0">
            <a:spAutoFit/>
          </a:bodyPr>
          <a:lstStyle/>
          <a:p>
            <a:pPr algn="ctr"/>
            <a:r>
              <a:rPr lang="uk-UA" b="1" dirty="0"/>
              <a:t>«</a:t>
            </a:r>
            <a:r>
              <a:rPr lang="uk-UA" b="1" dirty="0" err="1"/>
              <a:t>Добрые</a:t>
            </a:r>
            <a:r>
              <a:rPr lang="uk-UA" b="1" dirty="0"/>
              <a:t> </a:t>
            </a:r>
            <a:r>
              <a:rPr lang="uk-UA" b="1" dirty="0" err="1"/>
              <a:t>советы</a:t>
            </a:r>
            <a:r>
              <a:rPr lang="uk-UA" b="1" dirty="0"/>
              <a:t>» </a:t>
            </a:r>
            <a:r>
              <a:rPr lang="uk-UA" dirty="0"/>
              <a:t>(280 тис. прим., </a:t>
            </a:r>
            <a:r>
              <a:rPr lang="uk-UA" dirty="0" smtClean="0"/>
              <a:t>щомісячно)</a:t>
            </a:r>
            <a:endParaRPr lang="en-US"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951" y="3905281"/>
            <a:ext cx="1925174" cy="2689686"/>
          </a:xfrm>
          <a:prstGeom prst="rect">
            <a:avLst/>
          </a:prstGeom>
        </p:spPr>
      </p:pic>
      <p:sp>
        <p:nvSpPr>
          <p:cNvPr id="9" name="TextBox 8"/>
          <p:cNvSpPr txBox="1"/>
          <p:nvPr/>
        </p:nvSpPr>
        <p:spPr>
          <a:xfrm>
            <a:off x="5380480" y="2658808"/>
            <a:ext cx="1867437" cy="923330"/>
          </a:xfrm>
          <a:prstGeom prst="rect">
            <a:avLst/>
          </a:prstGeom>
          <a:noFill/>
        </p:spPr>
        <p:txBody>
          <a:bodyPr wrap="square" rtlCol="0">
            <a:spAutoFit/>
          </a:bodyPr>
          <a:lstStyle/>
          <a:p>
            <a:pPr algn="ctr"/>
            <a:r>
              <a:rPr lang="uk-UA" b="1" dirty="0"/>
              <a:t>«</a:t>
            </a:r>
            <a:r>
              <a:rPr lang="uk-UA" b="1" dirty="0" err="1"/>
              <a:t>Burda</a:t>
            </a:r>
            <a:r>
              <a:rPr lang="uk-UA" b="1" dirty="0"/>
              <a:t>» </a:t>
            </a:r>
            <a:r>
              <a:rPr lang="uk-UA" dirty="0"/>
              <a:t>(70 тис. прим., щомісячно</a:t>
            </a:r>
            <a:r>
              <a:rPr lang="uk-UA" dirty="0" smtClean="0"/>
              <a:t>)</a:t>
            </a:r>
            <a:endParaRPr lang="en-US"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983" y="3905281"/>
            <a:ext cx="1920934" cy="2689686"/>
          </a:xfrm>
          <a:prstGeom prst="rect">
            <a:avLst/>
          </a:prstGeom>
        </p:spPr>
      </p:pic>
      <p:sp>
        <p:nvSpPr>
          <p:cNvPr id="11" name="TextBox 10"/>
          <p:cNvSpPr txBox="1"/>
          <p:nvPr/>
        </p:nvSpPr>
        <p:spPr>
          <a:xfrm>
            <a:off x="7942674" y="2408349"/>
            <a:ext cx="1790164" cy="1200329"/>
          </a:xfrm>
          <a:prstGeom prst="rect">
            <a:avLst/>
          </a:prstGeom>
          <a:noFill/>
        </p:spPr>
        <p:txBody>
          <a:bodyPr wrap="square" rtlCol="0">
            <a:spAutoFit/>
          </a:bodyPr>
          <a:lstStyle/>
          <a:p>
            <a:pPr algn="ctr"/>
            <a:r>
              <a:rPr lang="uk-UA" b="1" dirty="0"/>
              <a:t>«</a:t>
            </a:r>
            <a:r>
              <a:rPr lang="uk-UA" b="1" dirty="0" err="1"/>
              <a:t>Mini</a:t>
            </a:r>
            <a:r>
              <a:rPr lang="uk-UA" b="1" dirty="0"/>
              <a:t>» </a:t>
            </a:r>
            <a:r>
              <a:rPr lang="uk-UA" dirty="0"/>
              <a:t>(100 тис. примірників, щомісячно)</a:t>
            </a:r>
            <a:endParaRPr lang="en-US" dirty="0"/>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686" y="3904892"/>
            <a:ext cx="1941834" cy="2689686"/>
          </a:xfrm>
          <a:prstGeom prst="rect">
            <a:avLst/>
          </a:prstGeom>
        </p:spPr>
      </p:pic>
      <p:sp>
        <p:nvSpPr>
          <p:cNvPr id="13" name="TextBox 12"/>
          <p:cNvSpPr txBox="1"/>
          <p:nvPr/>
        </p:nvSpPr>
        <p:spPr>
          <a:xfrm>
            <a:off x="10427595" y="2248063"/>
            <a:ext cx="1764405" cy="923330"/>
          </a:xfrm>
          <a:prstGeom prst="rect">
            <a:avLst/>
          </a:prstGeom>
          <a:noFill/>
        </p:spPr>
        <p:txBody>
          <a:bodyPr wrap="square" rtlCol="0">
            <a:spAutoFit/>
          </a:bodyPr>
          <a:lstStyle/>
          <a:p>
            <a:pPr algn="ctr"/>
            <a:r>
              <a:rPr lang="uk-UA" b="1" dirty="0"/>
              <a:t>«</a:t>
            </a:r>
            <a:r>
              <a:rPr lang="uk-UA" b="1" dirty="0" err="1"/>
              <a:t>Verena</a:t>
            </a:r>
            <a:r>
              <a:rPr lang="uk-UA" b="1" dirty="0"/>
              <a:t>» </a:t>
            </a:r>
            <a:r>
              <a:rPr lang="uk-UA" dirty="0"/>
              <a:t>(15 тис. прим., щомісячно</a:t>
            </a:r>
            <a:r>
              <a:rPr lang="uk-UA" dirty="0" smtClean="0"/>
              <a:t>)</a:t>
            </a:r>
            <a:endParaRPr lang="en-US" dirty="0"/>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7381" y="3307321"/>
            <a:ext cx="1944710" cy="2689686"/>
          </a:xfrm>
          <a:prstGeom prst="rect">
            <a:avLst/>
          </a:prstGeom>
        </p:spPr>
      </p:pic>
    </p:spTree>
    <p:extLst>
      <p:ext uri="{BB962C8B-B14F-4D97-AF65-F5344CB8AC3E}">
        <p14:creationId xmlns:p14="http://schemas.microsoft.com/office/powerpoint/2010/main" val="12551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5580" y="260707"/>
            <a:ext cx="8474298" cy="12492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Також могутнім </a:t>
            </a:r>
            <a:r>
              <a:rPr lang="uk-UA" dirty="0">
                <a:solidFill>
                  <a:schemeClr val="tx1"/>
                </a:solidFill>
              </a:rPr>
              <a:t>інвестором періодики в Україні виступає </a:t>
            </a:r>
            <a:r>
              <a:rPr lang="uk-UA" b="1" dirty="0">
                <a:solidFill>
                  <a:schemeClr val="tx1"/>
                </a:solidFill>
              </a:rPr>
              <a:t>швецький видавничий дім </a:t>
            </a:r>
            <a:r>
              <a:rPr lang="uk-UA" b="1" dirty="0" err="1">
                <a:solidFill>
                  <a:schemeClr val="tx1"/>
                </a:solidFill>
              </a:rPr>
              <a:t>Edipresse</a:t>
            </a:r>
            <a:r>
              <a:rPr lang="uk-UA" b="1" dirty="0">
                <a:solidFill>
                  <a:schemeClr val="tx1"/>
                </a:solidFill>
              </a:rPr>
              <a:t> </a:t>
            </a:r>
            <a:r>
              <a:rPr lang="uk-UA" b="1" dirty="0" err="1">
                <a:solidFill>
                  <a:schemeClr val="tx1"/>
                </a:solidFill>
              </a:rPr>
              <a:t>Ukraine</a:t>
            </a:r>
            <a:r>
              <a:rPr lang="uk-UA" dirty="0">
                <a:solidFill>
                  <a:schemeClr val="tx1"/>
                </a:solidFill>
              </a:rPr>
              <a:t> (</a:t>
            </a:r>
            <a:r>
              <a:rPr lang="uk-UA" dirty="0" err="1">
                <a:solidFill>
                  <a:schemeClr val="tx1"/>
                </a:solidFill>
              </a:rPr>
              <a:t>Едіпрес</a:t>
            </a:r>
            <a:r>
              <a:rPr lang="uk-UA" dirty="0">
                <a:solidFill>
                  <a:schemeClr val="tx1"/>
                </a:solidFill>
              </a:rPr>
              <a:t> Україна), що має 19 різнотипних журналів, зареєстрованих у нашій державі. </a:t>
            </a:r>
            <a:endParaRPr lang="en-US" dirty="0">
              <a:solidFill>
                <a:schemeClr val="tx1"/>
              </a:solidFill>
            </a:endParaRPr>
          </a:p>
          <a:p>
            <a:pPr algn="ctr"/>
            <a:r>
              <a:rPr lang="uk-UA" dirty="0">
                <a:solidFill>
                  <a:schemeClr val="tx1"/>
                </a:solidFill>
              </a:rPr>
              <a:t>Серед них 5 журналів </a:t>
            </a:r>
            <a:r>
              <a:rPr lang="uk-UA" i="1" u="sng" dirty="0">
                <a:solidFill>
                  <a:schemeClr val="tx1"/>
                </a:solidFill>
              </a:rPr>
              <a:t>суто жіночого спрямування:</a:t>
            </a:r>
            <a:endParaRPr lang="en-US" i="1" u="sng" dirty="0">
              <a:solidFill>
                <a:schemeClr val="tx1"/>
              </a:solidFill>
            </a:endParaRPr>
          </a:p>
        </p:txBody>
      </p:sp>
      <p:sp>
        <p:nvSpPr>
          <p:cNvPr id="3" name="TextBox 2"/>
          <p:cNvSpPr txBox="1"/>
          <p:nvPr/>
        </p:nvSpPr>
        <p:spPr>
          <a:xfrm>
            <a:off x="257577" y="1786958"/>
            <a:ext cx="2176530" cy="923330"/>
          </a:xfrm>
          <a:prstGeom prst="rect">
            <a:avLst/>
          </a:prstGeom>
          <a:noFill/>
        </p:spPr>
        <p:txBody>
          <a:bodyPr wrap="square" rtlCol="0">
            <a:spAutoFit/>
          </a:bodyPr>
          <a:lstStyle/>
          <a:p>
            <a:pPr algn="ctr"/>
            <a:r>
              <a:rPr lang="uk-UA" b="1" dirty="0"/>
              <a:t>«</a:t>
            </a:r>
            <a:r>
              <a:rPr lang="uk-UA" b="1" dirty="0" err="1"/>
              <a:t>Единственная</a:t>
            </a:r>
            <a:r>
              <a:rPr lang="uk-UA" b="1" dirty="0"/>
              <a:t>» </a:t>
            </a:r>
            <a:r>
              <a:rPr lang="uk-UA" dirty="0"/>
              <a:t>(280 тис. прим., щомісячно)</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34" y="2919554"/>
            <a:ext cx="2035909" cy="2858439"/>
          </a:xfrm>
          <a:prstGeom prst="rect">
            <a:avLst/>
          </a:prstGeom>
        </p:spPr>
      </p:pic>
      <p:sp>
        <p:nvSpPr>
          <p:cNvPr id="5" name="TextBox 4"/>
          <p:cNvSpPr txBox="1"/>
          <p:nvPr/>
        </p:nvSpPr>
        <p:spPr>
          <a:xfrm>
            <a:off x="2484654" y="2305863"/>
            <a:ext cx="2099256" cy="646331"/>
          </a:xfrm>
          <a:prstGeom prst="rect">
            <a:avLst/>
          </a:prstGeom>
          <a:noFill/>
        </p:spPr>
        <p:txBody>
          <a:bodyPr wrap="square" rtlCol="0">
            <a:spAutoFit/>
          </a:bodyPr>
          <a:lstStyle/>
          <a:p>
            <a:pPr algn="ctr"/>
            <a:r>
              <a:rPr lang="uk-UA" b="1" dirty="0"/>
              <a:t>«Полина» </a:t>
            </a:r>
            <a:r>
              <a:rPr lang="uk-UA" dirty="0"/>
              <a:t>(165 тис, щотижня</a:t>
            </a:r>
            <a:r>
              <a:rPr lang="uk-UA" dirty="0" smtClean="0"/>
              <a:t>) </a:t>
            </a:r>
            <a:endParaRPr lang="en-US"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54" y="3178586"/>
            <a:ext cx="2010227" cy="2858439"/>
          </a:xfrm>
          <a:prstGeom prst="rect">
            <a:avLst/>
          </a:prstGeom>
        </p:spPr>
      </p:pic>
      <p:sp>
        <p:nvSpPr>
          <p:cNvPr id="7" name="TextBox 6"/>
          <p:cNvSpPr txBox="1"/>
          <p:nvPr/>
        </p:nvSpPr>
        <p:spPr>
          <a:xfrm>
            <a:off x="5335436" y="2569363"/>
            <a:ext cx="1700011" cy="1200329"/>
          </a:xfrm>
          <a:prstGeom prst="rect">
            <a:avLst/>
          </a:prstGeom>
          <a:noFill/>
        </p:spPr>
        <p:txBody>
          <a:bodyPr wrap="square" rtlCol="0">
            <a:spAutoFit/>
          </a:bodyPr>
          <a:lstStyle/>
          <a:p>
            <a:pPr algn="ctr"/>
            <a:r>
              <a:rPr lang="uk-UA" b="1" dirty="0"/>
              <a:t>«</a:t>
            </a:r>
            <a:r>
              <a:rPr lang="uk-UA" b="1" dirty="0" err="1"/>
              <a:t>Юная</a:t>
            </a:r>
            <a:r>
              <a:rPr lang="uk-UA" b="1" dirty="0"/>
              <a:t> </a:t>
            </a:r>
            <a:r>
              <a:rPr lang="uk-UA" b="1" dirty="0" err="1"/>
              <a:t>леди</a:t>
            </a:r>
            <a:r>
              <a:rPr lang="uk-UA" b="1" dirty="0"/>
              <a:t>» </a:t>
            </a:r>
            <a:r>
              <a:rPr lang="uk-UA" dirty="0"/>
              <a:t>(40 тис. прим., щомісячно)</a:t>
            </a:r>
            <a:endParaRPr lang="en-US" dirty="0"/>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913" y="3769692"/>
            <a:ext cx="1945833" cy="2858439"/>
          </a:xfrm>
          <a:prstGeom prst="rect">
            <a:avLst/>
          </a:prstGeom>
        </p:spPr>
      </p:pic>
      <p:sp>
        <p:nvSpPr>
          <p:cNvPr id="9" name="TextBox 8"/>
          <p:cNvSpPr txBox="1"/>
          <p:nvPr/>
        </p:nvSpPr>
        <p:spPr>
          <a:xfrm>
            <a:off x="7876003" y="2110123"/>
            <a:ext cx="1712891" cy="1200329"/>
          </a:xfrm>
          <a:prstGeom prst="rect">
            <a:avLst/>
          </a:prstGeom>
          <a:noFill/>
        </p:spPr>
        <p:txBody>
          <a:bodyPr wrap="square" rtlCol="0">
            <a:spAutoFit/>
          </a:bodyPr>
          <a:lstStyle/>
          <a:p>
            <a:pPr algn="ctr"/>
            <a:r>
              <a:rPr lang="uk-UA" b="1" dirty="0"/>
              <a:t>«</a:t>
            </a:r>
            <a:r>
              <a:rPr lang="uk-UA" b="1" dirty="0" err="1"/>
              <a:t>Рукоделие</a:t>
            </a:r>
            <a:r>
              <a:rPr lang="uk-UA" b="1" dirty="0"/>
              <a:t>» </a:t>
            </a:r>
            <a:r>
              <a:rPr lang="uk-UA" dirty="0"/>
              <a:t>(20 тис. прим., щомісячно)</a:t>
            </a:r>
            <a:endParaRPr lang="en-US" dirty="0"/>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1796" y="3529522"/>
            <a:ext cx="1997098" cy="2747013"/>
          </a:xfrm>
          <a:prstGeom prst="rect">
            <a:avLst/>
          </a:prstGeom>
        </p:spPr>
      </p:pic>
      <p:sp>
        <p:nvSpPr>
          <p:cNvPr id="11" name="TextBox 10"/>
          <p:cNvSpPr txBox="1"/>
          <p:nvPr/>
        </p:nvSpPr>
        <p:spPr>
          <a:xfrm>
            <a:off x="9994005" y="1786958"/>
            <a:ext cx="2112135" cy="923330"/>
          </a:xfrm>
          <a:prstGeom prst="rect">
            <a:avLst/>
          </a:prstGeom>
          <a:noFill/>
        </p:spPr>
        <p:txBody>
          <a:bodyPr wrap="square" rtlCol="0">
            <a:spAutoFit/>
          </a:bodyPr>
          <a:lstStyle/>
          <a:p>
            <a:pPr algn="ctr"/>
            <a:r>
              <a:rPr lang="uk-UA" b="1" dirty="0"/>
              <a:t>«</a:t>
            </a:r>
            <a:r>
              <a:rPr lang="uk-UA" b="1" dirty="0" err="1"/>
              <a:t>Твое</a:t>
            </a:r>
            <a:r>
              <a:rPr lang="uk-UA" b="1" dirty="0"/>
              <a:t> </a:t>
            </a:r>
            <a:r>
              <a:rPr lang="uk-UA" b="1" dirty="0" err="1"/>
              <a:t>здоровье</a:t>
            </a:r>
            <a:r>
              <a:rPr lang="uk-UA" b="1" dirty="0"/>
              <a:t>» </a:t>
            </a:r>
            <a:r>
              <a:rPr lang="uk-UA" dirty="0"/>
              <a:t>(90 тис. прим., щомісячно)</a:t>
            </a:r>
            <a:endParaRPr lang="en-US" dirty="0"/>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756" y="2919554"/>
            <a:ext cx="2033789" cy="2858439"/>
          </a:xfrm>
          <a:prstGeom prst="rect">
            <a:avLst/>
          </a:prstGeom>
        </p:spPr>
      </p:pic>
    </p:spTree>
    <p:extLst>
      <p:ext uri="{BB962C8B-B14F-4D97-AF65-F5344CB8AC3E}">
        <p14:creationId xmlns:p14="http://schemas.microsoft.com/office/powerpoint/2010/main" val="3725839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1228" y="128788"/>
            <a:ext cx="8667482" cy="7984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Серед журналів, які продаються в Україні, є і незначна частина видань </a:t>
            </a:r>
            <a:r>
              <a:rPr lang="uk-UA" b="1" dirty="0" err="1">
                <a:solidFill>
                  <a:schemeClr val="tx1"/>
                </a:solidFill>
              </a:rPr>
              <a:t>жiночих</a:t>
            </a:r>
            <a:r>
              <a:rPr lang="uk-UA" b="1" dirty="0">
                <a:solidFill>
                  <a:schemeClr val="tx1"/>
                </a:solidFill>
              </a:rPr>
              <a:t> організацій</a:t>
            </a:r>
            <a:r>
              <a:rPr lang="uk-UA" dirty="0">
                <a:solidFill>
                  <a:schemeClr val="tx1"/>
                </a:solidFill>
              </a:rPr>
              <a:t>, зокрема:</a:t>
            </a:r>
            <a:endParaRPr lang="en-US" dirty="0">
              <a:solidFill>
                <a:schemeClr val="tx1"/>
              </a:solidFill>
            </a:endParaRPr>
          </a:p>
        </p:txBody>
      </p:sp>
      <p:sp>
        <p:nvSpPr>
          <p:cNvPr id="4" name="Овал 3"/>
          <p:cNvSpPr/>
          <p:nvPr/>
        </p:nvSpPr>
        <p:spPr>
          <a:xfrm>
            <a:off x="701900" y="1390918"/>
            <a:ext cx="2717442" cy="137803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solidFill>
                  <a:schemeClr val="tx1"/>
                </a:solidFill>
              </a:rPr>
              <a:t>Союз українок </a:t>
            </a:r>
            <a:r>
              <a:rPr lang="uk-UA" dirty="0">
                <a:solidFill>
                  <a:schemeClr val="tx1"/>
                </a:solidFill>
              </a:rPr>
              <a:t>(</a:t>
            </a:r>
            <a:r>
              <a:rPr lang="uk-UA" b="1" dirty="0">
                <a:solidFill>
                  <a:schemeClr val="tx1"/>
                </a:solidFill>
              </a:rPr>
              <a:t>«Українка»</a:t>
            </a:r>
            <a:r>
              <a:rPr lang="uk-UA" dirty="0">
                <a:solidFill>
                  <a:schemeClr val="tx1"/>
                </a:solidFill>
              </a:rPr>
              <a:t>)</a:t>
            </a:r>
            <a:endParaRPr lang="en-US" dirty="0">
              <a:solidFill>
                <a:schemeClr val="tx1"/>
              </a:solidFill>
            </a:endParaRPr>
          </a:p>
        </p:txBody>
      </p:sp>
      <p:sp>
        <p:nvSpPr>
          <p:cNvPr id="5" name="Овал 4"/>
          <p:cNvSpPr/>
          <p:nvPr/>
        </p:nvSpPr>
        <p:spPr>
          <a:xfrm>
            <a:off x="173867" y="3470856"/>
            <a:ext cx="3245475" cy="186099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Львівське жіноче християнське Марійське товариство </a:t>
            </a:r>
            <a:r>
              <a:rPr lang="uk-UA" i="1" dirty="0">
                <a:solidFill>
                  <a:schemeClr val="tx1"/>
                </a:solidFill>
              </a:rPr>
              <a:t>«Милосердя» </a:t>
            </a:r>
            <a:r>
              <a:rPr lang="uk-UA" dirty="0">
                <a:solidFill>
                  <a:schemeClr val="tx1"/>
                </a:solidFill>
              </a:rPr>
              <a:t>(</a:t>
            </a:r>
            <a:r>
              <a:rPr lang="uk-UA" b="1" dirty="0">
                <a:solidFill>
                  <a:schemeClr val="tx1"/>
                </a:solidFill>
              </a:rPr>
              <a:t>«Діти Марії</a:t>
            </a:r>
            <a:r>
              <a:rPr lang="uk-UA" b="1" dirty="0" smtClean="0">
                <a:solidFill>
                  <a:schemeClr val="tx1"/>
                </a:solidFill>
              </a:rPr>
              <a:t>»</a:t>
            </a:r>
            <a:r>
              <a:rPr lang="uk-UA" dirty="0" smtClean="0">
                <a:solidFill>
                  <a:schemeClr val="tx1"/>
                </a:solidFill>
              </a:rPr>
              <a:t>)</a:t>
            </a:r>
            <a:endParaRPr lang="en-US" dirty="0">
              <a:solidFill>
                <a:schemeClr val="tx1"/>
              </a:solidFill>
            </a:endParaRPr>
          </a:p>
        </p:txBody>
      </p:sp>
      <p:sp>
        <p:nvSpPr>
          <p:cNvPr id="6" name="Овал 5"/>
          <p:cNvSpPr/>
          <p:nvPr/>
        </p:nvSpPr>
        <p:spPr>
          <a:xfrm>
            <a:off x="8781246" y="3522372"/>
            <a:ext cx="3299136" cy="180948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Запорізька жіноча екологічна організація </a:t>
            </a:r>
            <a:r>
              <a:rPr lang="uk-UA" i="1" dirty="0">
                <a:solidFill>
                  <a:schemeClr val="tx1"/>
                </a:solidFill>
              </a:rPr>
              <a:t>«</a:t>
            </a:r>
            <a:r>
              <a:rPr lang="uk-UA" i="1" dirty="0" err="1">
                <a:solidFill>
                  <a:schemeClr val="tx1"/>
                </a:solidFill>
              </a:rPr>
              <a:t>Дочери</a:t>
            </a:r>
            <a:r>
              <a:rPr lang="uk-UA" i="1" dirty="0">
                <a:solidFill>
                  <a:schemeClr val="tx1"/>
                </a:solidFill>
              </a:rPr>
              <a:t> </a:t>
            </a:r>
            <a:r>
              <a:rPr lang="uk-UA" i="1" dirty="0" err="1">
                <a:solidFill>
                  <a:schemeClr val="tx1"/>
                </a:solidFill>
              </a:rPr>
              <a:t>Земли</a:t>
            </a:r>
            <a:r>
              <a:rPr lang="uk-UA" i="1" dirty="0">
                <a:solidFill>
                  <a:schemeClr val="tx1"/>
                </a:solidFill>
              </a:rPr>
              <a:t>» </a:t>
            </a:r>
            <a:r>
              <a:rPr lang="uk-UA" dirty="0">
                <a:solidFill>
                  <a:schemeClr val="tx1"/>
                </a:solidFill>
              </a:rPr>
              <a:t>(</a:t>
            </a:r>
            <a:r>
              <a:rPr lang="uk-UA" b="1" dirty="0">
                <a:solidFill>
                  <a:schemeClr val="tx1"/>
                </a:solidFill>
              </a:rPr>
              <a:t>«</a:t>
            </a:r>
            <a:r>
              <a:rPr lang="uk-UA" b="1" dirty="0" err="1">
                <a:solidFill>
                  <a:schemeClr val="tx1"/>
                </a:solidFill>
              </a:rPr>
              <a:t>Феминистка</a:t>
            </a:r>
            <a:r>
              <a:rPr lang="uk-UA" b="1" dirty="0">
                <a:solidFill>
                  <a:schemeClr val="tx1"/>
                </a:solidFill>
              </a:rPr>
              <a:t>»</a:t>
            </a:r>
            <a:r>
              <a:rPr lang="uk-UA" dirty="0">
                <a:solidFill>
                  <a:schemeClr val="tx1"/>
                </a:solidFill>
              </a:rPr>
              <a:t>)</a:t>
            </a:r>
            <a:endParaRPr lang="en-US" dirty="0">
              <a:solidFill>
                <a:schemeClr val="tx1"/>
              </a:solidFill>
            </a:endParaRPr>
          </a:p>
        </p:txBody>
      </p:sp>
      <p:sp>
        <p:nvSpPr>
          <p:cNvPr id="7" name="Овал 6"/>
          <p:cNvSpPr/>
          <p:nvPr/>
        </p:nvSpPr>
        <p:spPr>
          <a:xfrm>
            <a:off x="4574145" y="3245474"/>
            <a:ext cx="3288408" cy="186099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solidFill>
                  <a:schemeClr val="tx1"/>
                </a:solidFill>
              </a:rPr>
              <a:t>Київська міська організація солдатських матерів </a:t>
            </a:r>
            <a:r>
              <a:rPr lang="uk-UA" dirty="0">
                <a:solidFill>
                  <a:schemeClr val="tx1"/>
                </a:solidFill>
              </a:rPr>
              <a:t>(</a:t>
            </a:r>
            <a:r>
              <a:rPr lang="uk-UA" b="1" dirty="0">
                <a:solidFill>
                  <a:schemeClr val="tx1"/>
                </a:solidFill>
              </a:rPr>
              <a:t>«Солдатські матері</a:t>
            </a:r>
            <a:r>
              <a:rPr lang="uk-UA" b="1" dirty="0" smtClean="0">
                <a:solidFill>
                  <a:schemeClr val="tx1"/>
                </a:solidFill>
              </a:rPr>
              <a:t>»</a:t>
            </a:r>
            <a:r>
              <a:rPr lang="uk-UA" dirty="0" smtClean="0">
                <a:solidFill>
                  <a:schemeClr val="tx1"/>
                </a:solidFill>
              </a:rPr>
              <a:t>)</a:t>
            </a:r>
            <a:endParaRPr lang="en-US" dirty="0">
              <a:solidFill>
                <a:schemeClr val="tx1"/>
              </a:solidFill>
            </a:endParaRPr>
          </a:p>
        </p:txBody>
      </p:sp>
      <p:sp>
        <p:nvSpPr>
          <p:cNvPr id="8" name="Овал 7"/>
          <p:cNvSpPr/>
          <p:nvPr/>
        </p:nvSpPr>
        <p:spPr>
          <a:xfrm>
            <a:off x="5052811" y="1353355"/>
            <a:ext cx="2717442" cy="14080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Спілка жінок </a:t>
            </a:r>
            <a:r>
              <a:rPr lang="uk-UA" dirty="0" err="1">
                <a:solidFill>
                  <a:schemeClr val="tx1"/>
                </a:solidFill>
              </a:rPr>
              <a:t>Охтирщини</a:t>
            </a:r>
            <a:r>
              <a:rPr lang="uk-UA" dirty="0">
                <a:solidFill>
                  <a:schemeClr val="tx1"/>
                </a:solidFill>
              </a:rPr>
              <a:t> </a:t>
            </a:r>
            <a:r>
              <a:rPr lang="uk-UA" i="1" dirty="0">
                <a:solidFill>
                  <a:schemeClr val="tx1"/>
                </a:solidFill>
              </a:rPr>
              <a:t>«Лада» </a:t>
            </a:r>
            <a:r>
              <a:rPr lang="uk-UA" dirty="0">
                <a:solidFill>
                  <a:schemeClr val="tx1"/>
                </a:solidFill>
              </a:rPr>
              <a:t>(</a:t>
            </a:r>
            <a:r>
              <a:rPr lang="uk-UA" b="1" dirty="0">
                <a:solidFill>
                  <a:schemeClr val="tx1"/>
                </a:solidFill>
              </a:rPr>
              <a:t>«Роксолана</a:t>
            </a:r>
            <a:r>
              <a:rPr lang="uk-UA" b="1" dirty="0" smtClean="0">
                <a:solidFill>
                  <a:schemeClr val="tx1"/>
                </a:solidFill>
              </a:rPr>
              <a:t>»</a:t>
            </a:r>
            <a:r>
              <a:rPr lang="uk-UA" dirty="0" smtClean="0">
                <a:solidFill>
                  <a:schemeClr val="tx1"/>
                </a:solidFill>
              </a:rPr>
              <a:t>)</a:t>
            </a:r>
            <a:r>
              <a:rPr lang="uk-UA" b="1" dirty="0" smtClean="0">
                <a:solidFill>
                  <a:schemeClr val="tx1"/>
                </a:solidFill>
              </a:rPr>
              <a:t> </a:t>
            </a:r>
            <a:endParaRPr lang="en-US" b="1" dirty="0">
              <a:solidFill>
                <a:schemeClr val="tx1"/>
              </a:solidFill>
            </a:endParaRPr>
          </a:p>
        </p:txBody>
      </p:sp>
      <p:sp>
        <p:nvSpPr>
          <p:cNvPr id="9" name="Овал 8"/>
          <p:cNvSpPr/>
          <p:nvPr/>
        </p:nvSpPr>
        <p:spPr>
          <a:xfrm>
            <a:off x="9403724" y="1390918"/>
            <a:ext cx="2676658" cy="135657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a:solidFill>
                  <a:schemeClr val="tx1"/>
                </a:solidFill>
              </a:rPr>
              <a:t>Спілка жінок </a:t>
            </a:r>
            <a:r>
              <a:rPr lang="uk-UA" i="1" dirty="0" err="1">
                <a:solidFill>
                  <a:schemeClr val="tx1"/>
                </a:solidFill>
              </a:rPr>
              <a:t>Покровщини</a:t>
            </a:r>
            <a:r>
              <a:rPr lang="uk-UA" i="1" dirty="0">
                <a:solidFill>
                  <a:schemeClr val="tx1"/>
                </a:solidFill>
              </a:rPr>
              <a:t> </a:t>
            </a:r>
            <a:r>
              <a:rPr lang="uk-UA" dirty="0">
                <a:solidFill>
                  <a:schemeClr val="tx1"/>
                </a:solidFill>
              </a:rPr>
              <a:t>(</a:t>
            </a:r>
            <a:r>
              <a:rPr lang="uk-UA" b="1" dirty="0">
                <a:solidFill>
                  <a:schemeClr val="tx1"/>
                </a:solidFill>
              </a:rPr>
              <a:t>«Берегиня»</a:t>
            </a:r>
            <a:r>
              <a:rPr lang="uk-UA" dirty="0">
                <a:solidFill>
                  <a:schemeClr val="tx1"/>
                </a:solidFill>
              </a:rPr>
              <a:t>)</a:t>
            </a:r>
            <a:endParaRPr lang="en-US" dirty="0">
              <a:solidFill>
                <a:schemeClr val="tx1"/>
              </a:solidFill>
            </a:endParaRPr>
          </a:p>
        </p:txBody>
      </p:sp>
      <p:sp>
        <p:nvSpPr>
          <p:cNvPr id="10" name="Скругленный прямоугольник 9"/>
          <p:cNvSpPr/>
          <p:nvPr/>
        </p:nvSpPr>
        <p:spPr>
          <a:xfrm>
            <a:off x="2940676" y="5815883"/>
            <a:ext cx="6941713" cy="72121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Ці видання є вузько-спеціалізованими та виходять незначним </a:t>
            </a:r>
            <a:r>
              <a:rPr lang="uk-UA" b="1" dirty="0" err="1">
                <a:solidFill>
                  <a:schemeClr val="tx1"/>
                </a:solidFill>
              </a:rPr>
              <a:t>тиражем</a:t>
            </a:r>
            <a:r>
              <a:rPr lang="uk-UA" b="1" dirty="0">
                <a:solidFill>
                  <a:schemeClr val="tx1"/>
                </a:solidFill>
              </a:rPr>
              <a:t>.</a:t>
            </a:r>
            <a:endParaRPr lang="en-US" b="1" dirty="0">
              <a:solidFill>
                <a:schemeClr val="tx1"/>
              </a:solidFill>
            </a:endParaRPr>
          </a:p>
        </p:txBody>
      </p:sp>
      <p:cxnSp>
        <p:nvCxnSpPr>
          <p:cNvPr id="12" name="Прямая со стрелкой 11"/>
          <p:cNvCxnSpPr>
            <a:stCxn id="3" idx="2"/>
            <a:endCxn id="4" idx="7"/>
          </p:cNvCxnSpPr>
          <p:nvPr/>
        </p:nvCxnSpPr>
        <p:spPr>
          <a:xfrm flipH="1">
            <a:off x="3021382" y="927280"/>
            <a:ext cx="3733587" cy="665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3" idx="2"/>
            <a:endCxn id="9" idx="1"/>
          </p:cNvCxnSpPr>
          <p:nvPr/>
        </p:nvCxnSpPr>
        <p:spPr>
          <a:xfrm>
            <a:off x="6754969" y="927280"/>
            <a:ext cx="3040742" cy="662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8" idx="4"/>
          </p:cNvCxnSpPr>
          <p:nvPr/>
        </p:nvCxnSpPr>
        <p:spPr>
          <a:xfrm>
            <a:off x="6411532" y="2761445"/>
            <a:ext cx="0" cy="480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3" idx="2"/>
          </p:cNvCxnSpPr>
          <p:nvPr/>
        </p:nvCxnSpPr>
        <p:spPr>
          <a:xfrm flipH="1">
            <a:off x="1558344" y="927280"/>
            <a:ext cx="5196625" cy="2543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3" idx="2"/>
          </p:cNvCxnSpPr>
          <p:nvPr/>
        </p:nvCxnSpPr>
        <p:spPr>
          <a:xfrm>
            <a:off x="6754969" y="927280"/>
            <a:ext cx="3779949" cy="2595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3" idx="2"/>
          </p:cNvCxnSpPr>
          <p:nvPr/>
        </p:nvCxnSpPr>
        <p:spPr>
          <a:xfrm>
            <a:off x="6754969" y="927280"/>
            <a:ext cx="0" cy="42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508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22738" y="90152"/>
            <a:ext cx="10367492" cy="11719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solidFill>
                  <a:schemeClr val="tx1"/>
                </a:solidFill>
              </a:rPr>
              <a:t>2. Характеристика газет та журналів для жінок. Характеристика жіночих часописів: «Вісник Інформаційного Центру незалежного жіночого форуму» (1994), «Ви і Ми. Діалог українських та американських жінок», «Жінка плюс» (1993), «Дівчата просять уваги» (1994), «</a:t>
            </a:r>
            <a:r>
              <a:rPr lang="uk-UA" b="1" dirty="0" err="1">
                <a:solidFill>
                  <a:schemeClr val="tx1"/>
                </a:solidFill>
              </a:rPr>
              <a:t>Посиділки</a:t>
            </a:r>
            <a:r>
              <a:rPr lang="uk-UA" b="1" dirty="0">
                <a:solidFill>
                  <a:schemeClr val="tx1"/>
                </a:solidFill>
              </a:rPr>
              <a:t>» (1993).</a:t>
            </a:r>
            <a:endParaRPr lang="en-US" dirty="0">
              <a:solidFill>
                <a:schemeClr val="tx1"/>
              </a:solidFill>
            </a:endParaRPr>
          </a:p>
        </p:txBody>
      </p:sp>
      <p:sp>
        <p:nvSpPr>
          <p:cNvPr id="3" name="TextBox 2"/>
          <p:cNvSpPr txBox="1"/>
          <p:nvPr/>
        </p:nvSpPr>
        <p:spPr>
          <a:xfrm>
            <a:off x="862885" y="1495924"/>
            <a:ext cx="10921283" cy="923330"/>
          </a:xfrm>
          <a:prstGeom prst="rect">
            <a:avLst/>
          </a:prstGeom>
          <a:noFill/>
        </p:spPr>
        <p:txBody>
          <a:bodyPr wrap="square" rtlCol="0">
            <a:spAutoFit/>
          </a:bodyPr>
          <a:lstStyle/>
          <a:p>
            <a:pPr algn="just"/>
            <a:r>
              <a:rPr lang="uk-UA" dirty="0"/>
              <a:t>У 1991 році, ще до розпаду СРСР, в </a:t>
            </a:r>
            <a:r>
              <a:rPr lang="uk-UA" dirty="0" smtClean="0"/>
              <a:t>Дубні </a:t>
            </a:r>
            <a:r>
              <a:rPr lang="uk-UA" dirty="0"/>
              <a:t>відбувся Перший незалежний жіночий форум, девіз </a:t>
            </a:r>
            <a:r>
              <a:rPr lang="uk-UA" dirty="0" smtClean="0"/>
              <a:t>якого ‒   «</a:t>
            </a:r>
            <a:r>
              <a:rPr lang="uk-UA" dirty="0"/>
              <a:t>Демократія мінус жінки </a:t>
            </a:r>
            <a:r>
              <a:rPr lang="uk-UA" dirty="0" smtClean="0"/>
              <a:t>‒ не </a:t>
            </a:r>
            <a:r>
              <a:rPr lang="uk-UA" dirty="0"/>
              <a:t>демократія</a:t>
            </a:r>
            <a:r>
              <a:rPr lang="uk-UA" dirty="0" smtClean="0"/>
              <a:t>!»  ‒ </a:t>
            </a:r>
            <a:r>
              <a:rPr lang="uk-UA" dirty="0"/>
              <a:t>претендував на те, щоб перетворитися в гасло руху на наступні десятиліття. </a:t>
            </a:r>
            <a:endParaRPr lang="en-US" dirty="0"/>
          </a:p>
        </p:txBody>
      </p:sp>
      <p:sp>
        <p:nvSpPr>
          <p:cNvPr id="4" name="Прямоугольник 3"/>
          <p:cNvSpPr/>
          <p:nvPr/>
        </p:nvSpPr>
        <p:spPr>
          <a:xfrm>
            <a:off x="4420420" y="1796603"/>
            <a:ext cx="5160902" cy="3219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«Демократія мінус жінки </a:t>
            </a:r>
            <a:r>
              <a:rPr lang="uk-UA" dirty="0" smtClean="0">
                <a:solidFill>
                  <a:schemeClr val="tx1"/>
                </a:solidFill>
              </a:rPr>
              <a:t>‒ не </a:t>
            </a:r>
            <a:r>
              <a:rPr lang="uk-UA" dirty="0">
                <a:solidFill>
                  <a:schemeClr val="tx1"/>
                </a:solidFill>
              </a:rPr>
              <a:t>демократія!»</a:t>
            </a:r>
            <a:endParaRPr lang="en-US" dirty="0">
              <a:solidFill>
                <a:schemeClr val="tx1"/>
              </a:solidFill>
            </a:endParaRPr>
          </a:p>
        </p:txBody>
      </p:sp>
      <p:sp>
        <p:nvSpPr>
          <p:cNvPr id="5" name="Скругленный прямоугольник 4"/>
          <p:cNvSpPr/>
          <p:nvPr/>
        </p:nvSpPr>
        <p:spPr>
          <a:xfrm>
            <a:off x="1918952" y="2537138"/>
            <a:ext cx="8590208" cy="11075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Після цього заходу американки Колет </a:t>
            </a:r>
            <a:r>
              <a:rPr lang="uk-UA" dirty="0" err="1">
                <a:solidFill>
                  <a:schemeClr val="tx1"/>
                </a:solidFill>
              </a:rPr>
              <a:t>Шульман</a:t>
            </a:r>
            <a:r>
              <a:rPr lang="uk-UA" dirty="0">
                <a:solidFill>
                  <a:schemeClr val="tx1"/>
                </a:solidFill>
              </a:rPr>
              <a:t> і </a:t>
            </a:r>
            <a:r>
              <a:rPr lang="uk-UA" dirty="0" err="1">
                <a:solidFill>
                  <a:schemeClr val="tx1"/>
                </a:solidFill>
              </a:rPr>
              <a:t>Катріна</a:t>
            </a:r>
            <a:r>
              <a:rPr lang="uk-UA" dirty="0">
                <a:solidFill>
                  <a:schemeClr val="tx1"/>
                </a:solidFill>
              </a:rPr>
              <a:t> </a:t>
            </a:r>
            <a:r>
              <a:rPr lang="uk-UA" dirty="0" err="1">
                <a:solidFill>
                  <a:schemeClr val="tx1"/>
                </a:solidFill>
              </a:rPr>
              <a:t>Ванден</a:t>
            </a:r>
            <a:r>
              <a:rPr lang="uk-UA" dirty="0">
                <a:solidFill>
                  <a:schemeClr val="tx1"/>
                </a:solidFill>
              </a:rPr>
              <a:t> </a:t>
            </a:r>
            <a:r>
              <a:rPr lang="uk-UA" dirty="0" err="1">
                <a:solidFill>
                  <a:schemeClr val="tx1"/>
                </a:solidFill>
              </a:rPr>
              <a:t>Хувел</a:t>
            </a:r>
            <a:r>
              <a:rPr lang="uk-UA" dirty="0">
                <a:solidFill>
                  <a:schemeClr val="tx1"/>
                </a:solidFill>
              </a:rPr>
              <a:t> випустили перший номер </a:t>
            </a:r>
            <a:r>
              <a:rPr lang="uk-UA" b="1" dirty="0">
                <a:solidFill>
                  <a:schemeClr val="tx1"/>
                </a:solidFill>
              </a:rPr>
              <a:t>журналу «</a:t>
            </a:r>
            <a:r>
              <a:rPr lang="uk-UA" b="1" dirty="0" err="1">
                <a:solidFill>
                  <a:schemeClr val="tx1"/>
                </a:solidFill>
              </a:rPr>
              <a:t>We</a:t>
            </a:r>
            <a:r>
              <a:rPr lang="uk-UA" b="1" dirty="0">
                <a:solidFill>
                  <a:schemeClr val="tx1"/>
                </a:solidFill>
              </a:rPr>
              <a:t>/Ми»</a:t>
            </a:r>
            <a:r>
              <a:rPr lang="uk-UA" dirty="0">
                <a:solidFill>
                  <a:schemeClr val="tx1"/>
                </a:solidFill>
              </a:rPr>
              <a:t>, </a:t>
            </a:r>
            <a:r>
              <a:rPr lang="uk-UA" i="1" dirty="0">
                <a:solidFill>
                  <a:schemeClr val="tx1"/>
                </a:solidFill>
              </a:rPr>
              <a:t>присвяченого діалогу </a:t>
            </a:r>
            <a:r>
              <a:rPr lang="uk-UA" i="1" dirty="0" smtClean="0">
                <a:solidFill>
                  <a:schemeClr val="tx1"/>
                </a:solidFill>
              </a:rPr>
              <a:t>українських </a:t>
            </a:r>
            <a:r>
              <a:rPr lang="uk-UA" i="1" dirty="0">
                <a:solidFill>
                  <a:schemeClr val="tx1"/>
                </a:solidFill>
              </a:rPr>
              <a:t>і американських жінок. </a:t>
            </a:r>
            <a:endParaRPr lang="en-US" i="1" dirty="0">
              <a:solidFill>
                <a:schemeClr val="tx1"/>
              </a:solidFill>
            </a:endParaRPr>
          </a:p>
        </p:txBody>
      </p:sp>
      <p:sp>
        <p:nvSpPr>
          <p:cNvPr id="6" name="TextBox 5"/>
          <p:cNvSpPr txBox="1"/>
          <p:nvPr/>
        </p:nvSpPr>
        <p:spPr>
          <a:xfrm>
            <a:off x="708338" y="3734873"/>
            <a:ext cx="10779617" cy="3000821"/>
          </a:xfrm>
          <a:prstGeom prst="rect">
            <a:avLst/>
          </a:prstGeom>
          <a:noFill/>
          <a:ln>
            <a:solidFill>
              <a:schemeClr val="accent4"/>
            </a:solidFill>
          </a:ln>
        </p:spPr>
        <p:txBody>
          <a:bodyPr wrap="square" rtlCol="0">
            <a:spAutoFit/>
          </a:bodyPr>
          <a:lstStyle/>
          <a:p>
            <a:pPr indent="457200" algn="just">
              <a:lnSpc>
                <a:spcPct val="150000"/>
              </a:lnSpc>
            </a:pPr>
            <a:r>
              <a:rPr lang="uk-UA" dirty="0"/>
              <a:t>Видання друкувалося за кордоном і доставлялося в Радянський Союз, а потім </a:t>
            </a:r>
            <a:r>
              <a:rPr lang="uk-UA" dirty="0" smtClean="0"/>
              <a:t>морем</a:t>
            </a:r>
            <a:r>
              <a:rPr lang="uk-UA" dirty="0"/>
              <a:t>, так що це був тривалий процес. </a:t>
            </a:r>
            <a:endParaRPr lang="uk-UA" dirty="0" smtClean="0"/>
          </a:p>
          <a:p>
            <a:pPr indent="457200" algn="just">
              <a:lnSpc>
                <a:spcPct val="150000"/>
              </a:lnSpc>
            </a:pPr>
            <a:r>
              <a:rPr lang="uk-UA" dirty="0" smtClean="0"/>
              <a:t>Характерно</a:t>
            </a:r>
            <a:r>
              <a:rPr lang="uk-UA" dirty="0"/>
              <a:t>, що в першому ж випуску було опубліковано матеріал </a:t>
            </a:r>
            <a:r>
              <a:rPr lang="uk-UA" b="1" dirty="0"/>
              <a:t>про молодих жінок</a:t>
            </a:r>
            <a:r>
              <a:rPr lang="uk-UA" dirty="0"/>
              <a:t>, їхнє розуміння перебудови і можливостей міжнародного співробітництва</a:t>
            </a:r>
            <a:r>
              <a:rPr lang="uk-UA" dirty="0" smtClean="0"/>
              <a:t>.</a:t>
            </a:r>
            <a:endParaRPr lang="uk-UA" dirty="0"/>
          </a:p>
          <a:p>
            <a:pPr indent="457200" algn="just">
              <a:lnSpc>
                <a:spcPct val="150000"/>
              </a:lnSpc>
            </a:pPr>
            <a:r>
              <a:rPr lang="uk-UA" dirty="0" smtClean="0"/>
              <a:t>Спільні </a:t>
            </a:r>
            <a:r>
              <a:rPr lang="uk-UA" dirty="0"/>
              <a:t>проекти, що розробляються в 1990 </a:t>
            </a:r>
            <a:r>
              <a:rPr lang="uk-UA" dirty="0" smtClean="0"/>
              <a:t>європейськими </a:t>
            </a:r>
            <a:r>
              <a:rPr lang="uk-UA" dirty="0"/>
              <a:t>та американськими організаціями, а також особисті контакти активісток сприяли, безсумнівно, осмисленню дівочої проблематики в ЗМІ.</a:t>
            </a:r>
            <a:endParaRPr lang="en-US" dirty="0"/>
          </a:p>
        </p:txBody>
      </p:sp>
    </p:spTree>
    <p:extLst>
      <p:ext uri="{BB962C8B-B14F-4D97-AF65-F5344CB8AC3E}">
        <p14:creationId xmlns:p14="http://schemas.microsoft.com/office/powerpoint/2010/main" val="92482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44699"/>
            <a:ext cx="9491730" cy="1754326"/>
          </a:xfrm>
          <a:prstGeom prst="rect">
            <a:avLst/>
          </a:prstGeom>
          <a:noFill/>
        </p:spPr>
        <p:txBody>
          <a:bodyPr wrap="square" rtlCol="0">
            <a:spAutoFit/>
          </a:bodyPr>
          <a:lstStyle/>
          <a:p>
            <a:pPr indent="457200" algn="just">
              <a:lnSpc>
                <a:spcPct val="150000"/>
              </a:lnSpc>
            </a:pPr>
            <a:r>
              <a:rPr lang="uk-UA" dirty="0"/>
              <a:t>Зокрема, американська Національна рада з дослідження життя жінок, за підтримки якої журнал «</a:t>
            </a:r>
            <a:r>
              <a:rPr lang="uk-UA" dirty="0" err="1"/>
              <a:t>We</a:t>
            </a:r>
            <a:r>
              <a:rPr lang="uk-UA" dirty="0"/>
              <a:t>/Ми» публікувався </a:t>
            </a:r>
            <a:r>
              <a:rPr lang="uk-UA" dirty="0" smtClean="0"/>
              <a:t>в </a:t>
            </a:r>
            <a:r>
              <a:rPr lang="uk-UA" dirty="0"/>
              <a:t>1996-2000 роках, не тільки надавав цьому виданню фінансову допомогу, а й брав участь у формуванні редакційної політики і залученні авторів, включаючи американських фахівців. </a:t>
            </a:r>
            <a:endParaRPr lang="en-US" dirty="0"/>
          </a:p>
        </p:txBody>
      </p:sp>
      <p:sp>
        <p:nvSpPr>
          <p:cNvPr id="3" name="TextBox 2"/>
          <p:cNvSpPr txBox="1"/>
          <p:nvPr/>
        </p:nvSpPr>
        <p:spPr>
          <a:xfrm>
            <a:off x="2034862" y="2321008"/>
            <a:ext cx="9079606" cy="923330"/>
          </a:xfrm>
          <a:prstGeom prst="rect">
            <a:avLst/>
          </a:prstGeom>
          <a:noFill/>
          <a:ln>
            <a:solidFill>
              <a:schemeClr val="accent4"/>
            </a:solidFill>
          </a:ln>
        </p:spPr>
        <p:txBody>
          <a:bodyPr wrap="square" rtlCol="0">
            <a:spAutoFit/>
          </a:bodyPr>
          <a:lstStyle/>
          <a:p>
            <a:pPr algn="just"/>
            <a:r>
              <a:rPr lang="uk-UA" dirty="0"/>
              <a:t>Рада і </a:t>
            </a:r>
            <a:r>
              <a:rPr lang="uk-UA" dirty="0" err="1"/>
              <a:t>співзасновниця</a:t>
            </a:r>
            <a:r>
              <a:rPr lang="uk-UA" dirty="0"/>
              <a:t> журналу «</a:t>
            </a:r>
            <a:r>
              <a:rPr lang="uk-UA" dirty="0" err="1"/>
              <a:t>We</a:t>
            </a:r>
            <a:r>
              <a:rPr lang="uk-UA" dirty="0"/>
              <a:t>/Ми» </a:t>
            </a:r>
            <a:r>
              <a:rPr lang="uk-UA" i="1" dirty="0" err="1"/>
              <a:t>Шульман</a:t>
            </a:r>
            <a:r>
              <a:rPr lang="uk-UA" dirty="0"/>
              <a:t> підтримували діалог з виданням </a:t>
            </a:r>
            <a:r>
              <a:rPr lang="uk-UA" i="1" dirty="0">
                <a:solidFill>
                  <a:schemeClr val="accent4"/>
                </a:solidFill>
              </a:rPr>
              <a:t>«Дівчата просять уваги!», </a:t>
            </a:r>
            <a:r>
              <a:rPr lang="uk-UA" dirty="0"/>
              <a:t>де регулярно друкувалися матеріали зарубіжних феміністок</a:t>
            </a:r>
            <a:r>
              <a:rPr lang="uk-UA" dirty="0" smtClean="0"/>
              <a:t>.</a:t>
            </a:r>
            <a:endParaRPr lang="en-US" dirty="0"/>
          </a:p>
        </p:txBody>
      </p:sp>
      <p:sp>
        <p:nvSpPr>
          <p:cNvPr id="4" name="Скругленный прямоугольник 3"/>
          <p:cNvSpPr/>
          <p:nvPr/>
        </p:nvSpPr>
        <p:spPr>
          <a:xfrm>
            <a:off x="2253802" y="3618964"/>
            <a:ext cx="8075054" cy="2292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uk-UA" dirty="0">
                <a:solidFill>
                  <a:schemeClr val="tx1"/>
                </a:solidFill>
              </a:rPr>
              <a:t>З 1994 року </a:t>
            </a:r>
            <a:r>
              <a:rPr lang="uk-UA" dirty="0" smtClean="0">
                <a:solidFill>
                  <a:schemeClr val="tx1"/>
                </a:solidFill>
              </a:rPr>
              <a:t>видавався </a:t>
            </a:r>
            <a:r>
              <a:rPr lang="uk-UA" b="1" dirty="0">
                <a:solidFill>
                  <a:schemeClr val="tx1"/>
                </a:solidFill>
              </a:rPr>
              <a:t>«Вісник жіночого форуму»</a:t>
            </a:r>
            <a:r>
              <a:rPr lang="uk-UA" dirty="0">
                <a:solidFill>
                  <a:schemeClr val="tx1"/>
                </a:solidFill>
              </a:rPr>
              <a:t>. Особлива риса пострадянського часу полягала в тому, що феміністські видання для дівчат і жінок з'явилися в </a:t>
            </a:r>
            <a:r>
              <a:rPr lang="uk-UA" dirty="0" smtClean="0">
                <a:solidFill>
                  <a:schemeClr val="tx1"/>
                </a:solidFill>
              </a:rPr>
              <a:t>Україні раніше</a:t>
            </a:r>
            <a:r>
              <a:rPr lang="uk-UA" dirty="0">
                <a:solidFill>
                  <a:schemeClr val="tx1"/>
                </a:solidFill>
              </a:rPr>
              <a:t>, ніж традиційні комерційні проекти, призначені для тієї ж аудиторії. </a:t>
            </a:r>
            <a:endParaRPr lang="en-US" dirty="0">
              <a:solidFill>
                <a:schemeClr val="tx1"/>
              </a:solidFill>
            </a:endParaRPr>
          </a:p>
        </p:txBody>
      </p:sp>
      <p:sp>
        <p:nvSpPr>
          <p:cNvPr id="5" name="5-конечная звезда 4"/>
          <p:cNvSpPr/>
          <p:nvPr/>
        </p:nvSpPr>
        <p:spPr>
          <a:xfrm>
            <a:off x="1339402" y="430798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конечная звезда 5"/>
          <p:cNvSpPr/>
          <p:nvPr/>
        </p:nvSpPr>
        <p:spPr>
          <a:xfrm>
            <a:off x="10328856" y="430798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6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1721</TotalTime>
  <Words>3077</Words>
  <Application>Microsoft Office PowerPoint</Application>
  <PresentationFormat>Произвольный</PresentationFormat>
  <Paragraphs>137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Легкий дым</vt:lpstr>
      <vt:lpstr>Домінанти жіночої та чоловічої газетної журналістики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Toma</dc:creator>
  <cp:lastModifiedBy>Юлия</cp:lastModifiedBy>
  <cp:revision>31</cp:revision>
  <dcterms:created xsi:type="dcterms:W3CDTF">2020-05-17T07:42:20Z</dcterms:created>
  <dcterms:modified xsi:type="dcterms:W3CDTF">2023-05-10T09:20:11Z</dcterms:modified>
</cp:coreProperties>
</file>