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1.Принципи банківського права.</a:t>
            </a:r>
          </a:p>
          <a:p>
            <a:r>
              <a:rPr lang="uk-UA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2.Норми банківського  права.</a:t>
            </a:r>
          </a:p>
          <a:p>
            <a:r>
              <a:rPr lang="uk-UA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3.Банківські правовідносини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i="1" dirty="0" smtClean="0"/>
              <a:t>НОРМИ БАНКІВСЬКОГО ПРАВА ТА БАНКІВСЬКІ ПРАВОВІДНОСИНИ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>
            <a:off x="3750463" y="60719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57158" y="1000108"/>
            <a:ext cx="8429684" cy="5500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 smtClean="0"/>
              <a:t>Регулятивні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залежно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характеру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впливу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учасників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правовідносин</a:t>
            </a:r>
            <a:r>
              <a:rPr lang="ru-RU" sz="2800" dirty="0" smtClean="0"/>
              <a:t> </a:t>
            </a:r>
            <a:r>
              <a:rPr lang="ru-RU" sz="2800" dirty="0" err="1" smtClean="0"/>
              <a:t>поділяються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:</a:t>
            </a:r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2060"/>
                </a:solidFill>
              </a:rPr>
              <a:t>зобов’язуючі</a:t>
            </a:r>
            <a:r>
              <a:rPr lang="ru-RU" sz="2800" dirty="0" smtClean="0"/>
              <a:t>(</a:t>
            </a:r>
            <a:r>
              <a:rPr lang="ru-RU" sz="2800" dirty="0" err="1" smtClean="0"/>
              <a:t>регулюють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активну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поведінку</a:t>
            </a:r>
            <a:r>
              <a:rPr lang="ru-RU" sz="2800" dirty="0" smtClean="0"/>
              <a:t> </a:t>
            </a:r>
            <a:r>
              <a:rPr lang="ru-RU" sz="2800" dirty="0" err="1" smtClean="0"/>
              <a:t>суб’єктів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пропонують</a:t>
            </a:r>
            <a:r>
              <a:rPr lang="ru-RU" sz="2800" dirty="0" smtClean="0"/>
              <a:t> в </a:t>
            </a:r>
            <a:r>
              <a:rPr lang="ru-RU" sz="2800" dirty="0" err="1" smtClean="0"/>
              <a:t>категоричній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формі</a:t>
            </a:r>
            <a:r>
              <a:rPr lang="ru-RU" sz="2800" dirty="0" smtClean="0"/>
              <a:t> </a:t>
            </a:r>
            <a:r>
              <a:rPr lang="ru-RU" sz="2800" dirty="0" err="1" smtClean="0"/>
              <a:t>здійснювати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дії</a:t>
            </a:r>
            <a:r>
              <a:rPr lang="ru-RU" sz="2800" dirty="0" smtClean="0"/>
              <a:t>).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забороняючі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приписують</a:t>
            </a:r>
            <a:r>
              <a:rPr lang="ru-RU" sz="2800" dirty="0" smtClean="0"/>
              <a:t> не </a:t>
            </a:r>
            <a:r>
              <a:rPr lang="ru-RU" sz="2800" dirty="0" err="1" smtClean="0"/>
              <a:t>здійснювати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порушують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банківську</a:t>
            </a:r>
            <a:r>
              <a:rPr lang="ru-RU" sz="2800" dirty="0" smtClean="0"/>
              <a:t> </a:t>
            </a:r>
            <a:r>
              <a:rPr lang="ru-RU" sz="2800" dirty="0" err="1" smtClean="0"/>
              <a:t>дисципліну</a:t>
            </a:r>
            <a:r>
              <a:rPr lang="ru-RU" sz="2800" dirty="0" smtClean="0"/>
              <a:t>).</a:t>
            </a: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уповноважуючі</a:t>
            </a:r>
            <a:r>
              <a:rPr lang="ru-RU" sz="2800" dirty="0" smtClean="0"/>
              <a:t>(</a:t>
            </a:r>
            <a:r>
              <a:rPr lang="ru-RU" sz="2800" dirty="0" err="1" smtClean="0"/>
              <a:t>надають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учасникам</a:t>
            </a:r>
            <a:r>
              <a:rPr lang="ru-RU" sz="2800" dirty="0" smtClean="0"/>
              <a:t> </a:t>
            </a:r>
            <a:r>
              <a:rPr lang="ru-RU" sz="2800" dirty="0" err="1" smtClean="0"/>
              <a:t>цих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повноваження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здійснення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дій</a:t>
            </a:r>
            <a:r>
              <a:rPr lang="ru-RU" sz="2800" dirty="0" smtClean="0"/>
              <a:t> в </a:t>
            </a:r>
            <a:r>
              <a:rPr lang="ru-RU" sz="2800" dirty="0" err="1" smtClean="0"/>
              <a:t>установлених</a:t>
            </a:r>
            <a:r>
              <a:rPr lang="ru-RU" sz="2800" dirty="0" smtClean="0"/>
              <a:t> межах). 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>
            <a:off x="3607587" y="678637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28596" y="1500174"/>
            <a:ext cx="8286808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dirty="0" smtClean="0"/>
              <a:t>За </a:t>
            </a:r>
            <a:r>
              <a:rPr lang="ru-RU" sz="2800" dirty="0" err="1" smtClean="0"/>
              <a:t>змістом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поділяють</a:t>
            </a:r>
            <a:r>
              <a:rPr lang="ru-RU" sz="2800" dirty="0" smtClean="0"/>
              <a:t> на:</a:t>
            </a:r>
          </a:p>
          <a:p>
            <a:pPr algn="just">
              <a:buFontTx/>
              <a:buChar char="-"/>
            </a:pPr>
            <a:r>
              <a:rPr lang="ru-RU" sz="2800" dirty="0" err="1" smtClean="0">
                <a:solidFill>
                  <a:srgbClr val="002060"/>
                </a:solidFill>
              </a:rPr>
              <a:t>Матеріальні</a:t>
            </a:r>
            <a:r>
              <a:rPr lang="ru-RU" sz="2800" dirty="0" smtClean="0"/>
              <a:t>(Прикладом </a:t>
            </a:r>
            <a:r>
              <a:rPr lang="ru-RU" sz="2800" dirty="0" err="1" smtClean="0"/>
              <a:t>матеріальних</a:t>
            </a:r>
            <a:r>
              <a:rPr lang="ru-RU" sz="2800" dirty="0" smtClean="0"/>
              <a:t> норм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є</a:t>
            </a:r>
            <a:r>
              <a:rPr lang="ru-RU" sz="2800" dirty="0" smtClean="0"/>
              <a:t> мета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нагляду</a:t>
            </a:r>
            <a:r>
              <a:rPr lang="ru-RU" sz="2800" dirty="0" smtClean="0"/>
              <a:t>, </a:t>
            </a:r>
            <a:r>
              <a:rPr lang="ru-RU" sz="2800" dirty="0" err="1" smtClean="0"/>
              <a:t>підстави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комерційних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види</a:t>
            </a:r>
            <a:r>
              <a:rPr lang="ru-RU" sz="2800" dirty="0" smtClean="0"/>
              <a:t> </a:t>
            </a:r>
            <a:r>
              <a:rPr lang="ru-RU" sz="2800" dirty="0" err="1" smtClean="0"/>
              <a:t>санкцій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застосовуватися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банків</a:t>
            </a:r>
            <a:r>
              <a:rPr lang="ru-RU" sz="2800" dirty="0" smtClean="0"/>
              <a:t>).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процесуальні</a:t>
            </a:r>
            <a:r>
              <a:rPr lang="ru-RU" sz="2800" dirty="0" smtClean="0"/>
              <a:t>(</a:t>
            </a:r>
            <a:r>
              <a:rPr lang="ru-RU" sz="2800" dirty="0" err="1" smtClean="0"/>
              <a:t>Процесуальні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встановлюють</a:t>
            </a:r>
            <a:r>
              <a:rPr lang="ru-RU" sz="2800" dirty="0" smtClean="0"/>
              <a:t> порядок </a:t>
            </a:r>
            <a:r>
              <a:rPr lang="ru-RU" sz="2800" dirty="0" err="1" smtClean="0"/>
              <a:t>застосування</a:t>
            </a:r>
            <a:r>
              <a:rPr lang="ru-RU" sz="2800" dirty="0" smtClean="0"/>
              <a:t> норм </a:t>
            </a:r>
            <a:r>
              <a:rPr lang="ru-RU" sz="2800" dirty="0" err="1" smtClean="0"/>
              <a:t>матеріального</a:t>
            </a:r>
            <a:r>
              <a:rPr lang="ru-RU" sz="2800" dirty="0" smtClean="0"/>
              <a:t> права).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>
            <a:off x="3679025" y="75007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642910" y="1571612"/>
            <a:ext cx="7858180" cy="46434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За </a:t>
            </a:r>
            <a:r>
              <a:rPr lang="ru-RU" sz="2800" dirty="0" err="1" smtClean="0"/>
              <a:t>призначенням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поділяють</a:t>
            </a:r>
            <a:r>
              <a:rPr lang="ru-RU" sz="2800" dirty="0" smtClean="0"/>
              <a:t> на:</a:t>
            </a:r>
          </a:p>
          <a:p>
            <a:pPr>
              <a:buFontTx/>
              <a:buChar char="-"/>
            </a:pPr>
            <a:r>
              <a:rPr lang="ru-RU" sz="2800" dirty="0" err="1" smtClean="0">
                <a:solidFill>
                  <a:srgbClr val="002060"/>
                </a:solidFill>
              </a:rPr>
              <a:t>Загальні</a:t>
            </a:r>
            <a:r>
              <a:rPr lang="ru-RU" sz="2800" dirty="0" smtClean="0"/>
              <a:t>(</a:t>
            </a:r>
            <a:r>
              <a:rPr lang="ru-RU" sz="2800" dirty="0" err="1" smtClean="0"/>
              <a:t>Загальні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</a:t>
            </a:r>
            <a:r>
              <a:rPr lang="ru-RU" sz="2800" dirty="0" err="1" smtClean="0"/>
              <a:t>закріплюють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правове</a:t>
            </a:r>
            <a:r>
              <a:rPr lang="ru-RU" sz="2800" dirty="0" smtClean="0"/>
              <a:t> </a:t>
            </a:r>
            <a:r>
              <a:rPr lang="ru-RU" sz="2800" dirty="0" err="1" smtClean="0"/>
              <a:t>положення</a:t>
            </a:r>
            <a:r>
              <a:rPr lang="ru-RU" sz="2800" dirty="0" smtClean="0"/>
              <a:t> НБУ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комерційних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</a:t>
            </a:r>
            <a:r>
              <a:rPr lang="ru-RU" sz="2800" dirty="0" smtClean="0"/>
              <a:t>).</a:t>
            </a:r>
          </a:p>
          <a:p>
            <a:pPr>
              <a:buFontTx/>
              <a:buChar char="-"/>
            </a:pP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пруденційні</a:t>
            </a:r>
            <a:r>
              <a:rPr lang="ru-RU" sz="2800" dirty="0" smtClean="0"/>
              <a:t>(</a:t>
            </a:r>
            <a:r>
              <a:rPr lang="ru-RU" sz="2800" dirty="0" err="1" smtClean="0"/>
              <a:t>Пруденційні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банківського</a:t>
            </a:r>
            <a:r>
              <a:rPr lang="ru-RU" sz="2800" dirty="0" smtClean="0"/>
              <a:t> права —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норми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на </a:t>
            </a:r>
            <a:r>
              <a:rPr lang="ru-RU" sz="2800" dirty="0" err="1" smtClean="0"/>
              <a:t>меті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стабільність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функціонування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банківської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, </a:t>
            </a:r>
            <a:r>
              <a:rPr lang="ru-RU" sz="2800" dirty="0" err="1" smtClean="0"/>
              <a:t>захистити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інтереси</a:t>
            </a:r>
            <a:r>
              <a:rPr lang="ru-RU" sz="2800" dirty="0" smtClean="0"/>
              <a:t> </a:t>
            </a:r>
            <a:r>
              <a:rPr lang="ru-RU" sz="2800" dirty="0" err="1" smtClean="0"/>
              <a:t>вкладників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285720" y="500042"/>
            <a:ext cx="8286808" cy="5715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Результатом </a:t>
            </a:r>
            <a:r>
              <a:rPr lang="ru-RU" sz="2800" dirty="0" err="1" smtClean="0">
                <a:solidFill>
                  <a:srgbClr val="002060"/>
                </a:solidFill>
              </a:rPr>
              <a:t>регулюючого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впливу</a:t>
            </a:r>
            <a:r>
              <a:rPr lang="ru-RU" sz="2800" dirty="0" smtClean="0">
                <a:solidFill>
                  <a:srgbClr val="002060"/>
                </a:solidFill>
              </a:rPr>
              <a:t> норм права на </a:t>
            </a:r>
            <a:r>
              <a:rPr lang="ru-RU" sz="2800" dirty="0" err="1" smtClean="0">
                <a:solidFill>
                  <a:srgbClr val="002060"/>
                </a:solidFill>
              </a:rPr>
              <a:t>суспільні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відносини</a:t>
            </a:r>
            <a:r>
              <a:rPr lang="ru-RU" sz="2800" dirty="0" smtClean="0">
                <a:solidFill>
                  <a:srgbClr val="002060"/>
                </a:solidFill>
              </a:rPr>
              <a:t> е </a:t>
            </a:r>
            <a:r>
              <a:rPr lang="ru-RU" sz="2800" dirty="0" err="1" smtClean="0">
                <a:solidFill>
                  <a:srgbClr val="002060"/>
                </a:solidFill>
              </a:rPr>
              <a:t>перетворення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їх</a:t>
            </a:r>
            <a:r>
              <a:rPr lang="ru-RU" sz="2800" dirty="0" smtClean="0">
                <a:solidFill>
                  <a:srgbClr val="002060"/>
                </a:solidFill>
              </a:rPr>
              <a:t> у </a:t>
            </a:r>
            <a:r>
              <a:rPr lang="ru-RU" sz="2800" dirty="0" err="1" smtClean="0">
                <a:solidFill>
                  <a:srgbClr val="002060"/>
                </a:solidFill>
              </a:rPr>
              <a:t>правові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відносини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</a:rPr>
              <a:t>Банківські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правовідносини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є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різновидом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правових</a:t>
            </a:r>
            <a:r>
              <a:rPr lang="ru-RU" sz="2800" dirty="0" smtClean="0">
                <a:solidFill>
                  <a:srgbClr val="002060"/>
                </a:solidFill>
              </a:rPr>
              <a:t>. </a:t>
            </a:r>
            <a:r>
              <a:rPr lang="ru-RU" sz="2800" dirty="0" err="1" smtClean="0">
                <a:solidFill>
                  <a:srgbClr val="002060"/>
                </a:solidFill>
              </a:rPr>
              <a:t>Це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такі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суспільні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відносини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що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встановлюють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між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учасниками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юридичний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зв'язок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організаційного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майнового</a:t>
            </a:r>
            <a:r>
              <a:rPr lang="ru-RU" sz="2800" dirty="0" smtClean="0">
                <a:solidFill>
                  <a:srgbClr val="002060"/>
                </a:solidFill>
              </a:rPr>
              <a:t> характеру, </a:t>
            </a:r>
            <a:r>
              <a:rPr lang="ru-RU" sz="2800" dirty="0" err="1" smtClean="0">
                <a:solidFill>
                  <a:srgbClr val="002060"/>
                </a:solidFill>
              </a:rPr>
              <a:t>врегульовані</a:t>
            </a:r>
            <a:r>
              <a:rPr lang="ru-RU" sz="2800" dirty="0" smtClean="0">
                <a:solidFill>
                  <a:srgbClr val="002060"/>
                </a:solidFill>
              </a:rPr>
              <a:t> нормами </a:t>
            </a:r>
            <a:r>
              <a:rPr lang="ru-RU" sz="2800" dirty="0" err="1" smtClean="0">
                <a:solidFill>
                  <a:srgbClr val="002060"/>
                </a:solidFill>
              </a:rPr>
              <a:t>банківського</a:t>
            </a:r>
            <a:r>
              <a:rPr lang="ru-RU" sz="2800" dirty="0" smtClean="0">
                <a:solidFill>
                  <a:srgbClr val="002060"/>
                </a:solidFill>
              </a:rPr>
              <a:t> права.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err="1" smtClean="0">
                <a:solidFill>
                  <a:srgbClr val="002060"/>
                </a:solidFill>
              </a:rPr>
              <a:t>Банківські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err="1" smtClean="0">
                <a:solidFill>
                  <a:srgbClr val="002060"/>
                </a:solidFill>
              </a:rPr>
              <a:t>правовідносини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err="1" smtClean="0">
                <a:solidFill>
                  <a:srgbClr val="002060"/>
                </a:solidFill>
              </a:rPr>
              <a:t>виконують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err="1" smtClean="0">
                <a:solidFill>
                  <a:srgbClr val="002060"/>
                </a:solidFill>
              </a:rPr>
              <a:t>такі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err="1" smtClean="0">
                <a:solidFill>
                  <a:srgbClr val="002060"/>
                </a:solidFill>
              </a:rPr>
              <a:t>основні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  <a:r>
              <a:rPr lang="ru-RU" sz="4000" i="1" dirty="0" err="1" smtClean="0">
                <a:solidFill>
                  <a:srgbClr val="002060"/>
                </a:solidFill>
              </a:rPr>
              <a:t>функції</a:t>
            </a:r>
            <a:r>
              <a:rPr lang="ru-RU" sz="4000" i="1" dirty="0" smtClean="0">
                <a:solidFill>
                  <a:srgbClr val="002060"/>
                </a:solidFill>
              </a:rPr>
              <a:t>: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000496" y="1357298"/>
            <a:ext cx="642942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714620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— </a:t>
            </a:r>
            <a:r>
              <a:rPr lang="ru-RU" sz="2400" dirty="0" err="1" smtClean="0">
                <a:solidFill>
                  <a:srgbClr val="002060"/>
                </a:solidFill>
              </a:rPr>
              <a:t>закріплюють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конкретну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поведінку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учасників</a:t>
            </a:r>
            <a:r>
              <a:rPr lang="ru-RU" sz="2400" dirty="0" smtClean="0">
                <a:solidFill>
                  <a:srgbClr val="002060"/>
                </a:solidFill>
              </a:rPr>
              <a:t> у </a:t>
            </a:r>
            <a:r>
              <a:rPr lang="ru-RU" sz="2400" dirty="0" err="1" smtClean="0">
                <a:solidFill>
                  <a:srgbClr val="002060"/>
                </a:solidFill>
              </a:rPr>
              <a:t>процесі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або</a:t>
            </a:r>
            <a:r>
              <a:rPr lang="ru-RU" sz="2400" dirty="0" smtClean="0">
                <a:solidFill>
                  <a:srgbClr val="002060"/>
                </a:solidFill>
              </a:rPr>
              <a:t> при </a:t>
            </a:r>
            <a:r>
              <a:rPr lang="ru-RU" sz="2400" dirty="0" err="1" smtClean="0">
                <a:solidFill>
                  <a:srgbClr val="002060"/>
                </a:solidFill>
              </a:rPr>
              <a:t>здійсненні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банківських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операцій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—  </a:t>
            </a:r>
            <a:r>
              <a:rPr lang="ru-RU" sz="2400" dirty="0" err="1" smtClean="0">
                <a:solidFill>
                  <a:srgbClr val="002060"/>
                </a:solidFill>
              </a:rPr>
              <a:t>визначають</a:t>
            </a:r>
            <a:r>
              <a:rPr lang="ru-RU" sz="2400" dirty="0" smtClean="0">
                <a:solidFill>
                  <a:srgbClr val="002060"/>
                </a:solidFill>
              </a:rPr>
              <a:t> коло </a:t>
            </a:r>
            <a:r>
              <a:rPr lang="ru-RU" sz="2400" dirty="0" err="1" smtClean="0">
                <a:solidFill>
                  <a:srgbClr val="002060"/>
                </a:solidFill>
              </a:rPr>
              <a:t>суб'єктів</a:t>
            </a:r>
            <a:r>
              <a:rPr lang="ru-RU" sz="2400" dirty="0" smtClean="0">
                <a:solidFill>
                  <a:srgbClr val="002060"/>
                </a:solidFill>
              </a:rPr>
              <a:t>, на </a:t>
            </a:r>
            <a:r>
              <a:rPr lang="ru-RU" sz="2400" dirty="0" err="1" smtClean="0">
                <a:solidFill>
                  <a:srgbClr val="002060"/>
                </a:solidFill>
              </a:rPr>
              <a:t>яких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поширюється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дія</a:t>
            </a:r>
            <a:r>
              <a:rPr lang="ru-RU" sz="2400" dirty="0" smtClean="0">
                <a:solidFill>
                  <a:srgbClr val="002060"/>
                </a:solidFill>
              </a:rPr>
              <a:t> норм </a:t>
            </a:r>
            <a:r>
              <a:rPr lang="ru-RU" sz="2400" dirty="0" err="1" smtClean="0">
                <a:solidFill>
                  <a:srgbClr val="002060"/>
                </a:solidFill>
              </a:rPr>
              <a:t>банківського</a:t>
            </a:r>
            <a:r>
              <a:rPr lang="ru-RU" sz="2400" dirty="0" smtClean="0">
                <a:solidFill>
                  <a:srgbClr val="002060"/>
                </a:solidFill>
              </a:rPr>
              <a:t> права;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— </a:t>
            </a:r>
            <a:r>
              <a:rPr lang="ru-RU" sz="2400" dirty="0" err="1" smtClean="0">
                <a:solidFill>
                  <a:srgbClr val="002060"/>
                </a:solidFill>
              </a:rPr>
              <a:t>забезпечують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приведення</a:t>
            </a:r>
            <a:r>
              <a:rPr lang="ru-RU" sz="2400" dirty="0" smtClean="0">
                <a:solidFill>
                  <a:srgbClr val="002060"/>
                </a:solidFill>
              </a:rPr>
              <a:t> в </a:t>
            </a:r>
            <a:r>
              <a:rPr lang="ru-RU" sz="2400" dirty="0" err="1" smtClean="0">
                <a:solidFill>
                  <a:srgbClr val="002060"/>
                </a:solidFill>
              </a:rPr>
              <a:t>дію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юридичних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засобів</a:t>
            </a:r>
            <a:r>
              <a:rPr lang="ru-RU" sz="2400" dirty="0" smtClean="0">
                <a:solidFill>
                  <a:srgbClr val="002060"/>
                </a:solidFill>
              </a:rPr>
              <a:t> для </a:t>
            </a:r>
            <a:r>
              <a:rPr lang="ru-RU" sz="2400" dirty="0" err="1" smtClean="0">
                <a:solidFill>
                  <a:srgbClr val="002060"/>
                </a:solidFill>
              </a:rPr>
              <a:t>реалізації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суб'єктивних</a:t>
            </a:r>
            <a:r>
              <a:rPr lang="ru-RU" sz="2400" dirty="0" smtClean="0">
                <a:solidFill>
                  <a:srgbClr val="002060"/>
                </a:solidFill>
              </a:rPr>
              <a:t> прав </a:t>
            </a:r>
            <a:r>
              <a:rPr lang="ru-RU" sz="2400" dirty="0" err="1" smtClean="0">
                <a:solidFill>
                  <a:srgbClr val="002060"/>
                </a:solidFill>
              </a:rPr>
              <a:t>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юридичних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обов'язків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002060"/>
                </a:solidFill>
              </a:rPr>
              <a:t>КЛАСИФІКАЦІЯ БАНКІВСЬКИХ ПРАВОВІДНОСИН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143372" y="1285860"/>
            <a:ext cx="642942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571744"/>
            <a:ext cx="78581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</a:rPr>
              <a:t>що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регулюють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організацію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системи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</a:rPr>
              <a:t>що'виникають</a:t>
            </a:r>
            <a:r>
              <a:rPr lang="ru-RU" sz="2400" dirty="0" smtClean="0">
                <a:solidFill>
                  <a:srgbClr val="002060"/>
                </a:solidFill>
              </a:rPr>
              <a:t> у </a:t>
            </a:r>
            <a:r>
              <a:rPr lang="ru-RU" sz="2400" dirty="0" err="1" smtClean="0">
                <a:solidFill>
                  <a:srgbClr val="002060"/>
                </a:solidFill>
              </a:rPr>
              <a:t>сфері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банківських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операцій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uk-UA" sz="2400" dirty="0" smtClean="0">
                <a:solidFill>
                  <a:srgbClr val="002060"/>
                </a:solidFill>
              </a:rPr>
              <a:t>-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кредитні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</a:rPr>
              <a:t>розрахункові</a:t>
            </a:r>
            <a:r>
              <a:rPr lang="ru-RU" sz="2400" dirty="0" smtClean="0">
                <a:solidFill>
                  <a:srgbClr val="002060"/>
                </a:solidFill>
              </a:rPr>
              <a:t>; 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  </a:t>
            </a:r>
            <a:r>
              <a:rPr lang="ru-RU" sz="2400" dirty="0" err="1" smtClean="0">
                <a:solidFill>
                  <a:srgbClr val="002060"/>
                </a:solidFill>
              </a:rPr>
              <a:t>валютні</a:t>
            </a:r>
            <a:r>
              <a:rPr lang="ru-RU" sz="2400" dirty="0" smtClean="0">
                <a:solidFill>
                  <a:srgbClr val="002060"/>
                </a:solidFill>
              </a:rPr>
              <a:t>; </a:t>
            </a:r>
            <a:r>
              <a:rPr lang="ru-RU" sz="2400" dirty="0" err="1" smtClean="0">
                <a:solidFill>
                  <a:srgbClr val="002060"/>
                </a:solidFill>
              </a:rPr>
              <a:t>з</a:t>
            </a:r>
            <a:r>
              <a:rPr lang="ru-RU" sz="2400" dirty="0" smtClean="0">
                <a:solidFill>
                  <a:srgbClr val="002060"/>
                </a:solidFill>
              </a:rPr>
              <a:t> Приводу </a:t>
            </a:r>
            <a:r>
              <a:rPr lang="ru-RU" sz="2400" dirty="0" err="1" smtClean="0">
                <a:solidFill>
                  <a:srgbClr val="002060"/>
                </a:solidFill>
              </a:rPr>
              <a:t>Обігу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Цінних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</a:rPr>
              <a:t>паперів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-  </a:t>
            </a:r>
            <a:r>
              <a:rPr lang="ru-RU" sz="2400" dirty="0" err="1" smtClean="0">
                <a:solidFill>
                  <a:srgbClr val="002060"/>
                </a:solidFill>
              </a:rPr>
              <a:t>регулювання</a:t>
            </a:r>
            <a:r>
              <a:rPr lang="ru-RU" sz="2400" dirty="0" smtClean="0">
                <a:solidFill>
                  <a:srgbClr val="002060"/>
                </a:solidFill>
              </a:rPr>
              <a:t> грошового </a:t>
            </a:r>
            <a:r>
              <a:rPr lang="ru-RU" sz="2400" dirty="0" err="1" smtClean="0">
                <a:solidFill>
                  <a:srgbClr val="002060"/>
                </a:solidFill>
              </a:rPr>
              <a:t>обігу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3"/>
            <a:ext cx="81439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Залежно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конкретного </a:t>
            </a:r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змісту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поділяються</a:t>
            </a:r>
            <a:r>
              <a:rPr lang="ru-RU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на: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а)  </a:t>
            </a:r>
            <a:r>
              <a:rPr lang="ru-RU" sz="2800" dirty="0" err="1" smtClean="0">
                <a:solidFill>
                  <a:srgbClr val="002060"/>
                </a:solidFill>
              </a:rPr>
              <a:t>майнові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пов'язані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коштами як видом майна;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б)  </a:t>
            </a:r>
            <a:r>
              <a:rPr lang="ru-RU" sz="2800" dirty="0" err="1" smtClean="0">
                <a:solidFill>
                  <a:srgbClr val="002060"/>
                </a:solidFill>
              </a:rPr>
              <a:t>немайнові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пов'язані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із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забезпеченням</a:t>
            </a:r>
            <a:r>
              <a:rPr lang="ru-RU" sz="2800" dirty="0" smtClean="0">
                <a:solidFill>
                  <a:srgbClr val="002060"/>
                </a:solidFill>
              </a:rPr>
              <a:t> режиму </a:t>
            </a:r>
            <a:r>
              <a:rPr lang="ru-RU" sz="28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таємниці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або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захистом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ділової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репутації</a:t>
            </a:r>
            <a:r>
              <a:rPr lang="ru-RU" sz="2800" dirty="0" smtClean="0">
                <a:solidFill>
                  <a:srgbClr val="002060"/>
                </a:solidFill>
              </a:rPr>
              <a:t> банку;</a:t>
            </a:r>
          </a:p>
          <a:p>
            <a:endParaRPr lang="ru-RU" sz="2800" dirty="0" smtClean="0">
              <a:solidFill>
                <a:srgbClr val="002060"/>
              </a:solidFill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в)  </a:t>
            </a:r>
            <a:r>
              <a:rPr lang="ru-RU" sz="2800" dirty="0" err="1" smtClean="0">
                <a:solidFill>
                  <a:srgbClr val="002060"/>
                </a:solidFill>
              </a:rPr>
              <a:t>організаційні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 err="1" smtClean="0">
                <a:solidFill>
                  <a:srgbClr val="002060"/>
                </a:solidFill>
              </a:rPr>
              <a:t>пов'язані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з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побудовою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системи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або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</a:rPr>
              <a:t>структури</a:t>
            </a:r>
            <a:r>
              <a:rPr lang="ru-RU" sz="2800" dirty="0" smtClean="0">
                <a:solidFill>
                  <a:srgbClr val="002060"/>
                </a:solidFill>
              </a:rPr>
              <a:t> банку;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285752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РОБОТУ ВИКОНАЛА СТУДЕНТКА ГРУПИ </a:t>
            </a:r>
            <a:r>
              <a:rPr lang="uk-UA" dirty="0" smtClean="0">
                <a:solidFill>
                  <a:srgbClr val="FFFF00"/>
                </a:solidFill>
              </a:rPr>
              <a:t>ПБ-33</a:t>
            </a:r>
            <a:r>
              <a:rPr lang="uk-UA" dirty="0" smtClean="0">
                <a:solidFill>
                  <a:srgbClr val="FFFF00"/>
                </a:solidFill>
              </a:rPr>
              <a:t/>
            </a:r>
            <a:br>
              <a:rPr lang="uk-UA" dirty="0" smtClean="0">
                <a:solidFill>
                  <a:srgbClr val="FFFF00"/>
                </a:solidFill>
              </a:rPr>
            </a:br>
            <a:r>
              <a:rPr lang="uk-UA" dirty="0" smtClean="0">
                <a:solidFill>
                  <a:srgbClr val="FFFF00"/>
                </a:solidFill>
              </a:rPr>
              <a:t>Гребеневич Анна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500042"/>
            <a:ext cx="8572528" cy="564360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solidFill>
                  <a:srgbClr val="002060"/>
                </a:solidFill>
              </a:rPr>
              <a:t>Банківське</a:t>
            </a:r>
            <a:r>
              <a:rPr lang="ru-RU" sz="3200" dirty="0" smtClean="0">
                <a:solidFill>
                  <a:srgbClr val="002060"/>
                </a:solidFill>
              </a:rPr>
              <a:t> право </a:t>
            </a:r>
            <a:r>
              <a:rPr lang="ru-RU" sz="3200" dirty="0" err="1" smtClean="0">
                <a:solidFill>
                  <a:srgbClr val="002060"/>
                </a:solidFill>
              </a:rPr>
              <a:t>ґрунтується</a:t>
            </a:r>
            <a:r>
              <a:rPr lang="ru-RU" sz="3200" dirty="0" smtClean="0">
                <a:solidFill>
                  <a:srgbClr val="002060"/>
                </a:solidFill>
              </a:rPr>
              <a:t> як на </a:t>
            </a:r>
            <a:r>
              <a:rPr lang="ru-RU" sz="3200" dirty="0" err="1" smtClean="0">
                <a:solidFill>
                  <a:srgbClr val="002060"/>
                </a:solidFill>
              </a:rPr>
              <a:t>загальноправових</a:t>
            </a:r>
            <a:r>
              <a:rPr lang="ru-RU" sz="3200" dirty="0" smtClean="0">
                <a:solidFill>
                  <a:srgbClr val="002060"/>
                </a:solidFill>
              </a:rPr>
              <a:t> принципах,</a:t>
            </a:r>
          </a:p>
          <a:p>
            <a:pPr algn="ctr"/>
            <a:r>
              <a:rPr lang="ru-RU" sz="3200" dirty="0" err="1" smtClean="0">
                <a:solidFill>
                  <a:srgbClr val="002060"/>
                </a:solidFill>
              </a:rPr>
              <a:t>притаманних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всьому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національному</a:t>
            </a:r>
            <a:r>
              <a:rPr lang="ru-RU" sz="3200" dirty="0" smtClean="0">
                <a:solidFill>
                  <a:srgbClr val="002060"/>
                </a:solidFill>
              </a:rPr>
              <a:t> праву(</a:t>
            </a:r>
            <a:r>
              <a:rPr lang="ru-RU" sz="3200" dirty="0" err="1" smtClean="0">
                <a:solidFill>
                  <a:srgbClr val="002060"/>
                </a:solidFill>
              </a:rPr>
              <a:t>законності</a:t>
            </a:r>
            <a:r>
              <a:rPr lang="ru-RU" sz="3200" dirty="0" smtClean="0">
                <a:solidFill>
                  <a:srgbClr val="002060"/>
                </a:solidFill>
              </a:rPr>
              <a:t>, верховенства права та </a:t>
            </a:r>
            <a:r>
              <a:rPr lang="ru-RU" sz="3200" dirty="0" err="1" smtClean="0">
                <a:solidFill>
                  <a:srgbClr val="002060"/>
                </a:solidFill>
              </a:rPr>
              <a:t>рівності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всіх</a:t>
            </a:r>
            <a:r>
              <a:rPr lang="ru-RU" sz="3200" dirty="0" smtClean="0">
                <a:solidFill>
                  <a:srgbClr val="002060"/>
                </a:solidFill>
              </a:rPr>
              <a:t> перед законом), так </a:t>
            </a:r>
            <a:r>
              <a:rPr lang="ru-RU" sz="3200" dirty="0" err="1" smtClean="0">
                <a:solidFill>
                  <a:srgbClr val="002060"/>
                </a:solidFill>
              </a:rPr>
              <a:t>і</a:t>
            </a:r>
            <a:r>
              <a:rPr lang="ru-RU" sz="3200" dirty="0" smtClean="0">
                <a:solidFill>
                  <a:srgbClr val="002060"/>
                </a:solidFill>
              </a:rPr>
              <a:t> на </a:t>
            </a:r>
            <a:r>
              <a:rPr lang="ru-RU" sz="3200" dirty="0" err="1" smtClean="0">
                <a:solidFill>
                  <a:srgbClr val="002060"/>
                </a:solidFill>
              </a:rPr>
              <a:t>спеціальних</a:t>
            </a:r>
            <a:r>
              <a:rPr lang="ru-RU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err="1" smtClean="0">
                <a:solidFill>
                  <a:srgbClr val="002060"/>
                </a:solidFill>
              </a:rPr>
              <a:t>які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мають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свої</a:t>
            </a:r>
            <a:endParaRPr lang="ru-RU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dirty="0" err="1" smtClean="0">
                <a:solidFill>
                  <a:srgbClr val="002060"/>
                </a:solidFill>
              </a:rPr>
              <a:t>специфічні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ознаки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властиві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банківській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err="1" smtClean="0">
                <a:solidFill>
                  <a:srgbClr val="002060"/>
                </a:solidFill>
              </a:rPr>
              <a:t>сфері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СПЕЦІАЛЬНІ ПРИНЦИПИ БАНКІВСЬКОГО ПРАВА</a:t>
            </a:r>
            <a:endParaRPr lang="ru-RU" dirty="0"/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4186242" y="1757358"/>
            <a:ext cx="7715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00034" y="2214553"/>
            <a:ext cx="821537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— 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свободи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Суб’єкти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банківської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мають</a:t>
            </a:r>
            <a:r>
              <a:rPr lang="ru-RU" sz="2000" dirty="0" smtClean="0">
                <a:solidFill>
                  <a:srgbClr val="002060"/>
                </a:solidFill>
              </a:rPr>
              <a:t> право без </a:t>
            </a:r>
            <a:r>
              <a:rPr lang="ru-RU" sz="2000" dirty="0" err="1" smtClean="0">
                <a:solidFill>
                  <a:srgbClr val="002060"/>
                </a:solidFill>
              </a:rPr>
              <a:t>обмежень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приймати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рішення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здійснювати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самостійно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будь-яку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діяльність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не </a:t>
            </a:r>
            <a:r>
              <a:rPr lang="ru-RU" sz="2000" dirty="0" err="1" smtClean="0">
                <a:solidFill>
                  <a:srgbClr val="002060"/>
                </a:solidFill>
              </a:rPr>
              <a:t>суперечить</a:t>
            </a:r>
            <a:r>
              <a:rPr lang="ru-RU" sz="2000" dirty="0" smtClean="0">
                <a:solidFill>
                  <a:srgbClr val="002060"/>
                </a:solidFill>
              </a:rPr>
              <a:t> чинному </a:t>
            </a:r>
            <a:r>
              <a:rPr lang="ru-RU" sz="2000" dirty="0" err="1" smtClean="0">
                <a:solidFill>
                  <a:srgbClr val="002060"/>
                </a:solidFill>
              </a:rPr>
              <a:t>законодавству.Обмеження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здійсненні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передбачаються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законодавством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України</a:t>
            </a:r>
            <a:r>
              <a:rPr lang="ru-RU" sz="20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— 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неухильного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виконання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нормативів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встановлених</a:t>
            </a:r>
            <a:r>
              <a:rPr lang="ru-RU" sz="2000" dirty="0" smtClean="0">
                <a:solidFill>
                  <a:srgbClr val="002060"/>
                </a:solidFill>
              </a:rPr>
              <a:t> НБУ, норм чинного </a:t>
            </a:r>
            <a:r>
              <a:rPr lang="ru-RU" sz="2000" dirty="0" err="1" smtClean="0">
                <a:solidFill>
                  <a:srgbClr val="002060"/>
                </a:solidFill>
              </a:rPr>
              <a:t>законодавства</a:t>
            </a:r>
            <a:r>
              <a:rPr lang="ru-RU" sz="2000" dirty="0" smtClean="0">
                <a:solidFill>
                  <a:srgbClr val="002060"/>
                </a:solidFill>
              </a:rPr>
              <a:t>. Цей 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зобов’язує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суб’єктів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правовідносин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додержувати</a:t>
            </a:r>
            <a:r>
              <a:rPr lang="ru-RU" sz="2000" dirty="0" smtClean="0">
                <a:solidFill>
                  <a:srgbClr val="002060"/>
                </a:solidFill>
              </a:rPr>
              <a:t> правил </a:t>
            </a:r>
            <a:r>
              <a:rPr lang="ru-RU" sz="2000" dirty="0" err="1" smtClean="0">
                <a:solidFill>
                  <a:srgbClr val="002060"/>
                </a:solidFill>
              </a:rPr>
              <a:t>поведінки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приписуваних</a:t>
            </a:r>
            <a:r>
              <a:rPr lang="ru-RU" sz="2000" dirty="0" smtClean="0">
                <a:solidFill>
                  <a:srgbClr val="002060"/>
                </a:solidFill>
              </a:rPr>
              <a:t> нормами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банківського</a:t>
            </a:r>
            <a:r>
              <a:rPr lang="ru-RU" sz="2000" dirty="0" smtClean="0">
                <a:solidFill>
                  <a:srgbClr val="002060"/>
                </a:solidFill>
              </a:rPr>
              <a:t> права.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>
            <a:off x="3321847" y="535773"/>
            <a:ext cx="10715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28596" y="1142984"/>
            <a:ext cx="81439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—принцип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поєднання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публічних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приватних</a:t>
            </a:r>
            <a:r>
              <a:rPr lang="ru-RU" sz="2000" dirty="0" smtClean="0">
                <a:solidFill>
                  <a:srgbClr val="002060"/>
                </a:solidFill>
              </a:rPr>
              <a:t> начал у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сфері</a:t>
            </a:r>
            <a:r>
              <a:rPr lang="ru-RU" sz="2000" dirty="0" smtClean="0">
                <a:solidFill>
                  <a:srgbClr val="002060"/>
                </a:solidFill>
              </a:rPr>
              <a:t>. З одного боку, держава </a:t>
            </a:r>
            <a:r>
              <a:rPr lang="ru-RU" sz="2000" dirty="0" err="1" smtClean="0">
                <a:solidFill>
                  <a:srgbClr val="002060"/>
                </a:solidFill>
              </a:rPr>
              <a:t>займається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організацією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регулюванням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управлінням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банківською</a:t>
            </a:r>
            <a:r>
              <a:rPr lang="ru-RU" sz="2000" dirty="0" smtClean="0">
                <a:solidFill>
                  <a:srgbClr val="002060"/>
                </a:solidFill>
              </a:rPr>
              <a:t> системою в </a:t>
            </a:r>
            <a:r>
              <a:rPr lang="ru-RU" sz="2000" dirty="0" err="1" smtClean="0">
                <a:solidFill>
                  <a:srgbClr val="002060"/>
                </a:solidFill>
              </a:rPr>
              <a:t>інтересах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усього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суспільства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00305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—принцип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задоволення</a:t>
            </a:r>
            <a:r>
              <a:rPr lang="ru-RU" sz="2000" dirty="0" smtClean="0">
                <a:solidFill>
                  <a:srgbClr val="002060"/>
                </a:solidFill>
              </a:rPr>
              <a:t> потреб </a:t>
            </a:r>
            <a:r>
              <a:rPr lang="ru-RU" sz="2000" dirty="0" err="1" smtClean="0">
                <a:solidFill>
                  <a:srgbClr val="002060"/>
                </a:solidFill>
              </a:rPr>
              <a:t>клієнтів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максималізацй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отримання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прибутку</a:t>
            </a:r>
            <a:r>
              <a:rPr lang="ru-RU" sz="2000" dirty="0" smtClean="0">
                <a:solidFill>
                  <a:srgbClr val="002060"/>
                </a:solidFill>
              </a:rPr>
              <a:t> банками;</a:t>
            </a:r>
          </a:p>
          <a:p>
            <a:pPr algn="just"/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—принцип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добровільності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взаємовідносин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взаємної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заінтересованості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установ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їх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клієнтів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Суб’єкти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правовідносин</a:t>
            </a:r>
            <a:r>
              <a:rPr lang="ru-RU" sz="2000" dirty="0" smtClean="0">
                <a:solidFill>
                  <a:srgbClr val="002060"/>
                </a:solidFill>
              </a:rPr>
              <a:t> (при </a:t>
            </a:r>
            <a:r>
              <a:rPr lang="ru-RU" sz="2000" dirty="0" err="1" smtClean="0">
                <a:solidFill>
                  <a:srgbClr val="002060"/>
                </a:solidFill>
              </a:rPr>
              <a:t>кредитуванні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організації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розрахунків</a:t>
            </a:r>
            <a:r>
              <a:rPr lang="ru-RU" sz="2000" dirty="0" smtClean="0">
                <a:solidFill>
                  <a:srgbClr val="002060"/>
                </a:solidFill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</a:rPr>
              <a:t>будують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відносини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підставі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рівності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сторін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їх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диспозитивності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ініціативності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формуванні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виконанні</a:t>
            </a:r>
            <a:r>
              <a:rPr lang="ru-RU" sz="2000" dirty="0" smtClean="0">
                <a:solidFill>
                  <a:srgbClr val="002060"/>
                </a:solidFill>
              </a:rPr>
              <a:t> прав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обов’язків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rot="5400000">
            <a:off x="3643306" y="64291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00034" y="1214422"/>
            <a:ext cx="82153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— 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підтримки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конкуренції</a:t>
            </a:r>
            <a:r>
              <a:rPr lang="ru-RU" sz="2000" dirty="0" smtClean="0">
                <a:solidFill>
                  <a:srgbClr val="002060"/>
                </a:solidFill>
              </a:rPr>
              <a:t> та заборони 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спрямованої</a:t>
            </a:r>
            <a:r>
              <a:rPr lang="ru-RU" sz="2000" dirty="0" smtClean="0">
                <a:solidFill>
                  <a:srgbClr val="002060"/>
                </a:solidFill>
              </a:rPr>
              <a:t> на </a:t>
            </a:r>
            <a:r>
              <a:rPr lang="ru-RU" sz="2000" dirty="0" err="1" smtClean="0">
                <a:solidFill>
                  <a:srgbClr val="002060"/>
                </a:solidFill>
              </a:rPr>
              <a:t>монополізацію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недобросовісну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конкуренцію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</a:rPr>
              <a:t>Це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означає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що</a:t>
            </a:r>
            <a:r>
              <a:rPr lang="ru-RU" sz="2000" dirty="0" smtClean="0">
                <a:solidFill>
                  <a:srgbClr val="002060"/>
                </a:solidFill>
              </a:rPr>
              <a:t> банкам </a:t>
            </a:r>
            <a:r>
              <a:rPr lang="ru-RU" sz="2000" dirty="0" err="1" smtClean="0">
                <a:solidFill>
                  <a:srgbClr val="002060"/>
                </a:solidFill>
              </a:rPr>
              <a:t>забороняється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укладати</a:t>
            </a:r>
            <a:r>
              <a:rPr lang="ru-RU" sz="2000" dirty="0" smtClean="0">
                <a:solidFill>
                  <a:srgbClr val="002060"/>
                </a:solidFill>
              </a:rPr>
              <a:t> угоди </a:t>
            </a:r>
            <a:r>
              <a:rPr lang="ru-RU" sz="2000" dirty="0" err="1" smtClean="0">
                <a:solidFill>
                  <a:srgbClr val="002060"/>
                </a:solidFill>
              </a:rPr>
              <a:t>з</a:t>
            </a:r>
            <a:r>
              <a:rPr lang="ru-RU" sz="2000" dirty="0" smtClean="0">
                <a:solidFill>
                  <a:srgbClr val="002060"/>
                </a:solidFill>
              </a:rPr>
              <a:t> метою </a:t>
            </a:r>
            <a:r>
              <a:rPr lang="ru-RU" sz="2000" dirty="0" err="1" smtClean="0">
                <a:solidFill>
                  <a:srgbClr val="002060"/>
                </a:solidFill>
              </a:rPr>
              <a:t>обмеження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конкуренції</a:t>
            </a:r>
            <a:r>
              <a:rPr lang="ru-RU" sz="2000" dirty="0" smtClean="0">
                <a:solidFill>
                  <a:srgbClr val="002060"/>
                </a:solidFill>
              </a:rPr>
              <a:t> в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діяльності</a:t>
            </a:r>
            <a:r>
              <a:rPr lang="ru-RU" sz="2000" dirty="0" smtClean="0">
                <a:solidFill>
                  <a:srgbClr val="002060"/>
                </a:solidFill>
              </a:rPr>
              <a:t>, а </a:t>
            </a:r>
            <a:r>
              <a:rPr lang="ru-RU" sz="2000" dirty="0" err="1" smtClean="0">
                <a:solidFill>
                  <a:srgbClr val="002060"/>
                </a:solidFill>
              </a:rPr>
              <a:t>також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монополізації</a:t>
            </a:r>
            <a:r>
              <a:rPr lang="ru-RU" sz="2000" dirty="0" smtClean="0">
                <a:solidFill>
                  <a:srgbClr val="002060"/>
                </a:solidFill>
              </a:rPr>
              <a:t> умов </a:t>
            </a:r>
            <a:r>
              <a:rPr lang="ru-RU" sz="2000" dirty="0" err="1" smtClean="0">
                <a:solidFill>
                  <a:srgbClr val="002060"/>
                </a:solidFill>
              </a:rPr>
              <a:t>надання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кредитів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інших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послуг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встановлення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відсоткових</a:t>
            </a:r>
            <a:r>
              <a:rPr lang="ru-RU" sz="2000" dirty="0" smtClean="0">
                <a:solidFill>
                  <a:srgbClr val="002060"/>
                </a:solidFill>
              </a:rPr>
              <a:t> ставок </a:t>
            </a:r>
            <a:r>
              <a:rPr lang="ru-RU" sz="2000" dirty="0" err="1" smtClean="0">
                <a:solidFill>
                  <a:srgbClr val="002060"/>
                </a:solidFill>
              </a:rPr>
              <a:t>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комісійної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винагороди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214686"/>
            <a:ext cx="84296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- принцип </a:t>
            </a:r>
            <a:r>
              <a:rPr lang="ru-RU" sz="2000" dirty="0" err="1" smtClean="0">
                <a:solidFill>
                  <a:srgbClr val="002060"/>
                </a:solidFill>
              </a:rPr>
              <a:t>нагляду</a:t>
            </a:r>
            <a:r>
              <a:rPr lang="ru-RU" sz="2000" dirty="0" smtClean="0">
                <a:solidFill>
                  <a:srgbClr val="002060"/>
                </a:solidFill>
              </a:rPr>
              <a:t> за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діяльністю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</a:t>
            </a:r>
            <a:r>
              <a:rPr lang="ru-RU" sz="2000" dirty="0" smtClean="0">
                <a:solidFill>
                  <a:srgbClr val="002060"/>
                </a:solidFill>
              </a:rPr>
              <a:t> та </a:t>
            </a:r>
            <a:r>
              <a:rPr lang="ru-RU" sz="2000" dirty="0" err="1" smtClean="0">
                <a:solidFill>
                  <a:srgbClr val="002060"/>
                </a:solidFill>
              </a:rPr>
              <a:t>інших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кредитно-фінансових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</a:rPr>
              <a:t>установ</a:t>
            </a:r>
            <a:r>
              <a:rPr lang="ru-RU" sz="2000" dirty="0" smtClean="0">
                <a:solidFill>
                  <a:srgbClr val="002060"/>
                </a:solidFill>
              </a:rPr>
              <a:t>. У </a:t>
            </a:r>
            <a:r>
              <a:rPr lang="ru-RU" sz="2000" dirty="0" err="1" smtClean="0">
                <a:solidFill>
                  <a:srgbClr val="002060"/>
                </a:solidFill>
              </a:rPr>
              <a:t>належному</a:t>
            </a:r>
            <a:r>
              <a:rPr lang="ru-RU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 err="1" smtClean="0">
                <a:solidFill>
                  <a:srgbClr val="002060"/>
                </a:solidFill>
              </a:rPr>
              <a:t>функціонуванні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системи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найважливіша</a:t>
            </a:r>
            <a:r>
              <a:rPr lang="ru-RU" sz="2000" dirty="0" smtClean="0">
                <a:solidFill>
                  <a:srgbClr val="002060"/>
                </a:solidFill>
              </a:rPr>
              <a:t> роль </a:t>
            </a:r>
            <a:r>
              <a:rPr lang="ru-RU" sz="2000" dirty="0" err="1" smtClean="0">
                <a:solidFill>
                  <a:srgbClr val="002060"/>
                </a:solidFill>
              </a:rPr>
              <a:t>відводиться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нагляду</a:t>
            </a:r>
            <a:r>
              <a:rPr lang="ru-RU" sz="2000" dirty="0" smtClean="0">
                <a:solidFill>
                  <a:srgbClr val="002060"/>
                </a:solidFill>
              </a:rPr>
              <a:t>. Без </a:t>
            </a:r>
            <a:r>
              <a:rPr lang="ru-RU" sz="2000" dirty="0" err="1" smtClean="0">
                <a:solidFill>
                  <a:srgbClr val="002060"/>
                </a:solidFill>
              </a:rPr>
              <a:t>нього</a:t>
            </a:r>
            <a:r>
              <a:rPr lang="ru-RU" sz="2000" dirty="0" smtClean="0">
                <a:solidFill>
                  <a:srgbClr val="002060"/>
                </a:solidFill>
              </a:rPr>
              <a:t> не </a:t>
            </a:r>
            <a:r>
              <a:rPr lang="ru-RU" sz="2000" dirty="0" err="1" smtClean="0">
                <a:solidFill>
                  <a:srgbClr val="002060"/>
                </a:solidFill>
              </a:rPr>
              <a:t>може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здійснюватися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економічна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діяльність</a:t>
            </a:r>
            <a:r>
              <a:rPr lang="ru-RU" sz="2000" dirty="0" smtClean="0">
                <a:solidFill>
                  <a:srgbClr val="002060"/>
                </a:solidFill>
              </a:rPr>
              <a:t>, за </a:t>
            </a:r>
            <a:r>
              <a:rPr lang="ru-RU" sz="2000" dirty="0" err="1" smtClean="0">
                <a:solidFill>
                  <a:srgbClr val="002060"/>
                </a:solidFill>
              </a:rPr>
              <a:t>його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допомогою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забороняється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втручання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держави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внутрішньогосподарську</a:t>
            </a:r>
            <a:r>
              <a:rPr lang="ru-RU" sz="2000" dirty="0" smtClean="0">
                <a:solidFill>
                  <a:srgbClr val="002060"/>
                </a:solidFill>
              </a:rPr>
              <a:t> сферу </a:t>
            </a:r>
            <a:r>
              <a:rPr lang="ru-RU" sz="2000" dirty="0" err="1" smtClean="0">
                <a:solidFill>
                  <a:srgbClr val="002060"/>
                </a:solidFill>
              </a:rPr>
              <a:t>комерційних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підприємств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забезпечується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законність</a:t>
            </a:r>
            <a:r>
              <a:rPr lang="ru-RU" sz="2000" dirty="0" smtClean="0">
                <a:solidFill>
                  <a:srgbClr val="002060"/>
                </a:solidFill>
              </a:rPr>
              <a:t> у </a:t>
            </a:r>
            <a:r>
              <a:rPr lang="ru-RU" sz="2000" dirty="0" err="1" smtClean="0">
                <a:solidFill>
                  <a:srgbClr val="002060"/>
                </a:solidFill>
              </a:rPr>
              <a:t>банківській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сфері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</a:rPr>
              <a:t>запобігання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правопорушенням</a:t>
            </a:r>
            <a:r>
              <a:rPr lang="ru-RU" sz="2000" dirty="0" smtClean="0">
                <a:solidFill>
                  <a:srgbClr val="002060"/>
                </a:solidFill>
              </a:rPr>
              <a:t>, за </a:t>
            </a:r>
            <a:r>
              <a:rPr lang="ru-RU" sz="2000" dirty="0" err="1" smtClean="0">
                <a:solidFill>
                  <a:srgbClr val="002060"/>
                </a:solidFill>
              </a:rPr>
              <a:t>його</a:t>
            </a:r>
            <a:r>
              <a:rPr lang="ru-RU" sz="2000" dirty="0" smtClean="0">
                <a:solidFill>
                  <a:srgbClr val="002060"/>
                </a:solidFill>
              </a:rPr>
              <a:t> сигналами </a:t>
            </a:r>
            <a:r>
              <a:rPr lang="ru-RU" sz="2000" dirty="0" err="1" smtClean="0">
                <a:solidFill>
                  <a:srgbClr val="002060"/>
                </a:solidFill>
              </a:rPr>
              <a:t>притягуються</a:t>
            </a:r>
            <a:r>
              <a:rPr lang="ru-RU" sz="2000" dirty="0" smtClean="0">
                <a:solidFill>
                  <a:srgbClr val="002060"/>
                </a:solidFill>
              </a:rPr>
              <a:t> до </a:t>
            </a:r>
            <a:r>
              <a:rPr lang="ru-RU" sz="2000" dirty="0" err="1" smtClean="0">
                <a:solidFill>
                  <a:srgbClr val="002060"/>
                </a:solidFill>
              </a:rPr>
              <a:t>відповідальності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</a:rPr>
              <a:t>винної</a:t>
            </a:r>
            <a:r>
              <a:rPr lang="ru-RU" sz="2000" dirty="0" smtClean="0">
                <a:solidFill>
                  <a:srgbClr val="002060"/>
                </a:solidFill>
              </a:rPr>
              <a:t> особи.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0" y="357166"/>
            <a:ext cx="8929718" cy="57150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Норми </a:t>
            </a:r>
            <a:r>
              <a:rPr lang="ru-RU" sz="3600" dirty="0" err="1" smtClean="0">
                <a:solidFill>
                  <a:srgbClr val="002060"/>
                </a:solidFill>
              </a:rPr>
              <a:t>банківського</a:t>
            </a:r>
            <a:r>
              <a:rPr lang="ru-RU" sz="3600" dirty="0" smtClean="0">
                <a:solidFill>
                  <a:srgbClr val="002060"/>
                </a:solidFill>
              </a:rPr>
              <a:t> права </a:t>
            </a:r>
            <a:r>
              <a:rPr lang="ru-RU" sz="3600" dirty="0" err="1" smtClean="0">
                <a:solidFill>
                  <a:srgbClr val="002060"/>
                </a:solidFill>
              </a:rPr>
              <a:t>регулюють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специфічну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групу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суспільних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відносин</a:t>
            </a:r>
            <a:r>
              <a:rPr lang="ru-RU" sz="3600" dirty="0" smtClean="0">
                <a:solidFill>
                  <a:srgbClr val="002060"/>
                </a:solidFill>
              </a:rPr>
              <a:t> — </a:t>
            </a:r>
            <a:r>
              <a:rPr lang="ru-RU" sz="3600" dirty="0" err="1" smtClean="0">
                <a:solidFill>
                  <a:srgbClr val="002060"/>
                </a:solidFill>
              </a:rPr>
              <a:t>банківські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правові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відносини</a:t>
            </a:r>
            <a:r>
              <a:rPr lang="ru-RU" sz="3600" dirty="0" smtClean="0">
                <a:solidFill>
                  <a:srgbClr val="002060"/>
                </a:solidFill>
              </a:rPr>
              <a:t>, </a:t>
            </a:r>
            <a:r>
              <a:rPr lang="ru-RU" sz="3600" dirty="0" err="1" smtClean="0">
                <a:solidFill>
                  <a:srgbClr val="002060"/>
                </a:solidFill>
              </a:rPr>
              <a:t>тобто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взаємовідносини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між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суб’єктами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банківського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права</a:t>
            </a:r>
            <a:r>
              <a:rPr lang="ru-RU" sz="3600" dirty="0" smtClean="0">
                <a:solidFill>
                  <a:srgbClr val="002060"/>
                </a:solidFill>
              </a:rPr>
              <a:t> в </a:t>
            </a:r>
            <a:r>
              <a:rPr lang="ru-RU" sz="3600" dirty="0" err="1" smtClean="0">
                <a:solidFill>
                  <a:srgbClr val="002060"/>
                </a:solidFill>
              </a:rPr>
              <a:t>процесі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здійснення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банківської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 err="1" smtClean="0">
                <a:solidFill>
                  <a:srgbClr val="002060"/>
                </a:solidFill>
              </a:rPr>
              <a:t>діяльності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СТРУКТУРА НОРМИ БАНКІВСЬКОГО ПРАВА</a:t>
            </a:r>
            <a:endParaRPr lang="ru-RU" sz="4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1142976" y="207167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785786" y="2928934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Гіпотеза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858414" y="2143116"/>
            <a:ext cx="1570842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500430" y="2928934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Дизпозиція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429388" y="207167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429388" y="2928934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Санкція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85794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Гіпотеза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норм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, за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виникнути</a:t>
            </a:r>
            <a:r>
              <a:rPr lang="ru-RU" sz="2400" dirty="0" smtClean="0"/>
              <a:t>: </a:t>
            </a:r>
            <a:r>
              <a:rPr lang="ru-RU" sz="2400" dirty="0" err="1" smtClean="0"/>
              <a:t>банківські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правовідносини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відрізняються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чіткістю</a:t>
            </a:r>
            <a:r>
              <a:rPr lang="ru-RU" sz="2400" dirty="0" smtClean="0"/>
              <a:t>, </a:t>
            </a:r>
            <a:r>
              <a:rPr lang="ru-RU" sz="2400" dirty="0" err="1" smtClean="0"/>
              <a:t>виражені</a:t>
            </a:r>
            <a:r>
              <a:rPr lang="ru-RU" sz="2400" dirty="0" smtClean="0"/>
              <a:t> конкретно.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42886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Диспозиція</a:t>
            </a:r>
            <a:r>
              <a:rPr lang="ru-RU" sz="2400" dirty="0" smtClean="0"/>
              <a:t> норм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права детально </a:t>
            </a:r>
            <a:r>
              <a:rPr lang="ru-RU" sz="2400" dirty="0" err="1" smtClean="0"/>
              <a:t>формулює</a:t>
            </a:r>
            <a:r>
              <a:rPr lang="ru-RU" sz="2400" dirty="0" smtClean="0"/>
              <a:t> правила </a:t>
            </a:r>
            <a:r>
              <a:rPr lang="ru-RU" sz="2400" dirty="0" err="1" smtClean="0"/>
              <a:t>поведінки</a:t>
            </a:r>
            <a:r>
              <a:rPr lang="ru-RU" sz="2400" dirty="0" smtClean="0"/>
              <a:t> </a:t>
            </a:r>
            <a:r>
              <a:rPr lang="ru-RU" sz="2400" dirty="0" err="1" smtClean="0"/>
              <a:t>учасників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обов’язки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14338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Санкції</a:t>
            </a:r>
            <a:r>
              <a:rPr lang="ru-RU" sz="2400" dirty="0" smtClean="0"/>
              <a:t> норм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передбачають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юридичні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правовідносин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захисту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приписів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КЛАСИФІКАЦІЯ НОРМ БАНКІВСЬКОГО ПРАВА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4143372" y="15716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71472" y="1857364"/>
            <a:ext cx="8072494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/>
              <a:t>За </a:t>
            </a:r>
            <a:r>
              <a:rPr lang="ru-RU" sz="2400" dirty="0" err="1" smtClean="0"/>
              <a:t>функціональною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поділити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:</a:t>
            </a:r>
          </a:p>
          <a:p>
            <a:endParaRPr lang="ru-RU" sz="2400" dirty="0" smtClean="0"/>
          </a:p>
          <a:p>
            <a:r>
              <a:rPr lang="ru-RU" sz="2400" dirty="0" smtClean="0"/>
              <a:t>а) </a:t>
            </a:r>
            <a:r>
              <a:rPr lang="ru-RU" sz="2400" dirty="0" err="1" smtClean="0"/>
              <a:t>регулятивні</a:t>
            </a:r>
            <a:r>
              <a:rPr lang="ru-RU" sz="2400" dirty="0" smtClean="0"/>
              <a:t>(</a:t>
            </a:r>
            <a:r>
              <a:rPr lang="ru-RU" sz="2400" dirty="0" err="1" smtClean="0"/>
              <a:t>Регулятивні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встановлюють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права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обов’язки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правовідносин</a:t>
            </a:r>
            <a:r>
              <a:rPr lang="ru-RU" sz="2400" dirty="0" smtClean="0"/>
              <a:t>).</a:t>
            </a:r>
          </a:p>
          <a:p>
            <a:endParaRPr lang="ru-RU" sz="2400" dirty="0" smtClean="0"/>
          </a:p>
          <a:p>
            <a:r>
              <a:rPr lang="ru-RU" sz="2400" dirty="0" smtClean="0"/>
              <a:t>б) </a:t>
            </a:r>
            <a:r>
              <a:rPr lang="ru-RU" sz="2400" dirty="0" err="1" smtClean="0"/>
              <a:t>Охоронні</a:t>
            </a:r>
            <a:r>
              <a:rPr lang="ru-RU" sz="2400" dirty="0" smtClean="0"/>
              <a:t>(</a:t>
            </a:r>
            <a:r>
              <a:rPr lang="ru-RU" sz="2400" dirty="0" err="1" smtClean="0"/>
              <a:t>Охоронні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права </a:t>
            </a:r>
            <a:r>
              <a:rPr lang="ru-RU" sz="2400" dirty="0" err="1" smtClean="0"/>
              <a:t>передбачають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 примусу за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норм </a:t>
            </a:r>
            <a:r>
              <a:rPr lang="ru-RU" sz="2400" dirty="0" err="1" smtClean="0"/>
              <a:t>банківського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законодавства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60</TotalTime>
  <Words>776</Words>
  <Application>Microsoft Office PowerPoint</Application>
  <PresentationFormat>Экран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НОРМИ БАНКІВСЬКОГО ПРАВА ТА БАНКІВСЬКІ ПРАВОВІДНОСИНИ</vt:lpstr>
      <vt:lpstr>Презентация PowerPoint</vt:lpstr>
      <vt:lpstr>СПЕЦІАЛЬНІ ПРИНЦИПИ БАНКІВСЬКОГО ПРАВА</vt:lpstr>
      <vt:lpstr>Презентация PowerPoint</vt:lpstr>
      <vt:lpstr>Презентация PowerPoint</vt:lpstr>
      <vt:lpstr>Презентация PowerPoint</vt:lpstr>
      <vt:lpstr>СТРУКТУРА НОРМИ БАНКІВСЬКОГО ПРАВА</vt:lpstr>
      <vt:lpstr>Презентация PowerPoint</vt:lpstr>
      <vt:lpstr>КЛАСИФІКАЦІЯ НОРМ БАНКІВСЬКОГО ПРАВА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Банківські правовідносини виконують такі основні функції:</vt:lpstr>
      <vt:lpstr>КЛАСИФІКАЦІЯ БАНКІВСЬКИХ ПРАВОВІДНОСИН</vt:lpstr>
      <vt:lpstr>Презентация PowerPoint</vt:lpstr>
      <vt:lpstr>РОБОТУ ВИКОНАЛА СТУДЕНТКА ГРУПИ ПБ-33 Гребеневич Анна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НОРМИ БАНКІВСЬКОГО ПРАВА ТА БАНКІВСЬКІ ПРАВОВІДНОСИНИ</dc:title>
  <dc:creator>Alinka</dc:creator>
  <cp:lastModifiedBy>Пользователь Windows</cp:lastModifiedBy>
  <cp:revision>8</cp:revision>
  <dcterms:created xsi:type="dcterms:W3CDTF">2012-04-10T18:40:37Z</dcterms:created>
  <dcterms:modified xsi:type="dcterms:W3CDTF">2012-04-23T14:30:07Z</dcterms:modified>
</cp:coreProperties>
</file>