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78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11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26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93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16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8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21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98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18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61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66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0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7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AB22E0-37C1-43DC-A830-9B4989C5FACD}" type="datetimeFigureOut">
              <a:rPr lang="uk-UA" smtClean="0"/>
              <a:t>13.11.2022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AB86969-D34F-4A3E-B123-41CFE47A24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493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36C0-38B2-4827-9201-E64079386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ЛЕКЦІЯ 13. </a:t>
            </a:r>
            <a:br>
              <a:rPr lang="ru-RU" sz="44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ru-RU" sz="44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АДМІНІСТРАТИВНЕ ПРАВОПОРУШЕННЯ ТА ЙОГО ЮРИДИЧНИЙ СКЛАД</a:t>
            </a:r>
            <a:endParaRPr lang="uk-UA" sz="44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93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7E214-526C-4599-9994-A992B5B3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 лекційного заняття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A814E-6BC5-48C7-ABF6-5E9727C9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222287"/>
            <a:ext cx="11548534" cy="45058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Відмежування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кримінального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Відмежування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дисциплінарного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712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812C6-E4AC-4ADE-8F61-08C78A30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23568"/>
          </a:xfrm>
        </p:spPr>
        <p:txBody>
          <a:bodyPr/>
          <a:lstStyle/>
          <a:p>
            <a:pPr algn="ctr"/>
            <a:r>
              <a:rPr lang="uk-U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FF2711-0661-4D2E-81C1-C4280CE32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489" y="2549665"/>
            <a:ext cx="5677207" cy="3638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i="1" dirty="0"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дміністративне правопорушення - це протиправна, винна (умисна або необережна) дія чи бездіяльність, яка посягає на громадський порядок, власність, права і свободи громадян, на встановлений порядок управління і за яку законом передбачено адміністративну відповідальність (ст. 9 КУпАП).</a:t>
            </a: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90CCC11-D228-4ECF-9BB6-208F82A4A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7052" y="2549665"/>
            <a:ext cx="5194300" cy="34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1DBE3-E3E8-41C1-88CA-4327FA5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78412"/>
          </a:xfrm>
        </p:spPr>
        <p:txBody>
          <a:bodyPr/>
          <a:lstStyle/>
          <a:p>
            <a:pPr algn="ctr"/>
            <a:r>
              <a:rPr lang="uk-UA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Ознаки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AC25A5-ECF8-441F-B876-F0BB4509C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090" y="2441361"/>
            <a:ext cx="6186310" cy="407691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Адміністративному правопорушенню властиві такі </a:t>
            </a: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загально-правові ознаки:</a:t>
            </a: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дія чи бездіяльність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 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суспільна шкідливість</a:t>
            </a:r>
            <a:r>
              <a:rPr lang="uk-UA" sz="18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протиправність</a:t>
            </a:r>
            <a:r>
              <a:rPr lang="uk-UA" sz="1800" dirty="0">
                <a:effectLst/>
                <a:ea typeface="Calibri" panose="020F0502020204030204" pitchFamily="34" charset="0"/>
              </a:rPr>
              <a:t> </a:t>
            </a:r>
            <a:endParaRPr lang="uk-UA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винність</a:t>
            </a:r>
            <a:r>
              <a:rPr lang="uk-UA" sz="1800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адміністративна карність</a:t>
            </a:r>
            <a:r>
              <a:rPr lang="uk-UA" sz="1800" dirty="0">
                <a:effectLst/>
                <a:ea typeface="Calibri" panose="020F0502020204030204" pitchFamily="34" charset="0"/>
              </a:rPr>
              <a:t> </a:t>
            </a:r>
            <a:endParaRPr lang="uk-UA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1800" dirty="0">
                <a:effectLst/>
                <a:ea typeface="Calibri" panose="020F0502020204030204" pitchFamily="34" charset="0"/>
              </a:rPr>
              <a:t>&gt;  </a:t>
            </a:r>
            <a:r>
              <a:rPr lang="uk-UA" sz="1800" i="1" dirty="0">
                <a:effectLst/>
                <a:ea typeface="Calibri" panose="020F0502020204030204" pitchFamily="34" charset="0"/>
              </a:rPr>
              <a:t>об’єкт посягання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CDBE101-5BCF-445F-9FC7-4484D1686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8400" y="3059290"/>
            <a:ext cx="6987821" cy="3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4247B-C03B-4A0A-8719-B93DEF68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55"/>
            <a:ext cx="12022666" cy="1049866"/>
          </a:xfrm>
        </p:spPr>
        <p:txBody>
          <a:bodyPr/>
          <a:lstStyle/>
          <a:p>
            <a:pPr algn="ctr"/>
            <a:r>
              <a:rPr lang="uk-UA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Відмежування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кримінального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endParaRPr lang="uk-UA" sz="3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A549D9-A2D9-4AC1-8896-FB39F23E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2222287"/>
            <a:ext cx="11514667" cy="438735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Адміністративне правопорушення -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це протиправна, винна (умисна або необережна) дія чи бездіяльність, що посягає на громадський порядок, власність, права і свободи громадян, на встановлений порядок управління, за вчинення якої законом передбачено адміністративну відповідальність (ч. 1 ст. 9 КУпАП).</a:t>
            </a:r>
          </a:p>
          <a:p>
            <a:pPr algn="just">
              <a:spcAft>
                <a:spcPts val="0"/>
              </a:spcAft>
            </a:pP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Кримінальним правопорушенням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є передбачене Кримінальним кодексом України суспільно небезпечне винне діяння (дія або бездіяльність), учинене суб’єктом кримінального правопорушення. Не є кримінальним правопорушенням дія або бездіяльність, яка хоча формально і містить ознаки будь-якого діяння, передбаченого цим Кодексом, але через малозначність не становить суспільної небезпеки, тобто не заподіяла і не могла заподіяти істотної шкоди фізичній чи юридичній особі, суспільству або державі.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55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72614B-68E3-41D3-953B-4D9134ED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2222287"/>
            <a:ext cx="11446933" cy="4302691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скоєння адміністративних правопорушень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- </a:t>
            </a: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адміністративні стягнення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якими ст.24 КпАП визначає: 1) попередження; 2) штраф; 2-1) штрафні бали; 3) оплатне вилучення предмета, який став знаряддям учинення або безпосереднім об’єктом адміністративного правопорушення; 4) конфіскацію: предмета, який став знаряддям учинення або безпосереднім об’єктом адміністративного правопорушення; грошей, одержаних унаслідок учинення адміністративного правопорушення; 5) позбавлення спеціального права, наданого певному громадянинові, позбавлення права обіймати певні посади або займатися певною діяльністю; 5-1) громадські роботи; 6) виправні роботи; 6-1) суспільно корисні роботи; 7) адміністративний арешт; 8) арешт з утриманням на гауптвахті.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04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29715-3D8B-4F17-AA9A-584F2C09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76" y="299291"/>
            <a:ext cx="10571998" cy="1111820"/>
          </a:xfrm>
        </p:spPr>
        <p:txBody>
          <a:bodyPr/>
          <a:lstStyle/>
          <a:p>
            <a:pPr algn="ctr"/>
            <a:r>
              <a:rPr lang="uk-UA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Відмежування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дисциплінарного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5B617D-612D-4AAC-96BE-272ED690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7" y="2222287"/>
            <a:ext cx="11650132" cy="4336422"/>
          </a:xfrm>
        </p:spPr>
        <p:txBody>
          <a:bodyPr/>
          <a:lstStyle/>
          <a:p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Адміністративні проступки відрізняються від дисциплінарних за характеристикою суб’єкта, який має право їх розглядати і виносити рішення. Так, суб’єктом розгляду дисциплінарних справ є керівник колективу, в якому працює правопорушник. Між ними (керівником і порушником дисципліни) обов’язково існують стійкі організаційні зв’язки типу «начальник- підлеглий». А суб’єктом розгляду справ про адміністративні правопорушення є носій функціональної влади, повноваження якого чітко визначені й зафіксовані в законодавстві. Між ним і правопорушником немає стійких організаційних </a:t>
            </a:r>
            <a:r>
              <a:rPr lang="uk-UA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582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ований текст">
  <a:themeElements>
    <a:clrScheme name="Цитований текст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ований текс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ований текст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TM03457503[[fn=Цитований текст]]</Template>
  <TotalTime>25</TotalTime>
  <Words>458</Words>
  <Application>Microsoft Office PowerPoint</Application>
  <PresentationFormat>Широкий екран</PresentationFormat>
  <Paragraphs>23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Цитований текст</vt:lpstr>
      <vt:lpstr>ЛЕКЦІЯ 13.  АДМІНІСТРАТИВНЕ ПРАВОПОРУШЕННЯ ТА ЙОГО ЮРИДИЧНИЙ СКЛАД</vt:lpstr>
      <vt:lpstr>План лекційного заняття</vt:lpstr>
      <vt:lpstr>1.Поняття адміністративного правопорушення.</vt:lpstr>
      <vt:lpstr>2.Ознаки адміністративного правопорушення</vt:lpstr>
      <vt:lpstr>3.Відмежування адміністративного правопорушення від кримінального правопорушення</vt:lpstr>
      <vt:lpstr>Презентація PowerPoint</vt:lpstr>
      <vt:lpstr>4.Відмежування адміністративного правопорушення від дисциплінарного правопорушення.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13.  АДМІНІСТРАТИВНЕ ПРАВОПОРУШЕННЯ ТА ЙОГО ЮРИДИЧНИЙ СКЛАД</dc:title>
  <dc:creator>Пользователь Windows</dc:creator>
  <cp:lastModifiedBy>Пользователь Windows</cp:lastModifiedBy>
  <cp:revision>2</cp:revision>
  <dcterms:created xsi:type="dcterms:W3CDTF">2022-11-13T19:18:58Z</dcterms:created>
  <dcterms:modified xsi:type="dcterms:W3CDTF">2022-11-13T19:44:27Z</dcterms:modified>
</cp:coreProperties>
</file>