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501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37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45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3B1-3604-49D9-AAE4-76586B997F02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0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0828-1D5A-4B1D-B474-9A6914480477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6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3090-96F6-4CC6-A420-1D0A581F76F9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4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A60-E1D9-49AA-B0C3-0DAE51D01E61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54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69F3-E23A-49CA-A3D0-C7356F7ACE15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B82F-E9EB-4BA3-9DB8-6CE813384E50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62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706D-6810-4AC3-B29C-529243727492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59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50A7-FA9B-4789-A2F7-58780665A45F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4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8962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8DA5-6785-485C-8A73-E480409AF521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46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D41F-F639-4AA4-8467-51878E8F78FB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7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65D-B706-4E4D-9DF1-0BBE9B00466F}" type="slidenum">
              <a:rPr lang="en-US" altLang="ru-RU" smtClean="0">
                <a:solidFill>
                  <a:srgbClr val="000000"/>
                </a:solidFill>
              </a:rPr>
              <a:pPr/>
              <a:t>‹№›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15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79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3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287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38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49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089A-99B7-4025-9F97-2ADB57610049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194-85D4-4E5B-B22F-B2EFA00B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78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77E8F6-48E0-41B0-B3CC-415FDE01AA07}" type="slidenum">
              <a:rPr lang="en-U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43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30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703512" y="260648"/>
            <a:ext cx="8748464" cy="65973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Регуляторні фактори.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Стабільність білка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Посттрансляційні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ефекти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фолдинг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білків,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фосфорилювання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та ін.)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1ED8-F8F3-4763-9AA6-E5B44AC4F57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13998" r="19008" b="2933"/>
          <a:stretch/>
        </p:blipFill>
        <p:spPr bwMode="auto">
          <a:xfrm>
            <a:off x="6162735" y="980729"/>
            <a:ext cx="4142792" cy="528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7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076449" y="3492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Біосинтез білка</a:t>
            </a:r>
            <a:endParaRPr lang="ru-RU" altLang="ru-RU" b="1" i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9" name="Picture 2" descr="http://osll.spb.ru/attachments/132/synthe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90" y="1052515"/>
            <a:ext cx="3887787" cy="485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Прямоугольник 1"/>
          <p:cNvSpPr>
            <a:spLocks noChangeArrowheads="1"/>
          </p:cNvSpPr>
          <p:nvPr/>
        </p:nvSpPr>
        <p:spPr bwMode="auto">
          <a:xfrm>
            <a:off x="5735639" y="1204915"/>
            <a:ext cx="4572000" cy="42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t" hangingPunct="1">
              <a:buFontTx/>
              <a:buChar char="-"/>
            </a:pPr>
            <a:r>
              <a:rPr lang="uk-UA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 початковий етап реалізації, або </a:t>
            </a:r>
            <a:r>
              <a:rPr lang="uk-UA" alt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експресії генетичної інформації.</a:t>
            </a:r>
            <a:r>
              <a:rPr lang="uk-UA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t" hangingPunct="1"/>
            <a:r>
              <a:rPr lang="uk-UA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1)Т</a:t>
            </a:r>
            <a:r>
              <a:rPr lang="ru-RU" alt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ранскрипція</a:t>
            </a: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ДНК -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переписуванні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ДНК на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Здійснюється за допомогою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ДНК-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залежної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РНК-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полімерази</a:t>
            </a:r>
            <a:r>
              <a:rPr lang="uk-UA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fontAlgn="t" hangingPunct="1"/>
            <a:r>
              <a:rPr lang="ru-RU" alt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alt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Трансляція</a:t>
            </a: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перенесенні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поліпептид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17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5480" y="-243408"/>
            <a:ext cx="9073008" cy="8920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ДНК-</a:t>
            </a:r>
            <a:r>
              <a:rPr lang="ru-RU" altLang="ru-RU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залежна</a:t>
            </a:r>
            <a:r>
              <a:rPr lang="ru-RU" alt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РНК-</a:t>
            </a:r>
            <a:r>
              <a:rPr lang="ru-RU" altLang="ru-RU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полімераза</a:t>
            </a:r>
            <a:r>
              <a:rPr lang="ru-RU" alt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прокаріот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1ED8-F8F3-4763-9AA6-E5B44AC4F57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47528" y="620688"/>
            <a:ext cx="496855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E.coli: 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білок має четвертинну структуру</a:t>
            </a:r>
          </a:p>
          <a:p>
            <a:pPr eaLnBrk="1" hangingPunct="1"/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7000 молекул </a:t>
            </a:r>
            <a:r>
              <a:rPr lang="uk-UA" alt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РНК-полімерази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одночасно присутні у клітині</a:t>
            </a:r>
          </a:p>
          <a:p>
            <a:pPr eaLnBrk="1" hangingPunct="1"/>
            <a:r>
              <a:rPr lang="el-GR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ααββ</a:t>
            </a:r>
            <a:r>
              <a:rPr lang="en-US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’</a:t>
            </a:r>
            <a:r>
              <a:rPr lang="el-GR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σ</a:t>
            </a:r>
            <a:r>
              <a:rPr lang="uk-UA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US" alt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holo</a:t>
            </a:r>
            <a:r>
              <a:rPr lang="uk-UA" alt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-фермент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(повний фермент)</a:t>
            </a:r>
          </a:p>
          <a:p>
            <a:pPr eaLnBrk="1" hangingPunct="1"/>
            <a:r>
              <a:rPr lang="el-GR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ααββ</a:t>
            </a:r>
            <a:r>
              <a:rPr lang="en-US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’</a:t>
            </a:r>
            <a:r>
              <a:rPr lang="uk-UA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коровий фермент (150 х 115 </a:t>
            </a:r>
            <a:r>
              <a:rPr lang="uk-UA" alt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х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110 </a:t>
            </a:r>
            <a:r>
              <a:rPr lang="en-GB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Å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ru-RU" altLang="ru-RU" sz="2400" b="1" i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529" y="3667676"/>
            <a:ext cx="882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σ</a:t>
            </a:r>
            <a:r>
              <a:rPr lang="uk-UA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– фактор –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alt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фактор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специфічності (</a:t>
            </a:r>
            <a:r>
              <a:rPr lang="el-GR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σ</a:t>
            </a:r>
            <a:r>
              <a:rPr lang="uk-UA" altLang="ru-RU" sz="24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70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l-GR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σ</a:t>
            </a:r>
            <a:r>
              <a:rPr lang="uk-UA" altLang="ru-RU" sz="24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54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та ін.)</a:t>
            </a:r>
            <a:endParaRPr lang="ru-RU" alt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l-GR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α</a:t>
            </a:r>
            <a:r>
              <a:rPr lang="uk-UA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каркас </a:t>
            </a:r>
            <a:r>
              <a:rPr lang="uk-UA" alt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РНК-полімерази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; прикріпляються </a:t>
            </a:r>
            <a:r>
              <a:rPr lang="uk-UA" alt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ін.субодиниці</a:t>
            </a:r>
            <a:endParaRPr lang="uk-UA" alt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l-GR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β</a:t>
            </a:r>
            <a:r>
              <a:rPr lang="uk-UA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містить 2 каталітичних центри: 1 відповідає за ініціацію, 2 – за елонгацію </a:t>
            </a:r>
            <a:r>
              <a:rPr lang="uk-UA" alt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РНК-ланцюга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 Один центр працює в </a:t>
            </a:r>
            <a:r>
              <a:rPr lang="en-US" alt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holo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-, інший – в  </a:t>
            </a:r>
            <a:r>
              <a:rPr lang="en-US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core-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ферменті</a:t>
            </a:r>
          </a:p>
          <a:p>
            <a:r>
              <a:rPr lang="el-GR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β</a:t>
            </a:r>
            <a:r>
              <a:rPr lang="en-US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’</a:t>
            </a:r>
            <a:r>
              <a:rPr lang="uk-UA" alt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відповідає за міцне зв'язування з ДНК за рахунок кластеру позитивно заряджених </a:t>
            </a:r>
            <a:r>
              <a:rPr lang="uk-UA" alt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ак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13" y="944032"/>
            <a:ext cx="3468799" cy="262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5521" y="332656"/>
            <a:ext cx="8713665" cy="5544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Для </a:t>
            </a:r>
            <a:r>
              <a:rPr lang="uk-UA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прокаріотичної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транскрипції характерно утворення </a:t>
            </a:r>
            <a:r>
              <a:rPr lang="uk-UA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поліцистронних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uk-UA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мРНК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для одночасного синтезу 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декількох 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білків 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endParaRPr lang="ru-RU" sz="1800" dirty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Транскрипція</a:t>
            </a:r>
            <a:r>
              <a:rPr lang="ru-RU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починається</a:t>
            </a:r>
            <a:r>
              <a:rPr lang="ru-RU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 з промотору</a:t>
            </a:r>
          </a:p>
          <a:p>
            <a:pPr>
              <a:spcBef>
                <a:spcPts val="0"/>
              </a:spcBef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Консервативні елементи в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промоторних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ділянках: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Консенсус в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позиції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-10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точки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ініціації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транскрипції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називається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ТАТА-бокс 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(ТАТААТ)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•Консенсус в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позиції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-35 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TTGACA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розпізнається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звязується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з  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σ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субодиницею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endParaRPr lang="ru-RU" sz="18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1ED8-F8F3-4763-9AA6-E5B44AC4F57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06" y="4005064"/>
            <a:ext cx="309477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1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ТРАНСЛЯЦІЯ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919536" y="980729"/>
            <a:ext cx="8291264" cy="514543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Рибосоми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70S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50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 + 30S</a:t>
            </a:r>
          </a:p>
          <a:p>
            <a:pPr marL="0" indent="0">
              <a:buNone/>
              <a:defRPr/>
            </a:pPr>
            <a:r>
              <a:rPr lang="uk-UA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50</a:t>
            </a:r>
            <a:r>
              <a:rPr lang="en-US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S: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n-US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30S</a:t>
            </a:r>
            <a:r>
              <a:rPr lang="uk-UA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endParaRPr lang="en-US" sz="24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23S 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і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5S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			- 16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31 поліпептид			- 21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поліпептид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Рибосоми прикріплюються до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на ділянці – </a:t>
            </a:r>
          </a:p>
          <a:p>
            <a:pPr marL="0" indent="0"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п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ослідовність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Шайна-Дальгарно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(сайт зв'язування рибосом), </a:t>
            </a:r>
          </a:p>
          <a:p>
            <a:pPr marL="0" indent="0"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Частково комплементарна 3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-кінцю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16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1ED8-F8F3-4763-9AA6-E5B44AC4F57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14"/>
          <a:stretch/>
        </p:blipFill>
        <p:spPr bwMode="auto">
          <a:xfrm>
            <a:off x="1847528" y="2636912"/>
            <a:ext cx="4388972" cy="156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57" y="2636912"/>
            <a:ext cx="2320364" cy="15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2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4827" y="0"/>
            <a:ext cx="8642351" cy="63373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1ED8-F8F3-4763-9AA6-E5B44AC4F57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53" y="122880"/>
            <a:ext cx="2098981" cy="244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3792" y="260648"/>
            <a:ext cx="6444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В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ініціації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трансляції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беруть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участь: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рибосома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аміноацил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ь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ована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тРНК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мРНК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три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білкових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фактора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ініціації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IF1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, IF2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і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IF3.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5" y="2780928"/>
            <a:ext cx="9036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В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рибосомі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є 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три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сайти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звязування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тРНК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аміноацил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- 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aminoacyl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(A), </a:t>
            </a:r>
            <a:endParaRPr lang="uk-UA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пептидил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- 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peptidyl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(P),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і 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сайт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виходу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-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exit (E). </a:t>
            </a:r>
            <a:endParaRPr lang="uk-UA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IF3 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+ 30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 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=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розпад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рибосоми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субодиниці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IF1 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+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A-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сайтом 30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=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ініціатор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приєднання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тРНК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до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P-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сайту,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блокуючи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A-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сайт. 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IF1 </a:t>
            </a:r>
            <a:r>
              <a:rPr lang="ru-RU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стимулює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активність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IF3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і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також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розпад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рибосомних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субодиниць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834" y="12981"/>
            <a:ext cx="6264696" cy="64807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Елонгація трансляції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631504" y="620689"/>
            <a:ext cx="8579296" cy="55054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Фактори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елонгації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EF-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і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EF-Ts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У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процесі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ініціації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утворюється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70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S-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рибосома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язана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з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мРНК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, в Р-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центрі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якої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знаходиться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т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PHK</a:t>
            </a:r>
            <a:endParaRPr lang="uk-UA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Для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утворення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першої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пептидного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зв'язку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необхідно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щоб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наступна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аміноацил-тРНК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зайняла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А-центр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1ED8-F8F3-4763-9AA6-E5B44AC4F57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2636912"/>
            <a:ext cx="496811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0"/>
            <a:ext cx="6491064" cy="922114"/>
          </a:xfrm>
        </p:spPr>
        <p:txBody>
          <a:bodyPr>
            <a:normAutofit/>
          </a:bodyPr>
          <a:lstStyle/>
          <a:p>
            <a:r>
              <a:rPr lang="uk-UA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Термінація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трансляції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847528" y="1196753"/>
            <a:ext cx="8604448" cy="48691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ru-RU" sz="2400" b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Фактори</a:t>
            </a:r>
            <a:r>
              <a:rPr lang="ru-RU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термінації</a:t>
            </a:r>
            <a:r>
              <a:rPr lang="ru-RU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RF-1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відділення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поліпептидного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ланцюга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при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зчитуванні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кодонів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UAA 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і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UAG;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RF-2</a:t>
            </a: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діє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аналогічним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чином при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зчитуванні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UAA 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і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UGA,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EF-3</a:t>
            </a: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полегшує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роботу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двох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інших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факторів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1ED8-F8F3-4763-9AA6-E5B44AC4F57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0"/>
            <a:ext cx="6491064" cy="92211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РЕГУЛЯЦІЯ ЕКСПРЕСІЇ ГЕНІВ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847528" y="1196752"/>
            <a:ext cx="8604448" cy="566124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Регуляторні фактори.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Кількість копій гена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Ефективність транскрипції гена, обумовлена рівнем ініціації транскрипції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РНК-полімеразою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(активність промотору)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Стабільність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(2-25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хв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Ефективнісь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трансляції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у білок, обумовлена ефективністю ініціації (зв'язування з рибосомою) і факторами, що впливають на швидкість трансляції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1ED8-F8F3-4763-9AA6-E5B44AC4F57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Широкий екран</PresentationFormat>
  <Paragraphs>76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Тема Office</vt:lpstr>
      <vt:lpstr>1_Тема Office</vt:lpstr>
      <vt:lpstr>Презентація PowerPoint</vt:lpstr>
      <vt:lpstr>Біосинтез білка</vt:lpstr>
      <vt:lpstr>Презентація PowerPoint</vt:lpstr>
      <vt:lpstr>Презентація PowerPoint</vt:lpstr>
      <vt:lpstr>ТРАНСЛЯЦІЯ</vt:lpstr>
      <vt:lpstr>Презентація PowerPoint</vt:lpstr>
      <vt:lpstr>Елонгація трансляції</vt:lpstr>
      <vt:lpstr>Термінація трансляції</vt:lpstr>
      <vt:lpstr>РЕГУЛЯЦІЯ ЕКСПРЕСІЇ ГЕНІВ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Анонім</dc:creator>
  <cp:lastModifiedBy>Анонім</cp:lastModifiedBy>
  <cp:revision>1</cp:revision>
  <dcterms:created xsi:type="dcterms:W3CDTF">2024-04-02T09:48:33Z</dcterms:created>
  <dcterms:modified xsi:type="dcterms:W3CDTF">2024-04-02T09:48:53Z</dcterms:modified>
</cp:coreProperties>
</file>