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34" r:id="rId3"/>
    <p:sldId id="335" r:id="rId4"/>
    <p:sldId id="336" r:id="rId5"/>
    <p:sldId id="337" r:id="rId6"/>
    <p:sldId id="338" r:id="rId7"/>
    <p:sldId id="339" r:id="rId8"/>
    <p:sldId id="341" r:id="rId9"/>
    <p:sldId id="342" r:id="rId10"/>
    <p:sldId id="345" r:id="rId11"/>
    <p:sldId id="344" r:id="rId12"/>
    <p:sldId id="346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73" d="100"/>
          <a:sy n="73" d="100"/>
        </p:scale>
        <p:origin x="-62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4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0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907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94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959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46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549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22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18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411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433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B53B-7ED4-4C94-8985-A2ECC9032349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B8BBF-6470-4F86-8019-22B3AD672C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58168" y="156755"/>
            <a:ext cx="11023599" cy="3302000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uk-UA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Інтер’єр.Особливості</a:t>
            </a:r>
            <a:r>
              <a:rPr lang="uk-UA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декорування та побудови інтер’єру</a:t>
            </a:r>
          </a:p>
          <a:p>
            <a:pPr algn="ctr"/>
            <a:endParaRPr lang="uk-UA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95" y="2458005"/>
            <a:ext cx="3884862" cy="2829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4023" y="5434892"/>
            <a:ext cx="65587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частина</a:t>
            </a:r>
          </a:p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Гервас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О.Г.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252" y="2761130"/>
            <a:ext cx="3412298" cy="22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0698" y="487537"/>
            <a:ext cx="11629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2C2C2C"/>
                </a:solidFill>
                <a:latin typeface="Tahoma" panose="020B0604030504040204" pitchFamily="34" charset="0"/>
              </a:rPr>
              <a:t>	Колір </a:t>
            </a:r>
            <a:r>
              <a:rPr lang="uk-UA" dirty="0">
                <a:solidFill>
                  <a:srgbClr val="2C2C2C"/>
                </a:solidFill>
                <a:latin typeface="Tahoma" panose="020B0604030504040204" pitchFamily="34" charset="0"/>
              </a:rPr>
              <a:t>в інтер’єрі. Оздоблення стін має поєднуватися з кольором меблів, портьєр і відповідати призначенню приміщення. Наприклад, для спальних кімнат рекомендуються спокійні кольори, оскільки строкатість дратує. Занадто темний колір також не прийнятний — приміщення видається похмурим. У кімнатах з вікнами на північ доречними будуть кремові, оранжево-рожеві, жовті, золотисті, світло-зелені тони. Холодні тони — блакитно-зелені, блакитно-сірі, зеленувато-сірі — пасують для кімнат, вікна яких виходять на південь.</a:t>
            </a:r>
          </a:p>
          <a:p>
            <a:pPr algn="just"/>
            <a:r>
              <a:rPr lang="uk-UA" dirty="0">
                <a:solidFill>
                  <a:srgbClr val="2C2C2C"/>
                </a:solidFill>
                <a:latin typeface="Tahoma" panose="020B0604030504040204" pitchFamily="34" charset="0"/>
              </a:rPr>
              <a:t>Друзі, вас, напевно, як і мене, вразив творчий підхід французького майстра інтер’єрів Жана Луї </a:t>
            </a:r>
            <a:r>
              <a:rPr lang="uk-UA" dirty="0" err="1">
                <a:solidFill>
                  <a:srgbClr val="2C2C2C"/>
                </a:solidFill>
                <a:latin typeface="Tahoma" panose="020B0604030504040204" pitchFamily="34" charset="0"/>
              </a:rPr>
              <a:t>Деніо</a:t>
            </a:r>
            <a:r>
              <a:rPr lang="uk-UA" dirty="0">
                <a:solidFill>
                  <a:srgbClr val="2C2C2C"/>
                </a:solidFill>
                <a:latin typeface="Tahoma" panose="020B0604030504040204" pitchFamily="34" charset="0"/>
              </a:rPr>
              <a:t>. Пропоную проаналізувати інтер’єр вітальні цього митця за поданим планом. Для цього скористайтеся знаннями, набутими під час вивчення даної теми.</a:t>
            </a:r>
            <a:endParaRPr lang="uk-UA" b="0" i="0" dirty="0">
              <a:solidFill>
                <a:srgbClr val="2C2C2C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70" y="3143401"/>
            <a:ext cx="6356986" cy="3639783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7304117" y="3072860"/>
            <a:ext cx="45830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2C2C2C"/>
                </a:solidFill>
                <a:latin typeface="Tahoma" panose="020B0604030504040204" pitchFamily="34" charset="0"/>
              </a:rPr>
              <a:t>1. Визначте, до якого типу інтер’єру належить подане зображення.</a:t>
            </a:r>
          </a:p>
          <a:p>
            <a:pPr algn="just"/>
            <a:r>
              <a:rPr lang="uk-UA" dirty="0">
                <a:solidFill>
                  <a:srgbClr val="2C2C2C"/>
                </a:solidFill>
                <a:latin typeface="Tahoma" panose="020B0604030504040204" pitchFamily="34" charset="0"/>
              </a:rPr>
              <a:t>2. У якому вигляді, фронтальному чи кутовому, подано інтер’єр вітальні?</a:t>
            </a:r>
          </a:p>
          <a:p>
            <a:pPr algn="just"/>
            <a:r>
              <a:rPr lang="uk-UA" dirty="0">
                <a:solidFill>
                  <a:srgbClr val="2C2C2C"/>
                </a:solidFill>
                <a:latin typeface="Tahoma" panose="020B0604030504040204" pitchFamily="34" charset="0"/>
              </a:rPr>
              <a:t>3. Якою є загальна кольорова гама приміщення?</a:t>
            </a:r>
          </a:p>
          <a:p>
            <a:pPr algn="just"/>
            <a:r>
              <a:rPr lang="uk-UA" dirty="0">
                <a:solidFill>
                  <a:srgbClr val="2C2C2C"/>
                </a:solidFill>
                <a:latin typeface="Tahoma" panose="020B0604030504040204" pitchFamily="34" charset="0"/>
              </a:rPr>
              <a:t>4. Визначте, як між собою поєднуються кольори меблів, стін і декоративних елементів.</a:t>
            </a:r>
          </a:p>
          <a:p>
            <a:pPr algn="just"/>
            <a:r>
              <a:rPr lang="uk-UA" dirty="0">
                <a:solidFill>
                  <a:srgbClr val="2C2C2C"/>
                </a:solidFill>
                <a:latin typeface="Tahoma" panose="020B0604030504040204" pitchFamily="34" charset="0"/>
              </a:rPr>
              <a:t>5. Яке враження справила на вас ця композиція?</a:t>
            </a:r>
            <a:endParaRPr lang="uk-UA" b="0" i="0" dirty="0">
              <a:solidFill>
                <a:srgbClr val="2C2C2C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305"/>
            <a:ext cx="4713314" cy="32429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03" y="534648"/>
            <a:ext cx="5153892" cy="328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345" y="3511588"/>
            <a:ext cx="4713314" cy="3108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659" y="3511588"/>
            <a:ext cx="5174672" cy="3196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8568" y="0"/>
            <a:ext cx="634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Зразки  робіт</a:t>
            </a:r>
            <a:endParaRPr lang="uk-UA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10" t="7349" r="5666" b="9426"/>
          <a:stretch/>
        </p:blipFill>
        <p:spPr>
          <a:xfrm>
            <a:off x="307570" y="124689"/>
            <a:ext cx="4924821" cy="3499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553" y="151242"/>
            <a:ext cx="5334384" cy="34731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03" y="3887434"/>
            <a:ext cx="5037388" cy="2820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874" y="3690696"/>
            <a:ext cx="4868872" cy="301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221" t="21456" r="23991" b="24205"/>
          <a:stretch/>
        </p:blipFill>
        <p:spPr>
          <a:xfrm>
            <a:off x="1355549" y="643467"/>
            <a:ext cx="9634184" cy="54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899" t="21727" r="23519" b="23649"/>
          <a:stretch/>
        </p:blipFill>
        <p:spPr>
          <a:xfrm>
            <a:off x="1163782" y="540327"/>
            <a:ext cx="10743507" cy="61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033" t="21326" r="22928" b="25069"/>
          <a:stretch/>
        </p:blipFill>
        <p:spPr>
          <a:xfrm>
            <a:off x="1385363" y="726089"/>
            <a:ext cx="9961510" cy="55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8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362" t="21066" r="22878" b="25574"/>
          <a:stretch/>
        </p:blipFill>
        <p:spPr>
          <a:xfrm>
            <a:off x="727122" y="756458"/>
            <a:ext cx="10783105" cy="59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3615" t="22089" r="23389" b="25682"/>
          <a:stretch/>
        </p:blipFill>
        <p:spPr>
          <a:xfrm>
            <a:off x="1106098" y="748146"/>
            <a:ext cx="9296930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577" t="21024" r="22994" b="24688"/>
          <a:stretch/>
        </p:blipFill>
        <p:spPr>
          <a:xfrm>
            <a:off x="303466" y="303774"/>
            <a:ext cx="7177989" cy="40271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517" y="3668624"/>
            <a:ext cx="5373872" cy="307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584" t="21519" r="22681" b="24341"/>
          <a:stretch/>
        </p:blipFill>
        <p:spPr>
          <a:xfrm>
            <a:off x="1286301" y="457200"/>
            <a:ext cx="10144766" cy="56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40574" y="9702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Arial" panose="020B0604020202020204" pitchFamily="34" charset="0"/>
              </a:rPr>
              <a:t>1. Проведіть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лінію горизонту  відповідно до натури і 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визначіть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 точку сходження горизонтальних ліній інтер’єра, яка залежить від точки зору. Проведіть основні лінії стін, підлоги і стелі.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440574" y="323887"/>
            <a:ext cx="1049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Порядок </a:t>
            </a:r>
            <a:r>
              <a:rPr lang="ru-RU" b="1" dirty="0" err="1">
                <a:latin typeface="arial" panose="020B0604020202020204" pitchFamily="34" charset="0"/>
              </a:rPr>
              <a:t>побудови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зображення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інтер’єру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однаковий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для фронтального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кутового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Роботу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виконуйте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такій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послідовності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440574" y="20791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2.</a:t>
            </a:r>
            <a:r>
              <a:rPr lang="uk-UA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Побудуйте предмети першого, другого і дальнього планів з визначенням місця, яке вони займають на горизонтальній площині підлоги, розміри загальної їх форми, щодо основних розмірів інтер’єра.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379614" y="32794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3.</a:t>
            </a:r>
            <a:r>
              <a:rPr lang="uk-UA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uk-UA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Перевір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 правильність побудови всіх предметів та елементів інтер’єра з урахуванням перспективних змін в їхні розмірах та розташування їх у просторі (</a:t>
            </a:r>
            <a:r>
              <a:rPr lang="uk-UA" i="1" dirty="0">
                <a:solidFill>
                  <a:srgbClr val="000000"/>
                </a:solidFill>
                <a:latin typeface="Arial" panose="020B0604020202020204" pitchFamily="34" charset="0"/>
              </a:rPr>
              <a:t>чи далі предмет, тим менший його розмір для зору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379614" y="44797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Arial" panose="020B0604020202020204" pitchFamily="34" charset="0"/>
              </a:rPr>
              <a:t>4.</a:t>
            </a:r>
            <a:r>
              <a:rPr lang="ru-RU" sz="700">
                <a:solidFill>
                  <a:srgbClr val="000000"/>
                </a:solidFill>
                <a:latin typeface="Times New Roman" panose="02020603050405020304" pitchFamily="18" charset="0"/>
              </a:rPr>
              <a:t>      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Завершіть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малюнок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олівцем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детально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промалюйте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перший план.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79614" y="514529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5.</a:t>
            </a:r>
            <a:r>
              <a:rPr lang="ru-RU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      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Закінченим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ваш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інтер’єр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вважатись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 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передасте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кольорі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Почніть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роботу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техніці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по-вологому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детальних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планів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Закінчуйте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техніці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по-сухому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» детально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проробляйте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предмети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першого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плану.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15" y="773221"/>
            <a:ext cx="2507617" cy="17423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645" y="773221"/>
            <a:ext cx="2250477" cy="1742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872" y="2567486"/>
            <a:ext cx="2415947" cy="20194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127" y="4638931"/>
            <a:ext cx="2506338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домашній інтерєр моя</Template>
  <TotalTime>313</TotalTime>
  <Words>58</Words>
  <Application>Microsoft Office PowerPoint</Application>
  <PresentationFormat>Произвольный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Інститут модернізації змісту освіти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AdmiNN</cp:lastModifiedBy>
  <cp:revision>30</cp:revision>
  <dcterms:created xsi:type="dcterms:W3CDTF">2021-01-21T08:14:43Z</dcterms:created>
  <dcterms:modified xsi:type="dcterms:W3CDTF">2024-04-22T20:01:47Z</dcterms:modified>
</cp:coreProperties>
</file>