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8" r:id="rId4"/>
    <p:sldId id="262" r:id="rId5"/>
    <p:sldId id="260" r:id="rId6"/>
    <p:sldId id="261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1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6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E43990-6205-44EA-846B-3ABEB6A7C249}" type="datetimeFigureOut">
              <a:rPr lang="uk-UA"/>
              <a:pPr>
                <a:defRPr/>
              </a:pPr>
              <a:t>18.04.2023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50089A-DAA3-4BB8-8E0C-1EEE0255BF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53614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6EBDDA-FC0D-4CA8-AE06-B0DB48718174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284984"/>
            <a:ext cx="7488832" cy="3096344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746978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6779096" cy="525658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8555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51458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514583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160930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32403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384854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3227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3227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95937" y="1535113"/>
            <a:ext cx="31683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95937" y="2174875"/>
            <a:ext cx="31683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96873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89523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233666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90774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071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707188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5" r:id="rId2"/>
    <p:sldLayoutId id="2147483711" r:id="rId3"/>
    <p:sldLayoutId id="2147483706" r:id="rId4"/>
    <p:sldLayoutId id="2147483707" r:id="rId5"/>
    <p:sldLayoutId id="2147483708" r:id="rId6"/>
    <p:sldLayoutId id="2147483709" r:id="rId7"/>
    <p:sldLayoutId id="2147483712" r:id="rId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51520" y="2387529"/>
            <a:ext cx="8713788" cy="3960812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ru-RU" altLang="ru-RU" sz="4000" dirty="0" smtClean="0"/>
              <a:t>ХУДОЖНІЙ СТИЛЬ. ОЗНАКИ.</a:t>
            </a:r>
            <a:endParaRPr lang="uk-UA" altLang="ru-RU" sz="4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467088" y="539209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188" y="1268413"/>
            <a:ext cx="6769100" cy="52562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000" b="1" dirty="0">
                <a:solidFill>
                  <a:srgbClr val="C00000"/>
                </a:solidFill>
              </a:rPr>
              <a:t>Стилістика</a:t>
            </a:r>
            <a:r>
              <a:rPr lang="uk-UA" sz="4000" dirty="0">
                <a:solidFill>
                  <a:srgbClr val="C00000"/>
                </a:solidFill>
              </a:rPr>
              <a:t> </a:t>
            </a:r>
            <a:r>
              <a:rPr lang="uk-UA" sz="4000" dirty="0"/>
              <a:t>— розділ науки </a:t>
            </a:r>
            <a:r>
              <a:rPr lang="uk-UA" sz="4000" dirty="0" smtClean="0"/>
              <a:t>про</a:t>
            </a:r>
            <a:r>
              <a:rPr lang="en-US" sz="4000" dirty="0"/>
              <a:t> </a:t>
            </a:r>
            <a:r>
              <a:rPr lang="uk-UA" sz="4000" dirty="0" smtClean="0"/>
              <a:t>мову</a:t>
            </a:r>
            <a:r>
              <a:rPr lang="uk-UA" sz="4000" dirty="0"/>
              <a:t>, </a:t>
            </a:r>
            <a:r>
              <a:rPr lang="uk-UA" sz="4000" dirty="0" smtClean="0"/>
              <a:t>який</a:t>
            </a:r>
            <a:r>
              <a:rPr lang="ru-RU" sz="4000" dirty="0" smtClean="0"/>
              <a:t> </a:t>
            </a:r>
            <a:r>
              <a:rPr lang="uk-UA" sz="4000" dirty="0" smtClean="0"/>
              <a:t>вивчає </a:t>
            </a:r>
            <a:r>
              <a:rPr lang="uk-UA" sz="4000" dirty="0"/>
              <a:t>функціональні стилі — різновиди літературної мови, </a:t>
            </a:r>
            <a:r>
              <a:rPr lang="uk-UA" sz="4000" dirty="0" smtClean="0"/>
              <a:t>що</a:t>
            </a:r>
            <a:r>
              <a:rPr lang="en-US" sz="4000" dirty="0"/>
              <a:t> </a:t>
            </a:r>
            <a:r>
              <a:rPr lang="uk-UA" sz="4000" dirty="0" smtClean="0"/>
              <a:t>обслуговують </a:t>
            </a:r>
            <a:r>
              <a:rPr lang="uk-UA" sz="4000" dirty="0"/>
              <a:t>різні галузі суспільно-громадського життя.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1389394"/>
          <a:ext cx="7632848" cy="5040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968330"/>
                <a:gridCol w="4664518"/>
              </a:tblGrid>
              <a:tr h="823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Стилі мовлення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Сфера застосування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57158" y="1389394"/>
          <a:ext cx="7632848" cy="5040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968330"/>
                <a:gridCol w="4664518"/>
              </a:tblGrid>
              <a:tr h="823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Стилі мовлення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Сфера застосування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Розмовний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Побут, сімейні, дружні стосунки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57158" y="1389394"/>
          <a:ext cx="7632848" cy="5040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968330"/>
                <a:gridCol w="4664518"/>
              </a:tblGrid>
              <a:tr h="823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Стилі мовлення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Сфера застосування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Розмовний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Побут, сімейні, дружні стосунки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Науковий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Наука, техніка, освіта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357158" y="1389394"/>
          <a:ext cx="7632848" cy="5040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968330"/>
                <a:gridCol w="4664518"/>
              </a:tblGrid>
              <a:tr h="823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Стилі мовлення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Сфера застосування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Розмовний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Побут, сімейні, дружні стосунки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Науковий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Наука, техніка, освіта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Офіційно-діловий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Офіційні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відносини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357158" y="1389394"/>
          <a:ext cx="7632848" cy="5040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968330"/>
                <a:gridCol w="4664518"/>
              </a:tblGrid>
              <a:tr h="823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Стилі мовлення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Сфера застосування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Розмовний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Побут, сімейні, дружні стосунки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Науковий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Наука, техніка, освіта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Офіційно-діловий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Офіційні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відносини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Публіцистичний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Суспільне життя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357158" y="1389394"/>
          <a:ext cx="7632848" cy="5040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968330"/>
                <a:gridCol w="4664518"/>
              </a:tblGrid>
              <a:tr h="823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Стилі мовлення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Сфера застосування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Розмовний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Побут, сімейні, дружні стосунки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Науковий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Наука, техніка, освіта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Офіційно-діловий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Офіційні відносини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Публіцистичний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Суспільне життя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Художній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Мистецтво слова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/>
                      </a:r>
                      <a:b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</a:b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(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фольклор, художня література)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357158" y="1389394"/>
          <a:ext cx="7632848" cy="50400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2968330"/>
                <a:gridCol w="4664518"/>
              </a:tblGrid>
              <a:tr h="823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Стилі мовлення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Сфера застосування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Розмовний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Побут, сімейні, дружні стосунки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Науковий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Наука, техніка, освіта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Офіційно-діловий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Офіційні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відносини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Публіцистичний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Суспільне життя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Художній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Мистецтво слова </a:t>
                      </a: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/>
                      </a:r>
                      <a:b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</a:b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(</a:t>
                      </a: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фольклор, художня література)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9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Релігійний</a:t>
                      </a:r>
                      <a:r>
                        <a:rPr lang="uk-UA" sz="20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 (конфесійний)</a:t>
                      </a:r>
                      <a:endParaRPr lang="uk-UA" sz="2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uk-U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Minion Pro"/>
                        </a:rPr>
                        <a:t>Церква, релігія</a:t>
                      </a:r>
                    </a:p>
                  </a:txBody>
                  <a:tcPr marL="36195" marR="36195" marT="36195" marB="53975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539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Стилі мовлення </a:t>
            </a:r>
            <a:br>
              <a:rPr lang="ru-RU" altLang="ru-RU" smtClean="0"/>
            </a:br>
            <a:r>
              <a:rPr lang="ru-RU" altLang="ru-RU" smtClean="0"/>
              <a:t>та сфера їх використання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11188" y="739775"/>
            <a:ext cx="4537075" cy="29527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>
                <a:solidFill>
                  <a:srgbClr val="C00000"/>
                </a:solidFill>
              </a:rPr>
              <a:t>Художній стиль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/>
              <a:t>—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це </a:t>
            </a:r>
            <a:r>
              <a:rPr lang="uk-UA" dirty="0"/>
              <a:t>стиль художньої літератури, який використовується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uk-UA" dirty="0" smtClean="0"/>
              <a:t>в </a:t>
            </a:r>
            <a:r>
              <a:rPr lang="uk-UA" dirty="0"/>
              <a:t>поетично-художній творчості. </a:t>
            </a:r>
            <a:endParaRPr lang="en-US" dirty="0" smtClean="0"/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539750" y="4437063"/>
            <a:ext cx="77041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ru-RU" sz="2800" b="1"/>
              <a:t>Провідним завданням художнього стилю</a:t>
            </a:r>
            <a:r>
              <a:rPr lang="uk-UA" altLang="ru-RU" sz="2800"/>
              <a:t> є</a:t>
            </a:r>
            <a:r>
              <a:rPr lang="en-US" altLang="ru-RU" sz="2800"/>
              <a:t> </a:t>
            </a:r>
            <a:r>
              <a:rPr lang="uk-UA" altLang="ru-RU" sz="2800"/>
              <a:t>вплив на</a:t>
            </a:r>
            <a:r>
              <a:rPr lang="en-US" altLang="ru-RU" sz="2800"/>
              <a:t> </a:t>
            </a:r>
            <a:r>
              <a:rPr lang="uk-UA" altLang="ru-RU" sz="2800"/>
              <a:t>людську психіку, почуття, думки через зміст і</a:t>
            </a:r>
            <a:r>
              <a:rPr lang="en-US" altLang="ru-RU" sz="2800"/>
              <a:t> </a:t>
            </a:r>
            <a:r>
              <a:rPr lang="uk-UA" altLang="ru-RU" sz="2800"/>
              <a:t>форму створених авторами</a:t>
            </a:r>
            <a:r>
              <a:rPr lang="en-US" altLang="ru-RU" sz="2800"/>
              <a:t> </a:t>
            </a:r>
            <a:r>
              <a:rPr lang="uk-UA" altLang="ru-RU" sz="2800"/>
              <a:t>поетичних, прозових текстів.</a:t>
            </a: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5" t="8437" r="7501" b="19833"/>
          <a:stretch>
            <a:fillRect/>
          </a:stretch>
        </p:blipFill>
        <p:spPr bwMode="auto">
          <a:xfrm>
            <a:off x="5160963" y="944563"/>
            <a:ext cx="2724150" cy="30607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1"/>
          <p:cNvSpPr>
            <a:spLocks noGrp="1"/>
          </p:cNvSpPr>
          <p:nvPr>
            <p:ph idx="4294967295"/>
          </p:nvPr>
        </p:nvSpPr>
        <p:spPr>
          <a:xfrm>
            <a:off x="107504" y="404664"/>
            <a:ext cx="7345363" cy="20161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uk-UA" sz="2400" b="1" dirty="0">
                <a:solidFill>
                  <a:srgbClr val="C00000"/>
                </a:solidFill>
              </a:rPr>
              <a:t>Взірець художнього стилю:</a:t>
            </a:r>
            <a:br>
              <a:rPr lang="uk-UA" sz="2400" b="1" dirty="0">
                <a:solidFill>
                  <a:srgbClr val="C00000"/>
                </a:solidFill>
              </a:rPr>
            </a:br>
            <a:r>
              <a:rPr lang="uk-UA" sz="2400" dirty="0"/>
              <a:t>Втіхо моя, пісне українська! Мов дотик зачарованої історії, </a:t>
            </a:r>
            <a:endParaRPr lang="uk-UA" sz="2400" dirty="0" smtClean="0"/>
          </a:p>
          <a:p>
            <a:pPr marL="0" indent="0" eaLnBrk="1" hangingPunct="1">
              <a:buNone/>
            </a:pPr>
            <a:r>
              <a:rPr lang="uk-UA" sz="2400" dirty="0" smtClean="0"/>
              <a:t>ти зміцнюєш </a:t>
            </a:r>
            <a:r>
              <a:rPr lang="uk-UA" sz="2400" dirty="0"/>
              <a:t>свої сили, </a:t>
            </a:r>
            <a:r>
              <a:rPr lang="uk-UA" sz="2400" dirty="0" smtClean="0"/>
              <a:t>кріпиш </a:t>
            </a:r>
            <a:r>
              <a:rPr lang="uk-UA" sz="2400" dirty="0"/>
              <a:t>почування, викликаєш жадобу життя, </a:t>
            </a:r>
            <a:endParaRPr lang="uk-UA" sz="2400" dirty="0" smtClean="0"/>
          </a:p>
          <a:p>
            <a:pPr marL="0" indent="0" eaLnBrk="1" hangingPunct="1">
              <a:buNone/>
            </a:pPr>
            <a:r>
              <a:rPr lang="uk-UA" sz="2400" dirty="0" smtClean="0"/>
              <a:t>що таке </a:t>
            </a:r>
            <a:r>
              <a:rPr lang="uk-UA" sz="2400" dirty="0"/>
              <a:t>огидне і безталанне іншої доби! </a:t>
            </a:r>
            <a:endParaRPr lang="uk-UA" sz="2400" dirty="0" smtClean="0"/>
          </a:p>
          <a:p>
            <a:pPr marL="0" indent="0" eaLnBrk="1" hangingPunct="1">
              <a:buNone/>
            </a:pPr>
            <a:r>
              <a:rPr lang="uk-UA" sz="2400" dirty="0" smtClean="0"/>
              <a:t>Велика</a:t>
            </a:r>
            <a:r>
              <a:rPr lang="uk-UA" sz="2400" dirty="0"/>
              <a:t>, незрівнянна, певно, твоя</a:t>
            </a:r>
            <a:br>
              <a:rPr lang="uk-UA" sz="2400" dirty="0"/>
            </a:br>
            <a:r>
              <a:rPr lang="uk-UA" sz="2400" dirty="0"/>
              <a:t>сила, коли ти зачудувала Європу, перейшла нетрі Азії, прийнялася </a:t>
            </a:r>
            <a:r>
              <a:rPr lang="uk-UA" sz="2400" dirty="0" smtClean="0"/>
              <a:t>в Америці</a:t>
            </a:r>
            <a:r>
              <a:rPr lang="uk-UA" sz="2400" dirty="0"/>
              <a:t>, а може, ще й по інших сторонах світу. Нехай що знають, те </a:t>
            </a:r>
            <a:r>
              <a:rPr lang="uk-UA" sz="2400" dirty="0" smtClean="0"/>
              <a:t>й галасують </a:t>
            </a:r>
            <a:r>
              <a:rPr lang="uk-UA" sz="2400" dirty="0"/>
              <a:t>проти твого краю і народу питомого,- твої найлютіші </a:t>
            </a:r>
            <a:r>
              <a:rPr lang="uk-UA" sz="2400" dirty="0" smtClean="0"/>
              <a:t>вороги не </a:t>
            </a:r>
            <a:r>
              <a:rPr lang="uk-UA" sz="2400" dirty="0"/>
              <a:t>втечуть від казкових чарів твоєї мелодії, а забувши про всякі</a:t>
            </a:r>
            <a:br>
              <a:rPr lang="uk-UA" sz="2400" dirty="0"/>
            </a:br>
            <a:r>
              <a:rPr lang="uk-UA" sz="2400" dirty="0" err="1"/>
              <a:t>силоміцтва</a:t>
            </a:r>
            <a:r>
              <a:rPr lang="uk-UA" sz="2400" dirty="0"/>
              <a:t>, самі пристають до хору твоїх </a:t>
            </a:r>
            <a:r>
              <a:rPr lang="uk-UA" sz="2400" dirty="0" smtClean="0"/>
              <a:t>співак.</a:t>
            </a:r>
            <a:br>
              <a:rPr lang="uk-UA" sz="2400" dirty="0" smtClean="0"/>
            </a:br>
            <a:r>
              <a:rPr lang="uk-UA" sz="2400" dirty="0" smtClean="0"/>
              <a:t> І лунаєш </a:t>
            </a:r>
            <a:r>
              <a:rPr lang="uk-UA" sz="2400" dirty="0"/>
              <a:t>ти серед Європи на славу рідної країни... (П. Грабовський).</a:t>
            </a:r>
            <a:endParaRPr lang="en-US" altLang="ru-RU" sz="2400" b="1" dirty="0" smtClean="0"/>
          </a:p>
        </p:txBody>
      </p:sp>
      <p:pic>
        <p:nvPicPr>
          <p:cNvPr id="1026" name="Picture 2" descr="Павло Грабовсь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04664"/>
            <a:ext cx="1813764" cy="27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6778625" cy="5256213"/>
          </a:xfrm>
        </p:spPr>
        <p:txBody>
          <a:bodyPr/>
          <a:lstStyle/>
          <a:p>
            <a:r>
              <a:rPr lang="uk-UA" sz="2400" b="1" i="1" dirty="0">
                <a:solidFill>
                  <a:srgbClr val="C00000"/>
                </a:solidFill>
              </a:rPr>
              <a:t>Використання</a:t>
            </a:r>
            <a:endParaRPr lang="uk-UA" sz="2400" dirty="0">
              <a:solidFill>
                <a:srgbClr val="C00000"/>
              </a:solidFill>
            </a:endParaRPr>
          </a:p>
          <a:p>
            <a:r>
              <a:rPr lang="uk-UA" sz="2200" dirty="0" smtClean="0"/>
              <a:t>Художній стиль мовлення можна розглядати як узагальнення й поєднання всіх стилів, оскільки письменники органічно вводять ті чи інші складники стилів до творів, надаючи їм більшої переконливості та вірогідності в зображенні подій.</a:t>
            </a:r>
          </a:p>
          <a:p>
            <a:r>
              <a:rPr lang="uk-UA" sz="2200" dirty="0" smtClean="0"/>
              <a:t>Цей стиль широко використовується у творчій діяльності, різних видах мистецтва, у культурі й освіті.</a:t>
            </a:r>
          </a:p>
          <a:p>
            <a:r>
              <a:rPr lang="uk-UA" sz="2200" dirty="0" smtClean="0"/>
              <a:t>Як у всіх зазначених царинах, так і в белетристиці (красному письменстві) цей стиль, окрім інформаційної функції, також виконує естетичну: впливає засобами художнього слова через систему образів на розум, почуття й волю читачів, формує ідейні переконання, моральні якості й естетичні смаки.</a:t>
            </a:r>
          </a:p>
          <a:p>
            <a:pPr marL="0" indent="0" eaLnBrk="1" hangingPunct="1">
              <a:buFont typeface="Arial" charset="0"/>
              <a:buNone/>
            </a:pPr>
            <a:endParaRPr lang="uk-UA" altLang="ru-RU" sz="36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7067228" cy="922337"/>
          </a:xfrm>
        </p:spPr>
        <p:txBody>
          <a:bodyPr/>
          <a:lstStyle/>
          <a:p>
            <a:pPr algn="l"/>
            <a:r>
              <a:rPr lang="uk-UA" sz="2400" i="1" dirty="0"/>
              <a:t>Основні ознаки:</a:t>
            </a:r>
            <a:r>
              <a:rPr lang="uk-UA" sz="2000" b="0" dirty="0"/>
              <a:t/>
            </a:r>
            <a:br>
              <a:rPr lang="uk-UA" sz="2000" b="0" dirty="0"/>
            </a:br>
            <a:r>
              <a:rPr lang="uk-UA" sz="2000" b="0" dirty="0" smtClean="0">
                <a:solidFill>
                  <a:schemeClr val="tx1"/>
                </a:solidFill>
              </a:rPr>
              <a:t>-образність </a:t>
            </a:r>
            <a:r>
              <a:rPr lang="uk-UA" sz="2000" b="0" dirty="0">
                <a:solidFill>
                  <a:schemeClr val="tx1"/>
                </a:solidFill>
              </a:rPr>
              <a:t>(образ-персонаж, образ-колектив, образ-символ, словесний образ, </a:t>
            </a:r>
            <a:r>
              <a:rPr lang="uk-UA" sz="2000" b="0" dirty="0" smtClean="0">
                <a:solidFill>
                  <a:schemeClr val="tx1"/>
                </a:solidFill>
              </a:rPr>
              <a:t>зоровий образ).</a:t>
            </a:r>
            <a:r>
              <a:rPr lang="uk-UA" sz="2000" b="0" dirty="0">
                <a:solidFill>
                  <a:schemeClr val="tx1"/>
                </a:solidFill>
              </a:rPr>
              <a:t/>
            </a:r>
            <a:br>
              <a:rPr lang="uk-UA" sz="2000" b="0" dirty="0">
                <a:solidFill>
                  <a:schemeClr val="tx1"/>
                </a:solidFill>
              </a:rPr>
            </a:br>
            <a:r>
              <a:rPr lang="uk-UA" sz="2000" b="0" dirty="0" smtClean="0">
                <a:solidFill>
                  <a:schemeClr val="tx1"/>
                </a:solidFill>
              </a:rPr>
              <a:t>-поетичний опис словом подій</a:t>
            </a: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2000" b="0" dirty="0" smtClean="0">
                <a:solidFill>
                  <a:schemeClr val="tx1"/>
                </a:solidFill>
              </a:rPr>
              <a:t>у</a:t>
            </a: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2000" b="0" dirty="0" smtClean="0">
                <a:solidFill>
                  <a:schemeClr val="tx1"/>
                </a:solidFill>
              </a:rPr>
              <a:t>прозових</a:t>
            </a: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2000" b="0" dirty="0" smtClean="0">
                <a:solidFill>
                  <a:schemeClr val="tx1"/>
                </a:solidFill>
              </a:rPr>
              <a:t>і</a:t>
            </a: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2000" b="0" dirty="0" smtClean="0">
                <a:solidFill>
                  <a:schemeClr val="tx1"/>
                </a:solidFill>
              </a:rPr>
              <a:t>драматичних творах</a:t>
            </a:r>
            <a:r>
              <a:rPr lang="uk-UA" sz="2000" b="0" dirty="0">
                <a:solidFill>
                  <a:schemeClr val="tx1"/>
                </a:solidFill>
              </a:rPr>
              <a:t>.</a:t>
            </a:r>
            <a:br>
              <a:rPr lang="uk-UA" sz="2000" b="0" dirty="0">
                <a:solidFill>
                  <a:schemeClr val="tx1"/>
                </a:solidFill>
              </a:rPr>
            </a:br>
            <a:r>
              <a:rPr lang="uk-UA" sz="2000" b="0" dirty="0" smtClean="0">
                <a:solidFill>
                  <a:schemeClr val="tx1"/>
                </a:solidFill>
              </a:rPr>
              <a:t>-естетика</a:t>
            </a:r>
            <a:r>
              <a:rPr lang="uk-UA" sz="2000" b="0" dirty="0">
                <a:solidFill>
                  <a:schemeClr val="tx1"/>
                </a:solidFill>
              </a:rPr>
              <a:t> мовлення, призначення якої — розбудити в читача почуття </a:t>
            </a:r>
            <a:r>
              <a:rPr lang="uk-UA" sz="2000" b="0" dirty="0" smtClean="0">
                <a:solidFill>
                  <a:schemeClr val="tx1"/>
                </a:solidFill>
              </a:rPr>
              <a:t>прекрасного.</a:t>
            </a:r>
            <a:r>
              <a:rPr lang="uk-UA" sz="2000" b="0" dirty="0">
                <a:solidFill>
                  <a:schemeClr val="tx1"/>
                </a:solidFill>
              </a:rPr>
              <a:t/>
            </a:r>
            <a:br>
              <a:rPr lang="uk-UA" sz="2000" b="0" dirty="0">
                <a:solidFill>
                  <a:schemeClr val="tx1"/>
                </a:solidFill>
              </a:rPr>
            </a:br>
            <a:r>
              <a:rPr lang="uk-UA" sz="2000" b="0" dirty="0" smtClean="0">
                <a:solidFill>
                  <a:schemeClr val="tx1"/>
                </a:solidFill>
              </a:rPr>
              <a:t>-експресія</a:t>
            </a:r>
            <a:r>
              <a:rPr lang="uk-UA" sz="2000" b="0" dirty="0">
                <a:solidFill>
                  <a:schemeClr val="tx1"/>
                </a:solidFill>
              </a:rPr>
              <a:t> та інтенсивність вираження (урочисте, піднесене, увічливе, пестливе, лагідне, </a:t>
            </a:r>
            <a:r>
              <a:rPr lang="uk-UA" sz="2000" b="0" dirty="0" err="1" smtClean="0">
                <a:solidFill>
                  <a:schemeClr val="tx1"/>
                </a:solidFill>
              </a:rPr>
              <a:t>схвальне,фамільярне</a:t>
            </a:r>
            <a:r>
              <a:rPr lang="uk-UA" sz="2000" b="0" dirty="0">
                <a:solidFill>
                  <a:schemeClr val="tx1"/>
                </a:solidFill>
              </a:rPr>
              <a:t>, жартівливе, іронічне, зневажливе, грубе тощо</a:t>
            </a:r>
            <a:r>
              <a:rPr lang="uk-UA" sz="2000" b="0" dirty="0" smtClean="0">
                <a:solidFill>
                  <a:schemeClr val="tx1"/>
                </a:solidFill>
              </a:rPr>
              <a:t>).</a:t>
            </a:r>
            <a:r>
              <a:rPr lang="uk-UA" sz="2000" b="0" dirty="0">
                <a:solidFill>
                  <a:schemeClr val="tx1"/>
                </a:solidFill>
              </a:rPr>
              <a:t/>
            </a:r>
            <a:br>
              <a:rPr lang="uk-UA" sz="2000" b="0" dirty="0">
                <a:solidFill>
                  <a:schemeClr val="tx1"/>
                </a:solidFill>
              </a:rPr>
            </a:br>
            <a:r>
              <a:rPr lang="uk-UA" sz="2000" b="0" dirty="0" smtClean="0">
                <a:solidFill>
                  <a:schemeClr val="tx1"/>
                </a:solidFill>
              </a:rPr>
              <a:t>-зображувальність(</a:t>
            </a:r>
            <a:r>
              <a:rPr lang="uk-UA" sz="2000" b="0" dirty="0" err="1" smtClean="0">
                <a:solidFill>
                  <a:schemeClr val="tx1"/>
                </a:solidFill>
              </a:rPr>
              <a:t>епітети,порівняння,метафори</a:t>
            </a:r>
            <a:r>
              <a:rPr lang="uk-UA" sz="2000" b="0" dirty="0" smtClean="0">
                <a:solidFill>
                  <a:schemeClr val="tx1"/>
                </a:solidFill>
              </a:rPr>
              <a:t>, </a:t>
            </a:r>
            <a:r>
              <a:rPr lang="uk-UA" sz="2000" b="0" dirty="0" err="1" smtClean="0">
                <a:solidFill>
                  <a:schemeClr val="tx1"/>
                </a:solidFill>
              </a:rPr>
              <a:t>алегорії,гіперболи,перифрази</a:t>
            </a:r>
            <a:r>
              <a:rPr lang="uk-UA" sz="2000" b="0" dirty="0" smtClean="0">
                <a:solidFill>
                  <a:schemeClr val="tx1"/>
                </a:solidFill>
              </a:rPr>
              <a:t> </a:t>
            </a:r>
            <a:r>
              <a:rPr lang="uk-UA" sz="2000" b="0" dirty="0" err="1" smtClean="0">
                <a:solidFill>
                  <a:schemeClr val="tx1"/>
                </a:solidFill>
              </a:rPr>
              <a:t>тощо;віршована</a:t>
            </a: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2000" b="0" dirty="0" smtClean="0">
                <a:solidFill>
                  <a:schemeClr val="tx1"/>
                </a:solidFill>
              </a:rPr>
              <a:t>форма, поетичні</a:t>
            </a: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2000" b="0" dirty="0" smtClean="0">
                <a:solidFill>
                  <a:schemeClr val="tx1"/>
                </a:solidFill>
              </a:rPr>
              <a:t>фігури</a:t>
            </a:r>
            <a:r>
              <a:rPr lang="uk-UA" sz="2000" b="0" dirty="0">
                <a:solidFill>
                  <a:schemeClr val="tx1"/>
                </a:solidFill>
              </a:rPr>
              <a:t>), конкретно-чуттєве </a:t>
            </a:r>
            <a:r>
              <a:rPr lang="uk-UA" sz="2000" b="0" dirty="0" smtClean="0">
                <a:solidFill>
                  <a:schemeClr val="tx1"/>
                </a:solidFill>
              </a:rPr>
              <a:t>живописання </a:t>
            </a: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2000" b="0" dirty="0" smtClean="0">
                <a:solidFill>
                  <a:schemeClr val="tx1"/>
                </a:solidFill>
              </a:rPr>
              <a:t> дійсності</a:t>
            </a:r>
            <a:r>
              <a:rPr lang="uk-UA" sz="2000" b="0" dirty="0">
                <a:solidFill>
                  <a:schemeClr val="tx1"/>
                </a:solidFill>
              </a:rPr>
              <a:t>,</a:t>
            </a:r>
            <a:br>
              <a:rPr lang="uk-UA" sz="2000" b="0" dirty="0">
                <a:solidFill>
                  <a:schemeClr val="tx1"/>
                </a:solidFill>
              </a:rPr>
            </a:br>
            <a:r>
              <a:rPr lang="uk-UA" sz="2000" b="0" dirty="0" smtClean="0">
                <a:solidFill>
                  <a:schemeClr val="tx1"/>
                </a:solidFill>
              </a:rPr>
              <a:t>-відсутність </a:t>
            </a:r>
            <a:r>
              <a:rPr lang="uk-UA" sz="2000" b="0" dirty="0">
                <a:solidFill>
                  <a:schemeClr val="tx1"/>
                </a:solidFill>
              </a:rPr>
              <a:t>будь-якого нормування,</a:t>
            </a:r>
            <a:br>
              <a:rPr lang="uk-UA" sz="2000" b="0" dirty="0">
                <a:solidFill>
                  <a:schemeClr val="tx1"/>
                </a:solidFill>
              </a:rPr>
            </a:br>
            <a:r>
              <a:rPr lang="uk-UA" sz="2000" b="0" dirty="0" smtClean="0">
                <a:solidFill>
                  <a:schemeClr val="tx1"/>
                </a:solidFill>
              </a:rPr>
              <a:t>-визначальним </a:t>
            </a:r>
            <a:r>
              <a:rPr lang="uk-UA" sz="2000" b="0" dirty="0">
                <a:solidFill>
                  <a:schemeClr val="tx1"/>
                </a:solidFill>
              </a:rPr>
              <a:t>є суб'єктивізм розуміння й відображення (</a:t>
            </a:r>
            <a:r>
              <a:rPr lang="uk-UA" sz="2000" b="0" dirty="0" err="1" smtClean="0">
                <a:solidFill>
                  <a:schemeClr val="tx1"/>
                </a:solidFill>
              </a:rPr>
              <a:t>світогляд,світовідчуття</a:t>
            </a:r>
            <a:r>
              <a:rPr lang="uk-UA" sz="2000" b="0" dirty="0">
                <a:solidFill>
                  <a:schemeClr val="tx1"/>
                </a:solidFill>
              </a:rPr>
              <a:t> </a:t>
            </a:r>
            <a:r>
              <a:rPr lang="uk-UA" sz="2000" b="0" dirty="0" err="1" smtClean="0">
                <a:solidFill>
                  <a:schemeClr val="tx1"/>
                </a:solidFill>
              </a:rPr>
              <a:t>і,відповідно,світовідтворення</a:t>
            </a:r>
            <a:r>
              <a:rPr lang="uk-UA" sz="2000" b="0" dirty="0">
                <a:solidFill>
                  <a:schemeClr val="tx1"/>
                </a:solidFill>
              </a:rPr>
              <a:t> автора, спрямоване на </a:t>
            </a:r>
            <a:r>
              <a:rPr lang="uk-UA" sz="2000" b="0" dirty="0" smtClean="0">
                <a:solidFill>
                  <a:schemeClr val="tx1"/>
                </a:solidFill>
              </a:rPr>
              <a:t>світосприйняття й</a:t>
            </a:r>
            <a:r>
              <a:rPr lang="uk-UA" sz="2000" b="0" dirty="0">
                <a:solidFill>
                  <a:schemeClr val="tx1"/>
                </a:solidFill>
              </a:rPr>
              <a:t> </a:t>
            </a:r>
            <a:r>
              <a:rPr lang="uk-UA" sz="2000" b="0" dirty="0" smtClean="0">
                <a:solidFill>
                  <a:schemeClr val="tx1"/>
                </a:solidFill>
              </a:rPr>
              <a:t>інтелект читача</a:t>
            </a:r>
            <a:r>
              <a:rPr lang="uk-UA" sz="2000" b="0" dirty="0">
                <a:solidFill>
                  <a:schemeClr val="tx1"/>
                </a:solidFill>
              </a:rPr>
              <a:t>).</a:t>
            </a:r>
            <a:br>
              <a:rPr lang="uk-UA" sz="2000" b="0" dirty="0">
                <a:solidFill>
                  <a:schemeClr val="tx1"/>
                </a:solidFill>
              </a:rPr>
            </a:b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41792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068960"/>
            <a:ext cx="7272808" cy="922337"/>
          </a:xfrm>
        </p:spPr>
        <p:txBody>
          <a:bodyPr/>
          <a:lstStyle/>
          <a:p>
            <a:pPr algn="l"/>
            <a:r>
              <a:rPr lang="uk-UA" sz="2400" i="1" dirty="0"/>
              <a:t>Основні </a:t>
            </a:r>
            <a:r>
              <a:rPr lang="uk-UA" sz="2400" i="1" dirty="0" err="1"/>
              <a:t>мовні</a:t>
            </a:r>
            <a:r>
              <a:rPr lang="uk-UA" sz="2400" i="1" dirty="0"/>
              <a:t> засоби:</a:t>
            </a:r>
            <a:r>
              <a:rPr lang="uk-UA" sz="2200" b="0" dirty="0"/>
              <a:t/>
            </a:r>
            <a:br>
              <a:rPr lang="uk-UA" sz="2200" b="0" dirty="0"/>
            </a:br>
            <a:r>
              <a:rPr lang="uk-UA" sz="2200" b="0" dirty="0">
                <a:solidFill>
                  <a:schemeClr val="tx1"/>
                </a:solidFill>
              </a:rPr>
              <a:t>-</a:t>
            </a:r>
            <a:r>
              <a:rPr lang="uk-UA" sz="2200" b="0" dirty="0" smtClean="0">
                <a:solidFill>
                  <a:schemeClr val="tx1"/>
                </a:solidFill>
              </a:rPr>
              <a:t>наявність</a:t>
            </a:r>
            <a:r>
              <a:rPr lang="uk-UA" sz="2200" b="0" dirty="0">
                <a:solidFill>
                  <a:schemeClr val="tx1"/>
                </a:solidFill>
              </a:rPr>
              <a:t> </a:t>
            </a:r>
            <a:r>
              <a:rPr lang="uk-UA" sz="2200" b="0" dirty="0" smtClean="0">
                <a:solidFill>
                  <a:schemeClr val="tx1"/>
                </a:solidFill>
              </a:rPr>
              <a:t>багатства</a:t>
            </a:r>
            <a:r>
              <a:rPr lang="uk-UA" sz="2200" b="0" dirty="0">
                <a:solidFill>
                  <a:schemeClr val="tx1"/>
                </a:solidFill>
              </a:rPr>
              <a:t> </a:t>
            </a:r>
            <a:r>
              <a:rPr lang="uk-UA" sz="2200" b="0" dirty="0" smtClean="0">
                <a:solidFill>
                  <a:schemeClr val="tx1"/>
                </a:solidFill>
              </a:rPr>
              <a:t>найрізноманітнішої</a:t>
            </a:r>
            <a:r>
              <a:rPr lang="uk-UA" sz="2200" b="0" dirty="0">
                <a:solidFill>
                  <a:schemeClr val="tx1"/>
                </a:solidFill>
              </a:rPr>
              <a:t> лексики, переважно конкретно-чуттєвої (назви осіб, речей, дій, </a:t>
            </a:r>
            <a:r>
              <a:rPr lang="uk-UA" sz="2200" b="0" dirty="0" smtClean="0">
                <a:solidFill>
                  <a:schemeClr val="tx1"/>
                </a:solidFill>
              </a:rPr>
              <a:t>явищ</a:t>
            </a:r>
            <a:r>
              <a:rPr lang="uk-UA" sz="2200" b="0" dirty="0">
                <a:solidFill>
                  <a:schemeClr val="tx1"/>
                </a:solidFill>
              </a:rPr>
              <a:t>, ознак</a:t>
            </a:r>
            <a:r>
              <a:rPr lang="uk-UA" sz="2200" b="0" dirty="0" smtClean="0">
                <a:solidFill>
                  <a:schemeClr val="tx1"/>
                </a:solidFill>
              </a:rPr>
              <a:t>).</a:t>
            </a:r>
            <a:r>
              <a:rPr lang="uk-UA" sz="2200" b="0" dirty="0">
                <a:solidFill>
                  <a:schemeClr val="tx1"/>
                </a:solidFill>
              </a:rPr>
              <a:t/>
            </a:r>
            <a:br>
              <a:rPr lang="uk-UA" sz="2200" b="0" dirty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-уживання</a:t>
            </a:r>
            <a:r>
              <a:rPr lang="uk-UA" sz="2200" b="0" dirty="0">
                <a:solidFill>
                  <a:schemeClr val="tx1"/>
                </a:solidFill>
              </a:rPr>
              <a:t> </a:t>
            </a:r>
            <a:r>
              <a:rPr lang="uk-UA" sz="2200" b="0" dirty="0" err="1" smtClean="0">
                <a:solidFill>
                  <a:schemeClr val="tx1"/>
                </a:solidFill>
              </a:rPr>
              <a:t>емоційно</a:t>
            </a:r>
            <a:r>
              <a:rPr lang="uk-UA" sz="2200" b="0" dirty="0" smtClean="0">
                <a:solidFill>
                  <a:schemeClr val="tx1"/>
                </a:solidFill>
              </a:rPr>
              <a:t>-експресивної</a:t>
            </a:r>
            <a:r>
              <a:rPr lang="uk-UA" sz="2200" b="0" dirty="0">
                <a:solidFill>
                  <a:schemeClr val="tx1"/>
                </a:solidFill>
              </a:rPr>
              <a:t> </a:t>
            </a:r>
            <a:r>
              <a:rPr lang="uk-UA" sz="2200" b="0" dirty="0" smtClean="0">
                <a:solidFill>
                  <a:schemeClr val="tx1"/>
                </a:solidFill>
              </a:rPr>
              <a:t>лексики(</a:t>
            </a:r>
            <a:r>
              <a:rPr lang="uk-UA" sz="2200" b="0" dirty="0" err="1" smtClean="0">
                <a:solidFill>
                  <a:schemeClr val="tx1"/>
                </a:solidFill>
              </a:rPr>
              <a:t>синонімів,антонімів,омонімів,фразеологізмів</a:t>
            </a:r>
            <a:r>
              <a:rPr lang="uk-UA" sz="2200" b="0" dirty="0" smtClean="0">
                <a:solidFill>
                  <a:schemeClr val="tx1"/>
                </a:solidFill>
              </a:rPr>
              <a:t>).</a:t>
            </a:r>
            <a:r>
              <a:rPr lang="uk-UA" sz="2200" b="0" dirty="0">
                <a:solidFill>
                  <a:schemeClr val="tx1"/>
                </a:solidFill>
              </a:rPr>
              <a:t/>
            </a:r>
            <a:br>
              <a:rPr lang="uk-UA" sz="2200" b="0" dirty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-запровадження </a:t>
            </a:r>
            <a:r>
              <a:rPr lang="uk-UA" sz="2200" b="0" dirty="0">
                <a:solidFill>
                  <a:schemeClr val="tx1"/>
                </a:solidFill>
              </a:rPr>
              <a:t>авторських новотворів (слів, значень, висловів), формування індивідуального </a:t>
            </a:r>
            <a:r>
              <a:rPr lang="uk-UA" sz="2200" b="0" dirty="0" smtClean="0">
                <a:solidFill>
                  <a:schemeClr val="tx1"/>
                </a:solidFill>
              </a:rPr>
              <a:t>стилю</a:t>
            </a:r>
            <a:r>
              <a:rPr lang="uk-UA" sz="2200" b="0" dirty="0">
                <a:solidFill>
                  <a:schemeClr val="tx1"/>
                </a:solidFill>
              </a:rPr>
              <a:t> </a:t>
            </a:r>
            <a:r>
              <a:rPr lang="uk-UA" sz="2200" b="0" dirty="0" smtClean="0">
                <a:solidFill>
                  <a:schemeClr val="tx1"/>
                </a:solidFill>
              </a:rPr>
              <a:t>митця</a:t>
            </a:r>
            <a:r>
              <a:rPr lang="uk-UA" sz="2200" b="0" dirty="0">
                <a:solidFill>
                  <a:schemeClr val="tx1"/>
                </a:solidFill>
              </a:rPr>
              <a:t>.</a:t>
            </a:r>
            <a:br>
              <a:rPr lang="uk-UA" sz="2200" b="0" dirty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-уведення </a:t>
            </a:r>
            <a:r>
              <a:rPr lang="uk-UA" sz="2200" b="0" dirty="0">
                <a:solidFill>
                  <a:schemeClr val="tx1"/>
                </a:solidFill>
              </a:rPr>
              <a:t>до творів зі стилістичною метою </a:t>
            </a:r>
            <a:r>
              <a:rPr lang="uk-UA" sz="2200" b="0" dirty="0" err="1" smtClean="0">
                <a:solidFill>
                  <a:schemeClr val="tx1"/>
                </a:solidFill>
              </a:rPr>
              <a:t>історизмів,архаїзмів,діалектизмів,просторічних</a:t>
            </a:r>
            <a:r>
              <a:rPr lang="uk-UA" sz="2200" b="0" dirty="0" smtClean="0">
                <a:solidFill>
                  <a:schemeClr val="tx1"/>
                </a:solidFill>
              </a:rPr>
              <a:t> складників </a:t>
            </a:r>
            <a:r>
              <a:rPr lang="uk-UA" sz="2200" b="0" dirty="0">
                <a:solidFill>
                  <a:schemeClr val="tx1"/>
                </a:solidFill>
              </a:rPr>
              <a:t>та </a:t>
            </a:r>
            <a:r>
              <a:rPr lang="uk-UA" sz="2200" b="0" dirty="0" smtClean="0">
                <a:solidFill>
                  <a:schemeClr val="tx1"/>
                </a:solidFill>
              </a:rPr>
              <a:t>жаргонізмів.</a:t>
            </a:r>
            <a:r>
              <a:rPr lang="uk-UA" sz="2200" b="0" dirty="0">
                <a:solidFill>
                  <a:schemeClr val="tx1"/>
                </a:solidFill>
              </a:rPr>
              <a:t/>
            </a:r>
            <a:br>
              <a:rPr lang="uk-UA" sz="2200" b="0" dirty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-поширене </a:t>
            </a:r>
            <a:r>
              <a:rPr lang="uk-UA" sz="2200" b="0" dirty="0">
                <a:solidFill>
                  <a:schemeClr val="tx1"/>
                </a:solidFill>
              </a:rPr>
              <a:t>застосування дієслівних форм: родових (у минулому часі й умовному способі); особових (у теперішньому й майбутньому часі дійсного способу); у наказовому </a:t>
            </a:r>
            <a:r>
              <a:rPr lang="uk-UA" sz="2200" b="0" dirty="0" smtClean="0">
                <a:solidFill>
                  <a:schemeClr val="tx1"/>
                </a:solidFill>
              </a:rPr>
              <a:t>способі.</a:t>
            </a:r>
            <a:r>
              <a:rPr lang="uk-UA" sz="2200" b="0" dirty="0">
                <a:solidFill>
                  <a:schemeClr val="tx1"/>
                </a:solidFill>
              </a:rPr>
              <a:t/>
            </a:r>
            <a:br>
              <a:rPr lang="uk-UA" sz="2200" b="0" dirty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-широке  вживання</a:t>
            </a:r>
            <a:r>
              <a:rPr lang="uk-UA" sz="2200" b="0" dirty="0">
                <a:solidFill>
                  <a:schemeClr val="tx1"/>
                </a:solidFill>
              </a:rPr>
              <a:t> речень різноманітних типів, </a:t>
            </a:r>
            <a:r>
              <a:rPr lang="uk-UA" sz="2200" b="0" dirty="0" smtClean="0">
                <a:solidFill>
                  <a:schemeClr val="tx1"/>
                </a:solidFill>
              </a:rPr>
              <a:t>синтаксичних </a:t>
            </a:r>
            <a:r>
              <a:rPr lang="uk-UA" sz="2200" b="0" dirty="0" err="1" smtClean="0">
                <a:solidFill>
                  <a:schemeClr val="tx1"/>
                </a:solidFill>
              </a:rPr>
              <a:t>зв'язків</a:t>
            </a:r>
            <a:r>
              <a:rPr lang="uk-UA" sz="2200" b="0" dirty="0">
                <a:solidFill>
                  <a:schemeClr val="tx1"/>
                </a:solidFill>
              </a:rPr>
              <a:t>, особливості інтонування та </a:t>
            </a:r>
            <a:r>
              <a:rPr lang="uk-UA" sz="2200" b="0" dirty="0" smtClean="0">
                <a:solidFill>
                  <a:schemeClr val="tx1"/>
                </a:solidFill>
              </a:rPr>
              <a:t>ритмомелодики.</a:t>
            </a:r>
            <a:r>
              <a:rPr lang="uk-UA" sz="2200" b="0" dirty="0">
                <a:solidFill>
                  <a:schemeClr val="tx1"/>
                </a:solidFill>
              </a:rPr>
              <a:t/>
            </a:r>
            <a:br>
              <a:rPr lang="uk-UA" sz="2200" b="0" dirty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-представлено абсолютно </a:t>
            </a:r>
            <a:r>
              <a:rPr lang="uk-UA" sz="2200" b="0" dirty="0">
                <a:solidFill>
                  <a:schemeClr val="tx1"/>
                </a:solidFill>
              </a:rPr>
              <a:t>всі стилістичні </a:t>
            </a:r>
            <a:r>
              <a:rPr lang="uk-UA" sz="2200" b="0" dirty="0" smtClean="0">
                <a:solidFill>
                  <a:schemeClr val="tx1"/>
                </a:solidFill>
              </a:rPr>
              <a:t>фігури(риторичні </a:t>
            </a:r>
            <a:r>
              <a:rPr lang="uk-UA" sz="2200" b="0" dirty="0" err="1" smtClean="0">
                <a:solidFill>
                  <a:schemeClr val="tx1"/>
                </a:solidFill>
              </a:rPr>
              <a:t>питання,звертання</a:t>
            </a:r>
            <a:r>
              <a:rPr lang="uk-UA" sz="2200" b="0" dirty="0" smtClean="0">
                <a:solidFill>
                  <a:schemeClr val="tx1"/>
                </a:solidFill>
              </a:rPr>
              <a:t> тощо).</a:t>
            </a:r>
            <a:r>
              <a:rPr lang="uk-UA" sz="2200" b="0" dirty="0">
                <a:solidFill>
                  <a:schemeClr val="tx1"/>
                </a:solidFill>
              </a:rPr>
              <a:t/>
            </a:r>
            <a:br>
              <a:rPr lang="uk-UA" sz="2200" b="0" dirty="0">
                <a:solidFill>
                  <a:schemeClr val="tx1"/>
                </a:solidFill>
              </a:rPr>
            </a:br>
            <a:endParaRPr lang="uk-UA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4894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840760" cy="5112568"/>
          </a:xfrm>
        </p:spPr>
        <p:txBody>
          <a:bodyPr/>
          <a:lstStyle/>
          <a:p>
            <a:pPr algn="l"/>
            <a:r>
              <a:rPr lang="ru-RU" sz="2200" i="1" dirty="0" err="1"/>
              <a:t>Щодо</a:t>
            </a:r>
            <a:r>
              <a:rPr lang="ru-RU" sz="2200" i="1" dirty="0"/>
              <a:t> </a:t>
            </a:r>
            <a:r>
              <a:rPr lang="ru-RU" sz="2200" i="1" dirty="0" err="1"/>
              <a:t>родів</a:t>
            </a:r>
            <a:r>
              <a:rPr lang="ru-RU" sz="2200" i="1" dirty="0"/>
              <a:t> і </a:t>
            </a:r>
            <a:r>
              <a:rPr lang="ru-RU" sz="2200" i="1" dirty="0" err="1"/>
              <a:t>жанрів</a:t>
            </a:r>
            <a:r>
              <a:rPr lang="ru-RU" sz="2200" i="1" dirty="0"/>
              <a:t> </a:t>
            </a:r>
            <a:r>
              <a:rPr lang="ru-RU" sz="2200" i="1" dirty="0" err="1"/>
              <a:t>літератури</a:t>
            </a:r>
            <a:r>
              <a:rPr lang="ru-RU" sz="2200" i="1" dirty="0"/>
              <a:t> </a:t>
            </a:r>
            <a:r>
              <a:rPr lang="ru-RU" sz="2200" i="1" dirty="0" err="1"/>
              <a:t>художній</a:t>
            </a:r>
            <a:r>
              <a:rPr lang="ru-RU" sz="2200" i="1" dirty="0"/>
              <a:t> стиль </a:t>
            </a:r>
            <a:r>
              <a:rPr lang="ru-RU" sz="2200" i="1" dirty="0" err="1"/>
              <a:t>поділяють</a:t>
            </a:r>
            <a:r>
              <a:rPr lang="ru-RU" sz="2200" i="1" dirty="0"/>
              <a:t> на </a:t>
            </a:r>
            <a:r>
              <a:rPr lang="ru-RU" sz="2200" i="1" dirty="0" err="1" smtClean="0"/>
              <a:t>підстилі</a:t>
            </a:r>
            <a:r>
              <a:rPr lang="ru-RU" sz="2200" i="1" dirty="0" smtClean="0"/>
              <a:t>:</a:t>
            </a:r>
            <a:br>
              <a:rPr lang="ru-RU" sz="2200" i="1" dirty="0" smtClean="0"/>
            </a:b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400" b="0" dirty="0" smtClean="0"/>
              <a:t>-</a:t>
            </a:r>
            <a:r>
              <a:rPr lang="uk-UA" sz="2400" b="0" dirty="0" smtClean="0"/>
              <a:t>епічні </a:t>
            </a:r>
            <a:r>
              <a:rPr lang="uk-UA" sz="2200" b="0" dirty="0" smtClean="0">
                <a:solidFill>
                  <a:schemeClr val="tx1"/>
                </a:solidFill>
              </a:rPr>
              <a:t>(</a:t>
            </a:r>
            <a:r>
              <a:rPr lang="uk-UA" sz="2200" b="0" dirty="0" err="1" smtClean="0">
                <a:solidFill>
                  <a:schemeClr val="tx1"/>
                </a:solidFill>
              </a:rPr>
              <a:t>епопея,казка,роман,повість,байка,оповідання,новела</a:t>
            </a:r>
            <a:r>
              <a:rPr lang="uk-UA" sz="2200" b="0" dirty="0">
                <a:solidFill>
                  <a:schemeClr val="tx1"/>
                </a:solidFill>
              </a:rPr>
              <a:t>, художні мемуари, нарис),</a:t>
            </a:r>
            <a:br>
              <a:rPr lang="uk-UA" sz="2200" b="0" dirty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/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400" b="0" dirty="0" smtClean="0"/>
              <a:t>-ліричні</a:t>
            </a:r>
            <a:r>
              <a:rPr lang="uk-UA" sz="2200" b="0" dirty="0" smtClean="0">
                <a:solidFill>
                  <a:schemeClr val="tx1"/>
                </a:solidFill>
              </a:rPr>
              <a:t/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(</a:t>
            </a:r>
            <a:r>
              <a:rPr lang="uk-UA" sz="2200" b="0" dirty="0" err="1" smtClean="0">
                <a:solidFill>
                  <a:schemeClr val="tx1"/>
                </a:solidFill>
              </a:rPr>
              <a:t>поезія,поема,балада,пісня,гімн,елегія,</a:t>
            </a:r>
            <a:r>
              <a:rPr lang="uk-UA" sz="2200" b="0" u="sng" dirty="0" err="1" smtClean="0">
                <a:solidFill>
                  <a:schemeClr val="tx1"/>
                </a:solidFill>
              </a:rPr>
              <a:t>епіграма</a:t>
            </a:r>
            <a:r>
              <a:rPr lang="uk-UA" sz="2200" b="0" dirty="0">
                <a:solidFill>
                  <a:schemeClr val="tx1"/>
                </a:solidFill>
              </a:rPr>
              <a:t>),</a:t>
            </a:r>
            <a:br>
              <a:rPr lang="uk-UA" sz="2200" b="0" dirty="0">
                <a:solidFill>
                  <a:schemeClr val="tx1"/>
                </a:solidFill>
              </a:rPr>
            </a:br>
            <a:r>
              <a:rPr lang="uk-UA" sz="2200" b="0" dirty="0">
                <a:solidFill>
                  <a:schemeClr val="tx1"/>
                </a:solidFill>
              </a:rPr>
              <a:t/>
            </a:r>
            <a:br>
              <a:rPr lang="uk-UA" sz="2200" b="0" dirty="0">
                <a:solidFill>
                  <a:schemeClr val="tx1"/>
                </a:solidFill>
              </a:rPr>
            </a:br>
            <a:r>
              <a:rPr lang="uk-UA" sz="2400" b="0" dirty="0" smtClean="0"/>
              <a:t>-драматичні</a:t>
            </a:r>
            <a:r>
              <a:rPr lang="uk-UA" sz="2200" b="0" dirty="0" smtClean="0">
                <a:solidFill>
                  <a:schemeClr val="tx1"/>
                </a:solidFill>
              </a:rPr>
              <a:t/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(драма</a:t>
            </a:r>
            <a:r>
              <a:rPr lang="uk-UA" sz="2200" b="0" dirty="0">
                <a:solidFill>
                  <a:schemeClr val="tx1"/>
                </a:solidFill>
              </a:rPr>
              <a:t>, трагедія, комедія, мелодрама</a:t>
            </a:r>
            <a:r>
              <a:rPr lang="uk-UA" sz="2200" b="0" dirty="0" smtClean="0">
                <a:solidFill>
                  <a:schemeClr val="tx1"/>
                </a:solidFill>
              </a:rPr>
              <a:t>,),</a:t>
            </a:r>
            <a:r>
              <a:rPr lang="uk-UA" sz="2200" b="0" dirty="0">
                <a:solidFill>
                  <a:schemeClr val="tx1"/>
                </a:solidFill>
              </a:rPr>
              <a:t/>
            </a:r>
            <a:br>
              <a:rPr lang="uk-UA" sz="2200" b="0" dirty="0">
                <a:solidFill>
                  <a:schemeClr val="tx1"/>
                </a:solidFill>
              </a:rPr>
            </a:br>
            <a:r>
              <a:rPr lang="uk-UA" sz="2200" b="0" dirty="0">
                <a:solidFill>
                  <a:schemeClr val="tx1"/>
                </a:solidFill>
              </a:rPr>
              <a:t>комбіновані (ліро-епічний твір, ода, художня публіцистика, драма-феєрія, усмішка).</a:t>
            </a:r>
            <a:br>
              <a:rPr lang="uk-UA" sz="2200" b="0" dirty="0">
                <a:solidFill>
                  <a:schemeClr val="tx1"/>
                </a:solidFill>
              </a:rPr>
            </a:br>
            <a:endParaRPr lang="uk-UA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063550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</TotalTime>
  <Words>172</Words>
  <Application>Microsoft Office PowerPoint</Application>
  <PresentationFormat>Экран (4:3)</PresentationFormat>
  <Paragraphs>73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ХУДОЖНІЙ СТИЛЬ. ОЗНАКИ.</vt:lpstr>
      <vt:lpstr>Слайд 2</vt:lpstr>
      <vt:lpstr>Стилі мовлення  та сфера їх використання</vt:lpstr>
      <vt:lpstr>Слайд 4</vt:lpstr>
      <vt:lpstr>Слайд 5</vt:lpstr>
      <vt:lpstr>Слайд 6</vt:lpstr>
      <vt:lpstr>Основні ознаки: -образність (образ-персонаж, образ-колектив, образ-символ, словесний образ, зоровий образ). -поетичний опис словом подій у прозових і драматичних творах. -естетика мовлення, призначення якої — розбудити в читача почуття прекрасного. -експресія та інтенсивність вираження (урочисте, піднесене, увічливе, пестливе, лагідне, схвальне,фамільярне, жартівливе, іронічне, зневажливе, грубе тощо). -зображувальність(епітети,порівняння,метафори, алегорії,гіперболи,перифрази тощо;віршована форма, поетичні фігури), конкретно-чуттєве живописання   дійсності, -відсутність будь-якого нормування, -визначальним є суб'єктивізм розуміння й відображення (світогляд,світовідчуття і,відповідно,світовідтворення автора, спрямоване на світосприйняття й інтелект читача). </vt:lpstr>
      <vt:lpstr>Основні мовні засоби: -наявність багатства найрізноманітнішої лексики, переважно конкретно-чуттєвої (назви осіб, речей, дій, явищ, ознак). -уживання емоційно-експресивної лексики(синонімів,антонімів,омонімів,фразеологізмів). -запровадження авторських новотворів (слів, значень, висловів), формування індивідуального стилю митця. -уведення до творів зі стилістичною метою історизмів,архаїзмів,діалектизмів,просторічних складників та жаргонізмів. -поширене застосування дієслівних форм: родових (у минулому часі й умовному способі); особових (у теперішньому й майбутньому часі дійсного способу); у наказовому способі. -широке  вживання речень різноманітних типів, синтаксичних зв'язків, особливості інтонування та ритмомелодики. -представлено абсолютно всі стилістичні фігури(риторичні питання,звертання тощо). </vt:lpstr>
      <vt:lpstr>Щодо родів і жанрів літератури художній стиль поділяють на підстилі:  -епічні (епопея,казка,роман,повість,байка,оповідання,новела, художні мемуари, нарис),  -ліричні (поезія,поема,балада,пісня,гімн,елегія,епіграма),  -драматичні (драма, трагедія, комедія, мелодрама,), комбіновані (ліро-епічний твір, ода, художня публіцистика, драма-феєрія, усмішка).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Типи висловлювання: розповідь, опис, роздум (повторення). Особливості побудови розповіді</dc:title>
  <dc:creator>Пользователь Windows</dc:creator>
  <cp:lastModifiedBy>user</cp:lastModifiedBy>
  <cp:revision>64</cp:revision>
  <dcterms:created xsi:type="dcterms:W3CDTF">2013-07-02T09:23:55Z</dcterms:created>
  <dcterms:modified xsi:type="dcterms:W3CDTF">2023-04-18T05:32:44Z</dcterms:modified>
</cp:coreProperties>
</file>