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5" r:id="rId1"/>
  </p:sldMasterIdLst>
  <p:sldIdLst>
    <p:sldId id="280" r:id="rId2"/>
    <p:sldId id="281" r:id="rId3"/>
    <p:sldId id="282" r:id="rId4"/>
    <p:sldId id="283" r:id="rId5"/>
    <p:sldId id="284" r:id="rId6"/>
    <p:sldId id="286" r:id="rId7"/>
    <p:sldId id="287" r:id="rId8"/>
    <p:sldId id="288" r:id="rId9"/>
    <p:sldId id="256" r:id="rId10"/>
    <p:sldId id="289" r:id="rId11"/>
    <p:sldId id="257" r:id="rId12"/>
    <p:sldId id="258" r:id="rId13"/>
    <p:sldId id="290" r:id="rId14"/>
    <p:sldId id="260" r:id="rId15"/>
    <p:sldId id="291" r:id="rId16"/>
    <p:sldId id="292" r:id="rId17"/>
    <p:sldId id="293" r:id="rId18"/>
    <p:sldId id="285" r:id="rId19"/>
    <p:sldId id="261" r:id="rId20"/>
    <p:sldId id="264" r:id="rId21"/>
    <p:sldId id="266" r:id="rId22"/>
    <p:sldId id="294" r:id="rId23"/>
    <p:sldId id="267" r:id="rId24"/>
    <p:sldId id="268" r:id="rId25"/>
    <p:sldId id="295" r:id="rId26"/>
    <p:sldId id="270" r:id="rId27"/>
    <p:sldId id="296" r:id="rId28"/>
    <p:sldId id="272" r:id="rId29"/>
    <p:sldId id="273" r:id="rId30"/>
    <p:sldId id="274" r:id="rId31"/>
    <p:sldId id="275" r:id="rId32"/>
    <p:sldId id="276" r:id="rId33"/>
    <p:sldId id="277" r:id="rId34"/>
    <p:sldId id="278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4E61A"/>
    <a:srgbClr val="11E968"/>
    <a:srgbClr val="113BEF"/>
    <a:srgbClr val="FA0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76" d="100"/>
          <a:sy n="76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81489D-2811-4C65-8394-0E9A3355B7C9}" type="datetimeFigureOut">
              <a:rPr lang="uk-UA" smtClean="0"/>
              <a:pPr>
                <a:defRPr/>
              </a:pPr>
              <a:t>08.03.2023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248-2DED-4C04-8A0B-EF6CAC2A05B8}" type="slidenum">
              <a:rPr lang="uk-UA" altLang="uk-UA" smtClean="0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191613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81489D-2811-4C65-8394-0E9A3355B7C9}" type="datetimeFigureOut">
              <a:rPr lang="uk-UA" smtClean="0"/>
              <a:pPr>
                <a:defRPr/>
              </a:pPr>
              <a:t>08.03.2023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248-2DED-4C04-8A0B-EF6CAC2A05B8}" type="slidenum">
              <a:rPr lang="uk-UA" altLang="uk-UA" smtClean="0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45017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81489D-2811-4C65-8394-0E9A3355B7C9}" type="datetimeFigureOut">
              <a:rPr lang="uk-UA" smtClean="0"/>
              <a:pPr>
                <a:defRPr/>
              </a:pPr>
              <a:t>08.03.2023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248-2DED-4C04-8A0B-EF6CAC2A05B8}" type="slidenum">
              <a:rPr lang="uk-UA" altLang="uk-UA" smtClean="0"/>
              <a:pPr/>
              <a:t>‹№›</a:t>
            </a:fld>
            <a:endParaRPr lang="uk-UA" alt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2475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81489D-2811-4C65-8394-0E9A3355B7C9}" type="datetimeFigureOut">
              <a:rPr lang="uk-UA" smtClean="0"/>
              <a:pPr>
                <a:defRPr/>
              </a:pPr>
              <a:t>08.03.2023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248-2DED-4C04-8A0B-EF6CAC2A05B8}" type="slidenum">
              <a:rPr lang="uk-UA" altLang="uk-UA" smtClean="0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351881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81489D-2811-4C65-8394-0E9A3355B7C9}" type="datetimeFigureOut">
              <a:rPr lang="uk-UA" smtClean="0"/>
              <a:pPr>
                <a:defRPr/>
              </a:pPr>
              <a:t>08.03.2023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248-2DED-4C04-8A0B-EF6CAC2A05B8}" type="slidenum">
              <a:rPr lang="uk-UA" altLang="uk-UA" smtClean="0"/>
              <a:pPr/>
              <a:t>‹№›</a:t>
            </a:fld>
            <a:endParaRPr lang="uk-UA" alt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7425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81489D-2811-4C65-8394-0E9A3355B7C9}" type="datetimeFigureOut">
              <a:rPr lang="uk-UA" smtClean="0"/>
              <a:pPr>
                <a:defRPr/>
              </a:pPr>
              <a:t>08.03.2023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248-2DED-4C04-8A0B-EF6CAC2A05B8}" type="slidenum">
              <a:rPr lang="uk-UA" altLang="uk-UA" smtClean="0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546575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81489D-2811-4C65-8394-0E9A3355B7C9}" type="datetimeFigureOut">
              <a:rPr lang="uk-UA" smtClean="0"/>
              <a:pPr>
                <a:defRPr/>
              </a:pPr>
              <a:t>08.03.2023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248-2DED-4C04-8A0B-EF6CAC2A05B8}" type="slidenum">
              <a:rPr lang="uk-UA" altLang="uk-UA" smtClean="0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280230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81489D-2811-4C65-8394-0E9A3355B7C9}" type="datetimeFigureOut">
              <a:rPr lang="uk-UA" smtClean="0"/>
              <a:pPr>
                <a:defRPr/>
              </a:pPr>
              <a:t>08.03.2023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248-2DED-4C04-8A0B-EF6CAC2A05B8}" type="slidenum">
              <a:rPr lang="uk-UA" altLang="uk-UA" smtClean="0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62096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81489D-2811-4C65-8394-0E9A3355B7C9}" type="datetimeFigureOut">
              <a:rPr lang="uk-UA" smtClean="0"/>
              <a:pPr>
                <a:defRPr/>
              </a:pPr>
              <a:t>08.03.2023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248-2DED-4C04-8A0B-EF6CAC2A05B8}" type="slidenum">
              <a:rPr lang="uk-UA" altLang="uk-UA" smtClean="0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844622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81489D-2811-4C65-8394-0E9A3355B7C9}" type="datetimeFigureOut">
              <a:rPr lang="uk-UA" smtClean="0"/>
              <a:pPr>
                <a:defRPr/>
              </a:pPr>
              <a:t>08.03.2023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248-2DED-4C04-8A0B-EF6CAC2A05B8}" type="slidenum">
              <a:rPr lang="uk-UA" altLang="uk-UA" smtClean="0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3964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81489D-2811-4C65-8394-0E9A3355B7C9}" type="datetimeFigureOut">
              <a:rPr lang="uk-UA" smtClean="0"/>
              <a:pPr>
                <a:defRPr/>
              </a:pPr>
              <a:t>08.03.2023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248-2DED-4C04-8A0B-EF6CAC2A05B8}" type="slidenum">
              <a:rPr lang="uk-UA" altLang="uk-UA" smtClean="0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65494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81489D-2811-4C65-8394-0E9A3355B7C9}" type="datetimeFigureOut">
              <a:rPr lang="uk-UA" smtClean="0"/>
              <a:pPr>
                <a:defRPr/>
              </a:pPr>
              <a:t>08.03.2023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248-2DED-4C04-8A0B-EF6CAC2A05B8}" type="slidenum">
              <a:rPr lang="uk-UA" altLang="uk-UA" smtClean="0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15391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81489D-2811-4C65-8394-0E9A3355B7C9}" type="datetimeFigureOut">
              <a:rPr lang="uk-UA" smtClean="0"/>
              <a:pPr>
                <a:defRPr/>
              </a:pPr>
              <a:t>08.03.2023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248-2DED-4C04-8A0B-EF6CAC2A05B8}" type="slidenum">
              <a:rPr lang="uk-UA" altLang="uk-UA" smtClean="0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92901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81489D-2811-4C65-8394-0E9A3355B7C9}" type="datetimeFigureOut">
              <a:rPr lang="uk-UA" smtClean="0"/>
              <a:pPr>
                <a:defRPr/>
              </a:pPr>
              <a:t>08.03.2023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248-2DED-4C04-8A0B-EF6CAC2A05B8}" type="slidenum">
              <a:rPr lang="uk-UA" altLang="uk-UA" smtClean="0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54199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81489D-2811-4C65-8394-0E9A3355B7C9}" type="datetimeFigureOut">
              <a:rPr lang="uk-UA" smtClean="0"/>
              <a:pPr>
                <a:defRPr/>
              </a:pPr>
              <a:t>08.03.2023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248-2DED-4C04-8A0B-EF6CAC2A05B8}" type="slidenum">
              <a:rPr lang="uk-UA" altLang="uk-UA" smtClean="0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05702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81489D-2811-4C65-8394-0E9A3355B7C9}" type="datetimeFigureOut">
              <a:rPr lang="uk-UA" smtClean="0"/>
              <a:pPr>
                <a:defRPr/>
              </a:pPr>
              <a:t>08.03.2023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248-2DED-4C04-8A0B-EF6CAC2A05B8}" type="slidenum">
              <a:rPr lang="uk-UA" altLang="uk-UA" smtClean="0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46316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81489D-2811-4C65-8394-0E9A3355B7C9}" type="datetimeFigureOut">
              <a:rPr lang="uk-UA" smtClean="0"/>
              <a:pPr>
                <a:defRPr/>
              </a:pPr>
              <a:t>08.03.2023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3EE248-2DED-4C04-8A0B-EF6CAC2A05B8}" type="slidenum">
              <a:rPr lang="uk-UA" altLang="uk-UA" smtClean="0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9942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  <p:sldLayoutId id="2147483988" r:id="rId13"/>
    <p:sldLayoutId id="2147483989" r:id="rId14"/>
    <p:sldLayoutId id="2147483990" r:id="rId15"/>
    <p:sldLayoutId id="21474839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5.bin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37.wmf"/><Relationship Id="rId2" Type="http://schemas.openxmlformats.org/officeDocument/2006/relationships/oleObject" Target="../embeddings/oleObject26.bin"/><Relationship Id="rId16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9.bin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0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2740286"/>
          </a:xfrm>
        </p:spPr>
        <p:txBody>
          <a:bodyPr>
            <a:normAutofit fontScale="90000"/>
          </a:bodyPr>
          <a:lstStyle/>
          <a:p>
            <a:pPr algn="l"/>
            <a:br>
              <a:rPr lang="uk-UA" dirty="0"/>
            </a:br>
            <a:r>
              <a:rPr lang="uk-UA" dirty="0"/>
              <a:t>Лекція 3</a:t>
            </a:r>
            <a:br>
              <a:rPr lang="uk-UA" dirty="0"/>
            </a:br>
            <a:r>
              <a:rPr lang="uk-UA" dirty="0"/>
              <a:t>ЕЛАСТИЧНІСТЬ І ПРИСТОСУВАННЯ ДО РИНКУ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048224"/>
          </a:xfrm>
        </p:spPr>
        <p:txBody>
          <a:bodyPr/>
          <a:lstStyle/>
          <a:p>
            <a:pPr algn="l"/>
            <a:r>
              <a:rPr lang="uk-UA" dirty="0"/>
              <a:t>1. Поняття еластичності, її види та показники.</a:t>
            </a:r>
          </a:p>
          <a:p>
            <a:pPr algn="l"/>
            <a:r>
              <a:rPr lang="uk-UA" dirty="0"/>
              <a:t>2. Аналіз еластичності попиту.  Випадки еластичності попиту та її чинники. </a:t>
            </a:r>
          </a:p>
          <a:p>
            <a:pPr algn="l"/>
            <a:r>
              <a:rPr lang="uk-UA" dirty="0"/>
              <a:t>3. Еластичність пропонування. Часові періоди і пристосування ринку.</a:t>
            </a:r>
          </a:p>
          <a:p>
            <a:pPr algn="l"/>
            <a:r>
              <a:rPr lang="uk-UA" dirty="0"/>
              <a:t>4. Практичне застосування теорії еластичності.</a:t>
            </a:r>
          </a:p>
        </p:txBody>
      </p:sp>
    </p:spTree>
    <p:extLst>
      <p:ext uri="{BB962C8B-B14F-4D97-AF65-F5344CB8AC3E}">
        <p14:creationId xmlns:p14="http://schemas.microsoft.com/office/powerpoint/2010/main" val="1517532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58761"/>
            <a:ext cx="6347713" cy="1320800"/>
          </a:xfrm>
        </p:spPr>
        <p:txBody>
          <a:bodyPr/>
          <a:lstStyle/>
          <a:p>
            <a:r>
              <a:rPr lang="uk-UA" b="1" i="1" dirty="0"/>
              <a:t>Випадки цінової еластичності попиту</a:t>
            </a:r>
            <a:r>
              <a:rPr lang="uk-UA" dirty="0"/>
              <a:t>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3575" y="2160591"/>
            <a:ext cx="7994849" cy="3284634"/>
          </a:xfrm>
        </p:spPr>
        <p:txBody>
          <a:bodyPr/>
          <a:lstStyle/>
          <a:p>
            <a:r>
              <a:rPr lang="uk-UA" dirty="0"/>
              <a:t>попит </a:t>
            </a:r>
            <a:r>
              <a:rPr lang="uk-UA" b="1" i="1" dirty="0"/>
              <a:t>еластичний, </a:t>
            </a:r>
            <a:r>
              <a:rPr lang="uk-UA" dirty="0"/>
              <a:t>якщо                  (однопроцентна зміна ціни призводить до більшої процентної зміни обсягу попиту)</a:t>
            </a:r>
          </a:p>
          <a:p>
            <a:r>
              <a:rPr lang="uk-UA" dirty="0"/>
              <a:t>попит </a:t>
            </a:r>
            <a:r>
              <a:rPr lang="uk-UA" b="1" i="1" dirty="0"/>
              <a:t>нееластичний</a:t>
            </a:r>
            <a:r>
              <a:rPr lang="uk-UA" dirty="0"/>
              <a:t>, коли                (однопроцентна зміна ціни спричиняє менш ніж однопроцентну зміну обсягу попиту)</a:t>
            </a:r>
          </a:p>
          <a:p>
            <a:r>
              <a:rPr lang="uk-UA" dirty="0"/>
              <a:t>попит з </a:t>
            </a:r>
            <a:r>
              <a:rPr lang="uk-UA" b="1" i="1" dirty="0"/>
              <a:t>одиничною еластичністю</a:t>
            </a:r>
            <a:r>
              <a:rPr lang="uk-UA" dirty="0"/>
              <a:t> має місце, коли               (однопроцентна зміна ціни веде до однопроцентної зміни обсягу попиту) </a:t>
            </a:r>
          </a:p>
          <a:p>
            <a:pPr marL="0" indent="0">
              <a:buNone/>
            </a:pPr>
            <a:r>
              <a:rPr lang="uk-UA" dirty="0"/>
              <a:t>На графіку, якщо взята однакова за розмірністю шкала, еластичний попит буде відображатись більш </a:t>
            </a:r>
            <a:r>
              <a:rPr lang="uk-UA" b="1" i="1" dirty="0"/>
              <a:t>ПОХИЛОЮ лінією</a:t>
            </a:r>
            <a:r>
              <a:rPr lang="uk-UA" dirty="0"/>
              <a:t>, а нееластичний – </a:t>
            </a:r>
            <a:r>
              <a:rPr lang="uk-UA" b="1" i="1" dirty="0"/>
              <a:t>більш СТРІМКОЮ лінією.</a:t>
            </a:r>
            <a:r>
              <a:rPr lang="uk-UA" dirty="0"/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23928" y="20608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414099"/>
              </p:ext>
            </p:extLst>
          </p:nvPr>
        </p:nvGraphicFramePr>
        <p:xfrm>
          <a:off x="3707904" y="2060848"/>
          <a:ext cx="945000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33169" imgH="304668" progId="Equation.3">
                  <p:embed/>
                </p:oleObj>
              </mc:Choice>
              <mc:Fallback>
                <p:oleObj r:id="rId2" imgW="533169" imgH="30466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060848"/>
                        <a:ext cx="945000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140968" y="262014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447566"/>
              </p:ext>
            </p:extLst>
          </p:nvPr>
        </p:nvGraphicFramePr>
        <p:xfrm>
          <a:off x="3779912" y="2780928"/>
          <a:ext cx="945000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533169" imgH="304668" progId="Equation.3">
                  <p:embed/>
                </p:oleObj>
              </mc:Choice>
              <mc:Fallback>
                <p:oleObj r:id="rId4" imgW="533169" imgH="30466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2780928"/>
                        <a:ext cx="945000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'є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831988"/>
              </p:ext>
            </p:extLst>
          </p:nvPr>
        </p:nvGraphicFramePr>
        <p:xfrm>
          <a:off x="6444208" y="3429000"/>
          <a:ext cx="940548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533169" imgH="304668" progId="Equation.3">
                  <p:embed/>
                </p:oleObj>
              </mc:Choice>
              <mc:Fallback>
                <p:oleObj r:id="rId6" imgW="533169" imgH="30466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3429000"/>
                        <a:ext cx="940548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767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835150" y="476250"/>
            <a:ext cx="0" cy="4752975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835150" y="5229225"/>
            <a:ext cx="4681538" cy="0"/>
          </a:xfrm>
          <a:prstGeom prst="line">
            <a:avLst/>
          </a:prstGeom>
          <a:ln w="2540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76375" y="333375"/>
            <a:ext cx="3587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72225" y="5229225"/>
            <a:ext cx="431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7813" y="5229225"/>
            <a:ext cx="3603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835150" y="2060575"/>
            <a:ext cx="165735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556793" y="1557586"/>
            <a:ext cx="4535487" cy="24474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492500" y="2060575"/>
            <a:ext cx="0" cy="3313113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03350" y="1916113"/>
            <a:ext cx="5762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48038" y="5229225"/>
            <a:ext cx="5032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1835150" y="2997200"/>
            <a:ext cx="33840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220642" y="2996952"/>
            <a:ext cx="0" cy="22320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403350" y="2924175"/>
            <a:ext cx="5048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75287" y="5229225"/>
            <a:ext cx="5048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2051050" y="2060848"/>
            <a:ext cx="0" cy="936000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3492054" y="5084763"/>
            <a:ext cx="1728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427538" y="2205038"/>
            <a:ext cx="928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|E</a:t>
            </a:r>
            <a:r>
              <a:rPr lang="en-US" b="1" baseline="-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n-US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|˃1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87" name="TextBox 43"/>
          <p:cNvSpPr txBox="1">
            <a:spLocks noChangeArrowheads="1"/>
          </p:cNvSpPr>
          <p:nvPr/>
        </p:nvSpPr>
        <p:spPr bwMode="auto">
          <a:xfrm>
            <a:off x="1979613" y="5876925"/>
            <a:ext cx="612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Рис.3.2 Випадок еластичного попиту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372225" y="4149725"/>
            <a:ext cx="2873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8" grpId="0"/>
      <p:bldP spid="29" grpId="0"/>
      <p:bldP spid="36" grpId="0"/>
      <p:bldP spid="37" grpId="0"/>
      <p:bldP spid="14337" grpId="0"/>
      <p:bldP spid="7187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619250" y="549275"/>
            <a:ext cx="0" cy="4824413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619250" y="5373688"/>
            <a:ext cx="5256213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87450" y="404813"/>
            <a:ext cx="3603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2588" y="5373688"/>
            <a:ext cx="431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31913" y="5300663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556136" y="1052736"/>
            <a:ext cx="2087872" cy="4032027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56325" y="4868863"/>
            <a:ext cx="3603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619250" y="2205038"/>
            <a:ext cx="1512888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132138" y="2205037"/>
            <a:ext cx="0" cy="31680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16013" y="2060575"/>
            <a:ext cx="431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16013" y="3068638"/>
            <a:ext cx="5032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619250" y="3141663"/>
            <a:ext cx="19800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635896" y="3140967"/>
            <a:ext cx="0" cy="21960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87675" y="5373688"/>
            <a:ext cx="5048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91111" y="5373688"/>
            <a:ext cx="5048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1835150" y="2204864"/>
            <a:ext cx="0" cy="936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3131840" y="5157788"/>
            <a:ext cx="504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708400" y="2276475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|E</a:t>
            </a:r>
            <a:r>
              <a:rPr lang="en-US" b="1" baseline="-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n-US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|˂1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12" name="TextBox 50"/>
          <p:cNvSpPr txBox="1">
            <a:spLocks noChangeArrowheads="1"/>
          </p:cNvSpPr>
          <p:nvPr/>
        </p:nvSpPr>
        <p:spPr bwMode="auto">
          <a:xfrm>
            <a:off x="1403648" y="5949950"/>
            <a:ext cx="6121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3.3. Випадок нееластичного попиту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23" grpId="0"/>
      <p:bldP spid="24" grpId="0"/>
      <p:bldP spid="30" grpId="0"/>
      <p:bldP spid="31" grpId="0"/>
      <p:bldP spid="15361" grpId="0"/>
      <p:bldP spid="82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1" y="609600"/>
            <a:ext cx="7706817" cy="875184"/>
          </a:xfrm>
        </p:spPr>
        <p:txBody>
          <a:bodyPr>
            <a:normAutofit/>
          </a:bodyPr>
          <a:lstStyle/>
          <a:p>
            <a:r>
              <a:rPr lang="uk-UA" sz="3200" b="1" i="1" dirty="0"/>
              <a:t>Граничні випадки еластичності</a:t>
            </a:r>
            <a:r>
              <a:rPr lang="uk-UA" sz="3200" dirty="0"/>
              <a:t>:</a:t>
            </a:r>
          </a:p>
        </p:txBody>
      </p:sp>
      <p:cxnSp>
        <p:nvCxnSpPr>
          <p:cNvPr id="4" name="Прямая соединительная линия 2"/>
          <p:cNvCxnSpPr/>
          <p:nvPr/>
        </p:nvCxnSpPr>
        <p:spPr>
          <a:xfrm>
            <a:off x="970980" y="1271091"/>
            <a:ext cx="0" cy="467995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970980" y="5951041"/>
            <a:ext cx="5256212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10"/>
          <p:cNvCxnSpPr/>
          <p:nvPr/>
        </p:nvCxnSpPr>
        <p:spPr>
          <a:xfrm>
            <a:off x="970980" y="3071316"/>
            <a:ext cx="4681537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180" y="1126629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1292" y="5951041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642" y="5951041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3955" y="2855416"/>
            <a:ext cx="3603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180" y="2926854"/>
            <a:ext cx="5048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12" name="Прямая соединительная линия 18"/>
          <p:cNvCxnSpPr/>
          <p:nvPr/>
        </p:nvCxnSpPr>
        <p:spPr>
          <a:xfrm>
            <a:off x="2267967" y="3071316"/>
            <a:ext cx="0" cy="287972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20"/>
          <p:cNvCxnSpPr/>
          <p:nvPr/>
        </p:nvCxnSpPr>
        <p:spPr>
          <a:xfrm>
            <a:off x="3418905" y="3071316"/>
            <a:ext cx="0" cy="287972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52067" y="6022479"/>
            <a:ext cx="5032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3005" y="6022479"/>
            <a:ext cx="5048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052067" y="2566491"/>
            <a:ext cx="719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|E</a:t>
            </a:r>
            <a:r>
              <a:rPr lang="en-US" b="1" baseline="-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n-US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Стрелка вправо с вырезом 24"/>
          <p:cNvSpPr/>
          <p:nvPr/>
        </p:nvSpPr>
        <p:spPr>
          <a:xfrm>
            <a:off x="2771205" y="2710954"/>
            <a:ext cx="288925" cy="1444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8" name="Прямоугольник 25"/>
          <p:cNvSpPr/>
          <p:nvPr/>
        </p:nvSpPr>
        <p:spPr>
          <a:xfrm>
            <a:off x="3060130" y="2566491"/>
            <a:ext cx="4318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∞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TextBox 29"/>
          <p:cNvSpPr txBox="1">
            <a:spLocks noChangeArrowheads="1"/>
          </p:cNvSpPr>
          <p:nvPr/>
        </p:nvSpPr>
        <p:spPr bwMode="auto">
          <a:xfrm>
            <a:off x="539775" y="6372036"/>
            <a:ext cx="68405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3.4 Абсолютно еластичний попит</a:t>
            </a:r>
          </a:p>
        </p:txBody>
      </p:sp>
    </p:spTree>
    <p:extLst>
      <p:ext uri="{BB962C8B-B14F-4D97-AF65-F5344CB8AC3E}">
        <p14:creationId xmlns:p14="http://schemas.microsoft.com/office/powerpoint/2010/main" val="244826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 animBg="1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411413" y="549275"/>
            <a:ext cx="0" cy="467995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2411413" y="5229225"/>
            <a:ext cx="5256212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79613" y="404813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1725" y="5229225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4075" y="5229225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932363" y="836613"/>
            <a:ext cx="0" cy="4392612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11413" y="2205038"/>
            <a:ext cx="252095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11413" y="3141663"/>
            <a:ext cx="252095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79613" y="1989138"/>
            <a:ext cx="5048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79613" y="2924175"/>
            <a:ext cx="5048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3800" y="476250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16463" y="5300663"/>
            <a:ext cx="5762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3800" y="2492375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|E</a:t>
            </a:r>
            <a:r>
              <a:rPr lang="en-US" b="1" baseline="-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n-US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|=0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5" name="TextBox 22"/>
          <p:cNvSpPr txBox="1">
            <a:spLocks noChangeArrowheads="1"/>
          </p:cNvSpPr>
          <p:nvPr/>
        </p:nvSpPr>
        <p:spPr bwMode="auto">
          <a:xfrm>
            <a:off x="468313" y="5805488"/>
            <a:ext cx="820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3.5 Абсолютно нееластичний попит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7" grpId="0"/>
      <p:bldP spid="18" grpId="0"/>
      <p:bldP spid="19" grpId="0"/>
      <p:bldP spid="16385" grpId="0"/>
      <p:bldP spid="102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332656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Чинники, що впливають на цінову еластичність </a:t>
            </a:r>
            <a:r>
              <a:rPr lang="uk-UA" dirty="0"/>
              <a:t>попиту: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1700808"/>
            <a:ext cx="7776865" cy="4968552"/>
          </a:xfrm>
        </p:spPr>
        <p:txBody>
          <a:bodyPr>
            <a:normAutofit lnSpcReduction="10000"/>
          </a:bodyPr>
          <a:lstStyle/>
          <a:p>
            <a:pPr lvl="0"/>
            <a:r>
              <a:rPr lang="uk-UA" b="1" i="1" dirty="0"/>
              <a:t>наявність товарів–замінників: </a:t>
            </a:r>
            <a:r>
              <a:rPr lang="uk-UA" dirty="0"/>
              <a:t>чим більше близьких і досконалих замінників має товар, тим більш еластичним є попит на нього, і навпаки. </a:t>
            </a:r>
          </a:p>
          <a:p>
            <a:pPr lvl="1"/>
            <a:r>
              <a:rPr lang="uk-UA" dirty="0"/>
              <a:t>Попит нееластичний для групи товарів як сукупності, але стає більш еластичним для конкретного виду товару. Наприклад, попит на хліб взагалі – нееластичний, але попит на чорний хліб „Дарницький“ – еластичний. Прикладом товару, що не має досконалих замінників, може бути бензин, попит на нього нееластичний;</a:t>
            </a:r>
          </a:p>
          <a:p>
            <a:pPr lvl="0"/>
            <a:r>
              <a:rPr lang="uk-UA" b="1" i="1" dirty="0"/>
              <a:t>питома вага товару у видатках  споживача:</a:t>
            </a:r>
            <a:r>
              <a:rPr lang="uk-UA" dirty="0"/>
              <a:t> чим більшу частку займає товар у видатках, тим більш еластичним є попит на нього, і навпаки; </a:t>
            </a:r>
          </a:p>
          <a:p>
            <a:pPr lvl="0"/>
            <a:r>
              <a:rPr lang="uk-UA" b="1" i="1" dirty="0"/>
              <a:t> фактор часу у споживанні: </a:t>
            </a:r>
            <a:r>
              <a:rPr lang="uk-UA" dirty="0"/>
              <a:t>у короткостроковому періоді попит менш еластичний, ніж у довгостроковому, оскільки для зміни смаків, уподобань і структури споживання потрібен час;</a:t>
            </a:r>
          </a:p>
          <a:p>
            <a:r>
              <a:rPr lang="uk-UA" b="1" i="1" dirty="0"/>
              <a:t> важливість товару для споживача: </a:t>
            </a:r>
            <a:r>
              <a:rPr lang="uk-UA" dirty="0"/>
              <a:t>попит на товари першої необхідності є нееластичним, зміна ціни мало вплине на обсяги покупок цих благ. Попит на предмети розкоші є еластичним за ціною.</a:t>
            </a:r>
          </a:p>
        </p:txBody>
      </p:sp>
    </p:spTree>
    <p:extLst>
      <p:ext uri="{BB962C8B-B14F-4D97-AF65-F5344CB8AC3E}">
        <p14:creationId xmlns:p14="http://schemas.microsoft.com/office/powerpoint/2010/main" val="343841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47913" cy="864096"/>
          </a:xfrm>
        </p:spPr>
        <p:txBody>
          <a:bodyPr>
            <a:normAutofit/>
          </a:bodyPr>
          <a:lstStyle/>
          <a:p>
            <a:r>
              <a:rPr lang="uk-UA" sz="3200" b="1" i="1" dirty="0"/>
              <a:t>Перехресна еластичність попиту</a:t>
            </a:r>
            <a:r>
              <a:rPr lang="uk-UA" sz="3200" dirty="0"/>
              <a:t>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9564" y="861795"/>
            <a:ext cx="7230974" cy="5591541"/>
          </a:xfrm>
        </p:spPr>
        <p:txBody>
          <a:bodyPr/>
          <a:lstStyle/>
          <a:p>
            <a:r>
              <a:rPr lang="uk-UA" dirty="0"/>
              <a:t>це процентна зміна обсягу попиту на один товар при зміні на 1% ціни іншого товару.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uk-UA" dirty="0"/>
              <a:t>Товари субститути (абсолютні замінники)</a:t>
            </a:r>
          </a:p>
          <a:p>
            <a:endParaRPr lang="uk-UA" dirty="0"/>
          </a:p>
          <a:p>
            <a:endParaRPr lang="uk-UA" dirty="0"/>
          </a:p>
          <a:p>
            <a:r>
              <a:rPr lang="uk-UA" dirty="0"/>
              <a:t>Товари комплементи (абсолютні </a:t>
            </a:r>
            <a:r>
              <a:rPr lang="uk-UA" dirty="0" err="1"/>
              <a:t>доповнювачі</a:t>
            </a:r>
            <a:r>
              <a:rPr lang="uk-UA" dirty="0"/>
              <a:t>)</a:t>
            </a:r>
          </a:p>
          <a:p>
            <a:endParaRPr lang="uk-UA" dirty="0"/>
          </a:p>
          <a:p>
            <a:r>
              <a:rPr lang="uk-UA" dirty="0"/>
              <a:t>Незалежні товари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307600"/>
              </p:ext>
            </p:extLst>
          </p:nvPr>
        </p:nvGraphicFramePr>
        <p:xfrm>
          <a:off x="2339752" y="1484784"/>
          <a:ext cx="3240000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371600" imgH="228600" progId="Equation.3">
                  <p:embed/>
                </p:oleObj>
              </mc:Choice>
              <mc:Fallback>
                <p:oleObj r:id="rId2" imgW="13716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484784"/>
                        <a:ext cx="3240000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93626"/>
              </p:ext>
            </p:extLst>
          </p:nvPr>
        </p:nvGraphicFramePr>
        <p:xfrm>
          <a:off x="35496" y="2060848"/>
          <a:ext cx="3199285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905000" imgH="431800" progId="Equation.3">
                  <p:embed/>
                </p:oleObj>
              </mc:Choice>
              <mc:Fallback>
                <p:oleObj r:id="rId4" imgW="19050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2060848"/>
                        <a:ext cx="3199285" cy="72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'є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152956"/>
              </p:ext>
            </p:extLst>
          </p:nvPr>
        </p:nvGraphicFramePr>
        <p:xfrm>
          <a:off x="2923582" y="2852936"/>
          <a:ext cx="4672754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3073400" imgH="469900" progId="Equation.3">
                  <p:embed/>
                </p:oleObj>
              </mc:Choice>
              <mc:Fallback>
                <p:oleObj r:id="rId6" imgW="30734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3582" y="2852936"/>
                        <a:ext cx="4672754" cy="72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1" name="Об'є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297285"/>
              </p:ext>
            </p:extLst>
          </p:nvPr>
        </p:nvGraphicFramePr>
        <p:xfrm>
          <a:off x="1115616" y="3861048"/>
          <a:ext cx="6200618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3060700" imgH="444500" progId="Equation.3">
                  <p:embed/>
                </p:oleObj>
              </mc:Choice>
              <mc:Fallback>
                <p:oleObj r:id="rId8" imgW="3060700" imgH="444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861048"/>
                        <a:ext cx="6200618" cy="90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3" name="Об'є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723792"/>
              </p:ext>
            </p:extLst>
          </p:nvPr>
        </p:nvGraphicFramePr>
        <p:xfrm>
          <a:off x="3563888" y="5013176"/>
          <a:ext cx="4127678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1968500" imgH="431800" progId="Equation.3">
                  <p:embed/>
                </p:oleObj>
              </mc:Choice>
              <mc:Fallback>
                <p:oleObj r:id="rId10" imgW="1968500" imgH="431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5013176"/>
                        <a:ext cx="4127678" cy="90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5" name="Об'є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017278"/>
              </p:ext>
            </p:extLst>
          </p:nvPr>
        </p:nvGraphicFramePr>
        <p:xfrm>
          <a:off x="538236" y="5949280"/>
          <a:ext cx="1657500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698500" imgH="228600" progId="Equation.3">
                  <p:embed/>
                </p:oleObj>
              </mc:Choice>
              <mc:Fallback>
                <p:oleObj r:id="rId12" imgW="6985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236" y="5949280"/>
                        <a:ext cx="1657500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033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495" y="116632"/>
            <a:ext cx="7211809" cy="720080"/>
          </a:xfrm>
        </p:spPr>
        <p:txBody>
          <a:bodyPr>
            <a:normAutofit/>
          </a:bodyPr>
          <a:lstStyle/>
          <a:p>
            <a:r>
              <a:rPr lang="uk-UA" sz="3200" b="1" i="1" dirty="0"/>
              <a:t>Еластичність попиту за доходом 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764704"/>
            <a:ext cx="7416824" cy="5976664"/>
          </a:xfrm>
        </p:spPr>
        <p:txBody>
          <a:bodyPr>
            <a:normAutofit/>
          </a:bodyPr>
          <a:lstStyle/>
          <a:p>
            <a:r>
              <a:rPr lang="uk-UA" dirty="0"/>
              <a:t>процентна зміна обсягу попи­ту, викликана 1%-</a:t>
            </a:r>
            <a:r>
              <a:rPr lang="uk-UA" dirty="0" err="1"/>
              <a:t>ною</a:t>
            </a:r>
            <a:r>
              <a:rPr lang="uk-UA" dirty="0"/>
              <a:t> зміною доходу</a:t>
            </a:r>
          </a:p>
          <a:p>
            <a:pPr marL="0" indent="0">
              <a:buNone/>
            </a:pPr>
            <a:r>
              <a:rPr lang="uk-UA" dirty="0"/>
              <a:t>Еластичність попиту за доходом показує </a:t>
            </a:r>
            <a:r>
              <a:rPr lang="uk-UA" b="1" i="1" dirty="0"/>
              <a:t>граничну величину зміщення кривої попиту</a:t>
            </a:r>
            <a:r>
              <a:rPr lang="uk-UA" dirty="0"/>
              <a:t> в процентах.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uk-UA" dirty="0"/>
              <a:t>попит на нормальні товари зростає зі зростанням доходу, на нижчі товари – скорочується. </a:t>
            </a:r>
          </a:p>
          <a:p>
            <a:r>
              <a:rPr lang="uk-UA" dirty="0"/>
              <a:t>Отже, еластичність попиту </a:t>
            </a:r>
            <a:r>
              <a:rPr lang="uk-UA" b="1" i="1" dirty="0"/>
              <a:t>за доходом для нормальних благ</a:t>
            </a:r>
            <a:r>
              <a:rPr lang="uk-UA" dirty="0"/>
              <a:t> </a:t>
            </a:r>
            <a:r>
              <a:rPr lang="uk-UA" b="1" i="1" dirty="0"/>
              <a:t>є додатною</a:t>
            </a:r>
          </a:p>
          <a:p>
            <a:r>
              <a:rPr lang="uk-UA" b="1" i="1" dirty="0"/>
              <a:t>для нижчих – від’ємною</a:t>
            </a:r>
            <a:r>
              <a:rPr lang="uk-UA" dirty="0"/>
              <a:t> </a:t>
            </a:r>
          </a:p>
          <a:p>
            <a:r>
              <a:rPr lang="uk-UA" b="1" i="1" dirty="0"/>
              <a:t>для нейтральних – нульовою</a:t>
            </a:r>
            <a:r>
              <a:rPr lang="uk-UA" dirty="0"/>
              <a:t> </a:t>
            </a:r>
            <a:endParaRPr lang="uk-UA" b="1" i="1" dirty="0"/>
          </a:p>
          <a:p>
            <a:r>
              <a:rPr lang="uk-UA" b="1" i="1" dirty="0"/>
              <a:t>предмети розкоші</a:t>
            </a:r>
          </a:p>
          <a:p>
            <a:r>
              <a:rPr lang="uk-UA" b="1" i="1" dirty="0"/>
              <a:t>предме­ти першої необхідності</a:t>
            </a: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774271"/>
              </p:ext>
            </p:extLst>
          </p:nvPr>
        </p:nvGraphicFramePr>
        <p:xfrm>
          <a:off x="4691063" y="1871663"/>
          <a:ext cx="176530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Уравнение" r:id="rId2" imgW="799920" imgH="393480" progId="Equation.3">
                  <p:embed/>
                </p:oleObj>
              </mc:Choice>
              <mc:Fallback>
                <p:oleObj name="Уравнение" r:id="rId2" imgW="79992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1063" y="1871663"/>
                        <a:ext cx="1765300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338778"/>
              </p:ext>
            </p:extLst>
          </p:nvPr>
        </p:nvGraphicFramePr>
        <p:xfrm>
          <a:off x="268508" y="2420888"/>
          <a:ext cx="2601426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548728" imgH="431613" progId="Equation.3">
                  <p:embed/>
                </p:oleObj>
              </mc:Choice>
              <mc:Fallback>
                <p:oleObj r:id="rId4" imgW="1548728" imgH="4316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508" y="2420888"/>
                        <a:ext cx="2601426" cy="72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'є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367905"/>
              </p:ext>
            </p:extLst>
          </p:nvPr>
        </p:nvGraphicFramePr>
        <p:xfrm>
          <a:off x="3411934" y="2781008"/>
          <a:ext cx="4112394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552700" imgH="444500" progId="Equation.3">
                  <p:embed/>
                </p:oleObj>
              </mc:Choice>
              <mc:Fallback>
                <p:oleObj r:id="rId6" imgW="2552700" imgH="444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934" y="2781008"/>
                        <a:ext cx="4112394" cy="72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1" name="Об'є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621358"/>
              </p:ext>
            </p:extLst>
          </p:nvPr>
        </p:nvGraphicFramePr>
        <p:xfrm>
          <a:off x="1763688" y="4185144"/>
          <a:ext cx="1346492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609336" imgH="241195" progId="Equation.3">
                  <p:embed/>
                </p:oleObj>
              </mc:Choice>
              <mc:Fallback>
                <p:oleObj r:id="rId8" imgW="609336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185144"/>
                        <a:ext cx="1346492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3" name="Об'є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24527"/>
              </p:ext>
            </p:extLst>
          </p:nvPr>
        </p:nvGraphicFramePr>
        <p:xfrm>
          <a:off x="3404584" y="4509120"/>
          <a:ext cx="1311432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596900" imgH="241300" progId="Equation.3">
                  <p:embed/>
                </p:oleObj>
              </mc:Choice>
              <mc:Fallback>
                <p:oleObj r:id="rId10" imgW="5969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4584" y="4509120"/>
                        <a:ext cx="1311432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5" name="Об'є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15675"/>
              </p:ext>
            </p:extLst>
          </p:nvPr>
        </p:nvGraphicFramePr>
        <p:xfrm>
          <a:off x="3923928" y="4941168"/>
          <a:ext cx="1395585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634725" imgH="241195" progId="Equation.3">
                  <p:embed/>
                </p:oleObj>
              </mc:Choice>
              <mc:Fallback>
                <p:oleObj r:id="rId12" imgW="634725" imgH="24119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941168"/>
                        <a:ext cx="1395585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7" name="Об'є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254938"/>
              </p:ext>
            </p:extLst>
          </p:nvPr>
        </p:nvGraphicFramePr>
        <p:xfrm>
          <a:off x="2843808" y="5301208"/>
          <a:ext cx="1297407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583947" imgH="241195" progId="Equation.3">
                  <p:embed/>
                </p:oleObj>
              </mc:Choice>
              <mc:Fallback>
                <p:oleObj r:id="rId14" imgW="583947" imgH="241195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301208"/>
                        <a:ext cx="1297407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9" name="Об'є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889172"/>
              </p:ext>
            </p:extLst>
          </p:nvPr>
        </p:nvGraphicFramePr>
        <p:xfrm>
          <a:off x="4355972" y="5733256"/>
          <a:ext cx="1634025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6" imgW="736600" imgH="241300" progId="Equation.3">
                  <p:embed/>
                </p:oleObj>
              </mc:Choice>
              <mc:Fallback>
                <p:oleObj r:id="rId16" imgW="736600" imgH="2413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2" y="5733256"/>
                        <a:ext cx="1634025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230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116632"/>
            <a:ext cx="6849808" cy="1813768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3. Еластичність пропонування. Часові періоди і пристосування ринку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5" y="1700808"/>
            <a:ext cx="6849808" cy="4340555"/>
          </a:xfrm>
        </p:spPr>
        <p:txBody>
          <a:bodyPr/>
          <a:lstStyle/>
          <a:p>
            <a:r>
              <a:rPr lang="uk-UA" b="1" i="1" dirty="0"/>
              <a:t>Цінова еластичність пропонування</a:t>
            </a:r>
            <a:r>
              <a:rPr lang="uk-UA" dirty="0"/>
              <a:t> – це процентна зміна обсягу пропонування, обумовлена однопроцентною зміною ціни товару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uk-UA" b="1" i="1" dirty="0"/>
              <a:t>значення кое­фіцієнта еластичності пропонування завжди є додатним</a:t>
            </a:r>
            <a:endParaRPr lang="uk-UA" dirty="0"/>
          </a:p>
        </p:txBody>
      </p:sp>
      <p:graphicFrame>
        <p:nvGraphicFramePr>
          <p:cNvPr id="4" name="Об'є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520984"/>
              </p:ext>
            </p:extLst>
          </p:nvPr>
        </p:nvGraphicFramePr>
        <p:xfrm>
          <a:off x="2555776" y="2600984"/>
          <a:ext cx="1758852" cy="68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85502" imgH="266584" progId="Equation.3">
                  <p:embed/>
                </p:oleObj>
              </mc:Choice>
              <mc:Fallback>
                <p:oleObj r:id="rId2" imgW="685502" imgH="266584" progId="Equation.3">
                  <p:embed/>
                  <p:pic>
                    <p:nvPicPr>
                      <p:cNvPr id="11" name="Об'є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600984"/>
                        <a:ext cx="1758852" cy="68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'є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570100"/>
              </p:ext>
            </p:extLst>
          </p:nvPr>
        </p:nvGraphicFramePr>
        <p:xfrm>
          <a:off x="374948" y="3213056"/>
          <a:ext cx="1678276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028254" imgH="444307" progId="Equation.3">
                  <p:embed/>
                </p:oleObj>
              </mc:Choice>
              <mc:Fallback>
                <p:oleObj r:id="rId4" imgW="1028254" imgH="444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48" y="3213056"/>
                        <a:ext cx="1678276" cy="72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'є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675149"/>
              </p:ext>
            </p:extLst>
          </p:nvPr>
        </p:nvGraphicFramePr>
        <p:xfrm>
          <a:off x="3421336" y="3212976"/>
          <a:ext cx="4175000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654300" imgH="457200" progId="Equation.3">
                  <p:embed/>
                </p:oleObj>
              </mc:Choice>
              <mc:Fallback>
                <p:oleObj r:id="rId6" imgW="26543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336" y="3212976"/>
                        <a:ext cx="4175000" cy="72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'є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978991"/>
              </p:ext>
            </p:extLst>
          </p:nvPr>
        </p:nvGraphicFramePr>
        <p:xfrm>
          <a:off x="3442907" y="4365104"/>
          <a:ext cx="1129093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508000" imgH="241300" progId="Equation.3">
                  <p:embed/>
                </p:oleObj>
              </mc:Choice>
              <mc:Fallback>
                <p:oleObj r:id="rId8" imgW="5080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2907" y="4365104"/>
                        <a:ext cx="1129093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2" name="Об'є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72756"/>
              </p:ext>
            </p:extLst>
          </p:nvPr>
        </p:nvGraphicFramePr>
        <p:xfrm>
          <a:off x="363264" y="5000600"/>
          <a:ext cx="2287500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965200" imgH="228600" progId="Equation.3">
                  <p:embed/>
                </p:oleObj>
              </mc:Choice>
              <mc:Fallback>
                <p:oleObj r:id="rId10" imgW="9652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64" y="5000600"/>
                        <a:ext cx="2287500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4" name="Об'є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351159"/>
              </p:ext>
            </p:extLst>
          </p:nvPr>
        </p:nvGraphicFramePr>
        <p:xfrm>
          <a:off x="5580112" y="4869160"/>
          <a:ext cx="1636370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787400" imgH="419100" progId="Equation.3">
                  <p:embed/>
                </p:oleObj>
              </mc:Choice>
              <mc:Fallback>
                <p:oleObj r:id="rId12" imgW="787400" imgH="419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4869160"/>
                        <a:ext cx="1636370" cy="90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6" name="Об'є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141608"/>
              </p:ext>
            </p:extLst>
          </p:nvPr>
        </p:nvGraphicFramePr>
        <p:xfrm>
          <a:off x="3218432" y="5085232"/>
          <a:ext cx="164160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787058" imgH="203112" progId="Equation.3">
                  <p:embed/>
                </p:oleObj>
              </mc:Choice>
              <mc:Fallback>
                <p:oleObj r:id="rId14" imgW="787058" imgH="20311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8432" y="5085232"/>
                        <a:ext cx="1641600" cy="4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770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467296" y="261243"/>
            <a:ext cx="0" cy="252000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467296" y="2780928"/>
            <a:ext cx="2880000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5496" y="116781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0500" y="2852936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780928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467296" y="261242"/>
            <a:ext cx="2520000" cy="2520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15494" y="178793"/>
            <a:ext cx="360362" cy="369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96083" y="1310853"/>
            <a:ext cx="852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n-US" sz="2400" b="1" baseline="-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n-US" sz="24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=1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74" name="TextBox 25"/>
          <p:cNvSpPr txBox="1">
            <a:spLocks noChangeArrowheads="1"/>
          </p:cNvSpPr>
          <p:nvPr/>
        </p:nvSpPr>
        <p:spPr bwMode="auto">
          <a:xfrm>
            <a:off x="466006" y="2780928"/>
            <a:ext cx="28098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3.6 Одинична еластичність пропонування</a:t>
            </a:r>
          </a:p>
        </p:txBody>
      </p:sp>
      <p:cxnSp>
        <p:nvCxnSpPr>
          <p:cNvPr id="11" name="Прямая соединительная линия 1"/>
          <p:cNvCxnSpPr/>
          <p:nvPr/>
        </p:nvCxnSpPr>
        <p:spPr>
          <a:xfrm>
            <a:off x="3851076" y="260968"/>
            <a:ext cx="0" cy="252000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2"/>
          <p:cNvCxnSpPr/>
          <p:nvPr/>
        </p:nvCxnSpPr>
        <p:spPr>
          <a:xfrm>
            <a:off x="3852240" y="2780928"/>
            <a:ext cx="2880000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19276" y="44624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04248" y="2636912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7904" y="2780928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75934" y="1114897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17" name="Прямая соединительная линия 8"/>
          <p:cNvCxnSpPr/>
          <p:nvPr/>
        </p:nvCxnSpPr>
        <p:spPr>
          <a:xfrm flipV="1">
            <a:off x="3851076" y="1509886"/>
            <a:ext cx="3457228" cy="98301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5435401" y="1196752"/>
            <a:ext cx="854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n-US" sz="2400" b="1" baseline="-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˃1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0"/>
          <p:cNvSpPr txBox="1">
            <a:spLocks noChangeArrowheads="1"/>
          </p:cNvSpPr>
          <p:nvPr/>
        </p:nvSpPr>
        <p:spPr bwMode="auto">
          <a:xfrm>
            <a:off x="3851920" y="2854677"/>
            <a:ext cx="38890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3.7 Відносно еластичне пропонування</a:t>
            </a:r>
          </a:p>
        </p:txBody>
      </p:sp>
      <p:cxnSp>
        <p:nvCxnSpPr>
          <p:cNvPr id="21" name="Прямая соединительная линия 2"/>
          <p:cNvCxnSpPr/>
          <p:nvPr/>
        </p:nvCxnSpPr>
        <p:spPr>
          <a:xfrm>
            <a:off x="2627090" y="3635300"/>
            <a:ext cx="0" cy="252000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3"/>
          <p:cNvCxnSpPr/>
          <p:nvPr/>
        </p:nvCxnSpPr>
        <p:spPr>
          <a:xfrm>
            <a:off x="2627090" y="6155456"/>
            <a:ext cx="2880000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195736" y="3645024"/>
            <a:ext cx="360362" cy="369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07385" y="6011564"/>
            <a:ext cx="420971" cy="369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78871" y="3779316"/>
            <a:ext cx="360362" cy="369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27" name="Прямая соединительная линия 8"/>
          <p:cNvCxnSpPr/>
          <p:nvPr/>
        </p:nvCxnSpPr>
        <p:spPr>
          <a:xfrm flipV="1">
            <a:off x="2627065" y="3899635"/>
            <a:ext cx="1152128" cy="2049646"/>
          </a:xfrm>
          <a:prstGeom prst="line">
            <a:avLst/>
          </a:prstGeom>
          <a:ln w="38100">
            <a:solidFill>
              <a:srgbClr val="113B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339752" y="6155456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3275137" y="4787428"/>
            <a:ext cx="852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n-US" sz="2400" b="1" baseline="-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˂1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11"/>
          <p:cNvSpPr txBox="1">
            <a:spLocks noChangeArrowheads="1"/>
          </p:cNvSpPr>
          <p:nvPr/>
        </p:nvSpPr>
        <p:spPr bwMode="auto">
          <a:xfrm>
            <a:off x="396255" y="6444044"/>
            <a:ext cx="74161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3.8 Відносно нееластичне пропонування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3" grpId="0"/>
      <p:bldP spid="18433" grpId="0"/>
      <p:bldP spid="11274" grpId="0"/>
      <p:bldP spid="13" grpId="0"/>
      <p:bldP spid="14" grpId="0"/>
      <p:bldP spid="15" grpId="0"/>
      <p:bldP spid="16" grpId="0"/>
      <p:bldP spid="19" grpId="0"/>
      <p:bldP spid="20" grpId="0"/>
      <p:bldP spid="24" grpId="0"/>
      <p:bldP spid="25" grpId="0"/>
      <p:bldP spid="26" grpId="0"/>
      <p:bldP spid="28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Цілі лекції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дослідження ступеня реакції покупців і продавців на зміну ціни та інших чинників (</a:t>
            </a:r>
            <a:r>
              <a:rPr lang="uk-UA" i="1" dirty="0"/>
              <a:t>еластичності попиту і пропонування</a:t>
            </a:r>
            <a:r>
              <a:rPr lang="uk-UA" dirty="0"/>
              <a:t>);</a:t>
            </a:r>
          </a:p>
          <a:p>
            <a:r>
              <a:rPr lang="uk-UA" dirty="0"/>
              <a:t>дослідження процесу пристосування ринку до змін у попиті та пропонуванні в залежності від часового періоду; </a:t>
            </a:r>
          </a:p>
          <a:p>
            <a:r>
              <a:rPr lang="uk-UA" dirty="0"/>
              <a:t>прикладне застосування теорії еластичності (аналіз і прогнозування ринкової кон’юнктури).</a:t>
            </a:r>
          </a:p>
        </p:txBody>
      </p:sp>
    </p:spTree>
    <p:extLst>
      <p:ext uri="{BB962C8B-B14F-4D97-AF65-F5344CB8AC3E}">
        <p14:creationId xmlns:p14="http://schemas.microsoft.com/office/powerpoint/2010/main" val="272629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610245" y="598436"/>
            <a:ext cx="0" cy="324000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610245" y="3789040"/>
            <a:ext cx="3240000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8445" y="404813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6564" y="3861048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6564" y="2132856"/>
            <a:ext cx="3587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5881" y="3861048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10245" y="2636838"/>
            <a:ext cx="3240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978670" y="2060575"/>
            <a:ext cx="68421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</a:t>
            </a:r>
            <a:r>
              <a:rPr lang="en-US" sz="24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r>
              <a:rPr lang="en-US" sz="24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</a:t>
            </a: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2699395" y="2276475"/>
            <a:ext cx="287337" cy="14446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2" name="Прямоугольник 11"/>
          <p:cNvSpPr/>
          <p:nvPr/>
        </p:nvSpPr>
        <p:spPr>
          <a:xfrm>
            <a:off x="2986732" y="2133600"/>
            <a:ext cx="4318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∞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348" name="TextBox 12"/>
          <p:cNvSpPr txBox="1">
            <a:spLocks noChangeArrowheads="1"/>
          </p:cNvSpPr>
          <p:nvPr/>
        </p:nvSpPr>
        <p:spPr bwMode="auto">
          <a:xfrm>
            <a:off x="417292" y="4366919"/>
            <a:ext cx="36480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3.9 Абсолютно еластичне пропонування</a:t>
            </a:r>
          </a:p>
        </p:txBody>
      </p:sp>
      <p:cxnSp>
        <p:nvCxnSpPr>
          <p:cNvPr id="16" name="Прямая соединительная линия 1"/>
          <p:cNvCxnSpPr/>
          <p:nvPr/>
        </p:nvCxnSpPr>
        <p:spPr>
          <a:xfrm>
            <a:off x="4932040" y="549275"/>
            <a:ext cx="0" cy="324000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2"/>
          <p:cNvCxnSpPr/>
          <p:nvPr/>
        </p:nvCxnSpPr>
        <p:spPr>
          <a:xfrm>
            <a:off x="4932400" y="3789040"/>
            <a:ext cx="3024000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9992" y="404813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39012" y="3789040"/>
            <a:ext cx="433388" cy="369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39830" y="456585"/>
            <a:ext cx="3603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87701" y="3789040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22" name="Прямая соединительная линия 10"/>
          <p:cNvCxnSpPr/>
          <p:nvPr/>
        </p:nvCxnSpPr>
        <p:spPr>
          <a:xfrm flipV="1">
            <a:off x="5796136" y="548680"/>
            <a:ext cx="0" cy="3240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5867400" y="1844824"/>
            <a:ext cx="854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n-US" sz="2400" b="1" baseline="-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n-US" sz="24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=0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12"/>
          <p:cNvSpPr txBox="1">
            <a:spLocks noChangeArrowheads="1"/>
          </p:cNvSpPr>
          <p:nvPr/>
        </p:nvSpPr>
        <p:spPr bwMode="auto">
          <a:xfrm>
            <a:off x="4932040" y="4437112"/>
            <a:ext cx="338487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3.10 Абсолютно нееластичне пропонування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1" grpId="0" animBg="1"/>
      <p:bldP spid="12" grpId="0"/>
      <p:bldP spid="14348" grpId="0"/>
      <p:bldP spid="18" grpId="0"/>
      <p:bldP spid="19" grpId="0"/>
      <p:bldP spid="20" grpId="0"/>
      <p:bldP spid="21" grpId="0"/>
      <p:bldP spid="23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411413" y="549275"/>
            <a:ext cx="0" cy="467995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2411413" y="5229225"/>
            <a:ext cx="5256212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79613" y="404813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1725" y="5229225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4075" y="5229225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987675" y="981075"/>
            <a:ext cx="2376488" cy="27352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348038" y="1557338"/>
            <a:ext cx="3168650" cy="367188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11413" y="2924175"/>
            <a:ext cx="1296987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708400" y="2924175"/>
            <a:ext cx="0" cy="230505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708400" y="2924175"/>
            <a:ext cx="1655763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364163" y="2924175"/>
            <a:ext cx="0" cy="230505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140200" y="2708275"/>
            <a:ext cx="100806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64163" y="620713"/>
            <a:ext cx="5032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16688" y="1268413"/>
            <a:ext cx="5032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92500" y="5300663"/>
            <a:ext cx="5032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48263" y="5300663"/>
            <a:ext cx="5032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08175" y="2708275"/>
            <a:ext cx="431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r>
              <a:rPr lang="en-US" sz="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x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11638" y="4797425"/>
            <a:ext cx="777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%∆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en-US" sz="2000" b="1" baseline="-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651500" y="2492375"/>
            <a:ext cx="557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400" b="1" baseline="-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n-US" sz="24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2400" b="1" baseline="-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xy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405" name="TextBox 28"/>
          <p:cNvSpPr txBox="1">
            <a:spLocks noChangeArrowheads="1"/>
          </p:cNvSpPr>
          <p:nvPr/>
        </p:nvSpPr>
        <p:spPr bwMode="auto">
          <a:xfrm>
            <a:off x="611188" y="5949950"/>
            <a:ext cx="7993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3.1</a:t>
            </a:r>
            <a:r>
              <a:rPr lang="en-US" altLang="uk-UA" dirty="0">
                <a:latin typeface="Arial Black" panose="020B0A04020102020204" pitchFamily="34" charset="0"/>
              </a:rPr>
              <a:t>1</a:t>
            </a:r>
            <a:r>
              <a:rPr lang="uk-UA" altLang="uk-UA" dirty="0">
                <a:latin typeface="Arial Black" panose="020B0A04020102020204" pitchFamily="34" charset="0"/>
              </a:rPr>
              <a:t> Випадок перехресної еластичності пропонування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2" grpId="0"/>
      <p:bldP spid="24" grpId="0"/>
      <p:bldP spid="25" grpId="0"/>
      <p:bldP spid="26" grpId="0"/>
      <p:bldP spid="23553" grpId="0"/>
      <p:bldP spid="23554" grpId="0"/>
      <p:bldP spid="1640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35992"/>
            <a:ext cx="6347713" cy="744736"/>
          </a:xfrm>
        </p:spPr>
        <p:txBody>
          <a:bodyPr/>
          <a:lstStyle/>
          <a:p>
            <a:r>
              <a:rPr lang="uk-UA" dirty="0"/>
              <a:t>Часовий чинник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908720"/>
            <a:ext cx="7488832" cy="4628587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Розрізняють три часових періоди: </a:t>
            </a:r>
          </a:p>
          <a:p>
            <a:r>
              <a:rPr lang="uk-UA" b="1" i="1" dirty="0"/>
              <a:t>Найкоротший (миттєвий) період</a:t>
            </a:r>
            <a:r>
              <a:rPr lang="uk-UA" dirty="0"/>
              <a:t> – </a:t>
            </a:r>
            <a:r>
              <a:rPr lang="en-US" dirty="0"/>
              <a:t>m – </a:t>
            </a:r>
            <a:r>
              <a:rPr lang="uk-UA" i="1" dirty="0"/>
              <a:t>це період часу, протягом якого в обсягах попиту чи пропонування не відбувається жодних змін – ні продавці, ані покупці не встигають відреагувати на підвищення або зниження цін</a:t>
            </a:r>
            <a:r>
              <a:rPr lang="uk-UA" dirty="0"/>
              <a:t>. Тому в найкоротшому періоді попит і пропонування абсолютно нееластичні, їх криві мають вигляд вертикальних ліній.</a:t>
            </a:r>
            <a:endParaRPr lang="en-US" dirty="0"/>
          </a:p>
          <a:p>
            <a:r>
              <a:rPr lang="uk-UA" b="1" i="1" dirty="0"/>
              <a:t>Короткостроковий період </a:t>
            </a:r>
            <a:r>
              <a:rPr lang="uk-UA" b="1" dirty="0"/>
              <a:t>–</a:t>
            </a:r>
            <a:r>
              <a:rPr lang="en-US" b="1" dirty="0"/>
              <a:t> s -</a:t>
            </a:r>
            <a:r>
              <a:rPr lang="uk-UA" dirty="0"/>
              <a:t>  </a:t>
            </a:r>
            <a:r>
              <a:rPr lang="uk-UA" i="1" dirty="0"/>
              <a:t>це період часу, протягом якого відбувається часткове пристосування (адаптація) продавців і покупців до зміни ціни</a:t>
            </a:r>
            <a:r>
              <a:rPr lang="uk-UA" dirty="0"/>
              <a:t>.</a:t>
            </a:r>
          </a:p>
          <a:p>
            <a:r>
              <a:rPr lang="uk-UA" b="1" i="1" dirty="0"/>
              <a:t>Довгостроковий період </a:t>
            </a:r>
            <a:r>
              <a:rPr lang="uk-UA" b="1" dirty="0"/>
              <a:t>– </a:t>
            </a:r>
            <a:r>
              <a:rPr lang="en-US" b="1" dirty="0"/>
              <a:t>l - </a:t>
            </a:r>
            <a:r>
              <a:rPr lang="uk-UA" i="1" dirty="0"/>
              <a:t>це період, достатній для повної адаптації і покупців, і продавців до зміни ціни</a:t>
            </a:r>
            <a:r>
              <a:rPr lang="uk-UA" dirty="0"/>
              <a:t>. Це той період, протягом якого виробники мо­жуть збільшити обсяги виробництва за рахунок розширення виробничих потужностей, зміни масштабів виробництва. </a:t>
            </a:r>
          </a:p>
        </p:txBody>
      </p:sp>
    </p:spTree>
    <p:extLst>
      <p:ext uri="{BB962C8B-B14F-4D97-AF65-F5344CB8AC3E}">
        <p14:creationId xmlns:p14="http://schemas.microsoft.com/office/powerpoint/2010/main" val="415666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411413" y="549275"/>
            <a:ext cx="0" cy="467995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2411413" y="5229225"/>
            <a:ext cx="5256212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79613" y="404813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1725" y="5229225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4075" y="5229225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4859338" y="908050"/>
            <a:ext cx="0" cy="43211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0" y="549275"/>
            <a:ext cx="5048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m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059113" y="1268413"/>
            <a:ext cx="3313112" cy="280828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59113" y="981075"/>
            <a:ext cx="43338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7" name="Дуга 16"/>
          <p:cNvSpPr/>
          <p:nvPr/>
        </p:nvSpPr>
        <p:spPr>
          <a:xfrm rot="16575332">
            <a:off x="4107656" y="1567657"/>
            <a:ext cx="1216025" cy="1169988"/>
          </a:xfrm>
          <a:prstGeom prst="arc">
            <a:avLst/>
          </a:prstGeom>
          <a:ln w="25400">
            <a:solidFill>
              <a:schemeClr val="tx1"/>
            </a:solidFill>
            <a:headEnd type="stealth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411413" y="2781300"/>
            <a:ext cx="4537075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84438" y="2852738"/>
            <a:ext cx="5032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l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26" name="Дуга 25"/>
          <p:cNvSpPr/>
          <p:nvPr/>
        </p:nvSpPr>
        <p:spPr>
          <a:xfrm rot="14496443">
            <a:off x="3806032" y="2145506"/>
            <a:ext cx="812800" cy="766763"/>
          </a:xfrm>
          <a:prstGeom prst="arc">
            <a:avLst/>
          </a:prstGeom>
          <a:ln w="25400">
            <a:solidFill>
              <a:schemeClr val="tx1"/>
            </a:solidFill>
            <a:headEnd type="stealth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7423" name="TextBox 28"/>
          <p:cNvSpPr txBox="1">
            <a:spLocks noChangeArrowheads="1"/>
          </p:cNvSpPr>
          <p:nvPr/>
        </p:nvSpPr>
        <p:spPr bwMode="auto">
          <a:xfrm>
            <a:off x="611188" y="5949950"/>
            <a:ext cx="7993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3.1</a:t>
            </a:r>
            <a:r>
              <a:rPr lang="en-US" altLang="uk-UA" dirty="0">
                <a:latin typeface="Arial Black" panose="020B0A04020102020204" pitchFamily="34" charset="0"/>
              </a:rPr>
              <a:t>2 </a:t>
            </a:r>
            <a:r>
              <a:rPr lang="uk-UA" altLang="uk-UA" dirty="0">
                <a:latin typeface="Arial Black" panose="020B0A04020102020204" pitchFamily="34" charset="0"/>
              </a:rPr>
              <a:t>Зміна еластичності попиту у часі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6" grpId="0"/>
      <p:bldP spid="25" grpId="0"/>
      <p:bldP spid="174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411413" y="549275"/>
            <a:ext cx="0" cy="467995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2411413" y="5229225"/>
            <a:ext cx="5256212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79613" y="404813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1725" y="5229225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4075" y="5229225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140200" y="692150"/>
            <a:ext cx="0" cy="453707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24300" y="333375"/>
            <a:ext cx="5032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r>
              <a:rPr lang="en-US" sz="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m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1" name="Дуга 10"/>
          <p:cNvSpPr/>
          <p:nvPr/>
        </p:nvSpPr>
        <p:spPr>
          <a:xfrm rot="20415598">
            <a:off x="3886200" y="1436688"/>
            <a:ext cx="1103313" cy="1131887"/>
          </a:xfrm>
          <a:prstGeom prst="arc">
            <a:avLst/>
          </a:prstGeom>
          <a:ln w="2540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2771775" y="908050"/>
            <a:ext cx="3455988" cy="273685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27763" y="549275"/>
            <a:ext cx="5048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2411413" y="2565400"/>
            <a:ext cx="460851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19925" y="2349500"/>
            <a:ext cx="431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r>
              <a:rPr lang="en-US" sz="800" b="1" dirty="0" err="1">
                <a:latin typeface="Arial Black" pitchFamily="34" charset="0"/>
                <a:cs typeface="Arial" charset="0"/>
              </a:rPr>
              <a:t>l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9" name="Дуга 18"/>
          <p:cNvSpPr/>
          <p:nvPr/>
        </p:nvSpPr>
        <p:spPr>
          <a:xfrm rot="334514">
            <a:off x="4552950" y="1955800"/>
            <a:ext cx="873125" cy="1149350"/>
          </a:xfrm>
          <a:prstGeom prst="arc">
            <a:avLst/>
          </a:prstGeom>
          <a:ln w="2540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8447" name="TextBox 28"/>
          <p:cNvSpPr txBox="1">
            <a:spLocks noChangeArrowheads="1"/>
          </p:cNvSpPr>
          <p:nvPr/>
        </p:nvSpPr>
        <p:spPr bwMode="auto">
          <a:xfrm>
            <a:off x="611188" y="5949950"/>
            <a:ext cx="7993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3.1</a:t>
            </a:r>
            <a:r>
              <a:rPr lang="en-US" altLang="uk-UA" dirty="0">
                <a:latin typeface="Arial Black" panose="020B0A04020102020204" pitchFamily="34" charset="0"/>
              </a:rPr>
              <a:t>3 </a:t>
            </a:r>
            <a:r>
              <a:rPr lang="uk-UA" altLang="uk-UA" dirty="0">
                <a:latin typeface="Arial Black" panose="020B0A04020102020204" pitchFamily="34" charset="0"/>
              </a:rPr>
              <a:t>Зміна еластичності пропонування у часі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5" grpId="0"/>
      <p:bldP spid="18" grpId="0"/>
      <p:bldP spid="184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701" y="179280"/>
            <a:ext cx="7134670" cy="981283"/>
          </a:xfrm>
        </p:spPr>
        <p:txBody>
          <a:bodyPr>
            <a:normAutofit/>
          </a:bodyPr>
          <a:lstStyle/>
          <a:p>
            <a:r>
              <a:rPr lang="uk-UA" sz="2400" dirty="0"/>
              <a:t>Процес пристосування ринку до змін у попиті та пропонуванні в різні часові періоди</a:t>
            </a:r>
          </a:p>
        </p:txBody>
      </p:sp>
      <p:cxnSp>
        <p:nvCxnSpPr>
          <p:cNvPr id="4" name="Прямая соединительная линия 2"/>
          <p:cNvCxnSpPr/>
          <p:nvPr/>
        </p:nvCxnSpPr>
        <p:spPr>
          <a:xfrm>
            <a:off x="1835671" y="981174"/>
            <a:ext cx="0" cy="467995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3"/>
          <p:cNvCxnSpPr/>
          <p:nvPr/>
        </p:nvCxnSpPr>
        <p:spPr>
          <a:xfrm>
            <a:off x="1835671" y="5661124"/>
            <a:ext cx="5256212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03871" y="836712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5983" y="5661124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8333" y="5661124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708921" y="1197074"/>
            <a:ext cx="2016125" cy="41767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25046" y="5084862"/>
            <a:ext cx="5032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</a:t>
            </a:r>
            <a:r>
              <a:rPr lang="en-US" sz="800" b="1" dirty="0">
                <a:latin typeface="Arial Black" pitchFamily="34" charset="0"/>
                <a:cs typeface="Arial" charset="0"/>
              </a:rPr>
              <a:t>s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11" name="Прямая соединительная линия 12"/>
          <p:cNvCxnSpPr/>
          <p:nvPr/>
        </p:nvCxnSpPr>
        <p:spPr>
          <a:xfrm flipV="1">
            <a:off x="3348558" y="2492474"/>
            <a:ext cx="3455988" cy="2376488"/>
          </a:xfrm>
          <a:prstGeom prst="line">
            <a:avLst/>
          </a:prstGeom>
          <a:ln w="38100">
            <a:solidFill>
              <a:srgbClr val="113B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33108" y="2132112"/>
            <a:ext cx="5032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20221" y="3644999"/>
            <a:ext cx="431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14" name="Прямая соединительная линия 19"/>
          <p:cNvCxnSpPr/>
          <p:nvPr/>
        </p:nvCxnSpPr>
        <p:spPr>
          <a:xfrm>
            <a:off x="1908696" y="3789462"/>
            <a:ext cx="3024187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31640" y="3573562"/>
            <a:ext cx="5048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16" name="Прямая соединительная линия 31"/>
          <p:cNvCxnSpPr/>
          <p:nvPr/>
        </p:nvCxnSpPr>
        <p:spPr>
          <a:xfrm>
            <a:off x="4942408" y="3778349"/>
            <a:ext cx="61913" cy="1954213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59858" y="5661124"/>
            <a:ext cx="5762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18" name="Прямая соединительная линия 36"/>
          <p:cNvCxnSpPr/>
          <p:nvPr/>
        </p:nvCxnSpPr>
        <p:spPr>
          <a:xfrm flipV="1">
            <a:off x="3348558" y="2492474"/>
            <a:ext cx="3455988" cy="2376488"/>
          </a:xfrm>
          <a:prstGeom prst="line">
            <a:avLst/>
          </a:prstGeom>
          <a:ln w="38100">
            <a:solidFill>
              <a:srgbClr val="113B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40946" y="1052612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356621" y="2565499"/>
            <a:ext cx="71437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21" name="TextBox 20"/>
          <p:cNvSpPr txBox="1"/>
          <p:nvPr/>
        </p:nvSpPr>
        <p:spPr>
          <a:xfrm>
            <a:off x="4501083" y="2492474"/>
            <a:ext cx="5032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2" name="Прямая соединительная линия 42"/>
          <p:cNvCxnSpPr/>
          <p:nvPr/>
        </p:nvCxnSpPr>
        <p:spPr>
          <a:xfrm>
            <a:off x="1835671" y="2636937"/>
            <a:ext cx="252095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45"/>
          <p:cNvCxnSpPr/>
          <p:nvPr/>
        </p:nvCxnSpPr>
        <p:spPr>
          <a:xfrm flipV="1">
            <a:off x="4356621" y="2636937"/>
            <a:ext cx="0" cy="295275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31640" y="2421037"/>
            <a:ext cx="5048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12158" y="5661124"/>
            <a:ext cx="5048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6" name="Прямая соединительная линия 57"/>
          <p:cNvCxnSpPr/>
          <p:nvPr/>
        </p:nvCxnSpPr>
        <p:spPr>
          <a:xfrm>
            <a:off x="2772296" y="2348012"/>
            <a:ext cx="4032250" cy="25923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4932883" y="3716437"/>
            <a:ext cx="71438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28" name="TextBox 27"/>
          <p:cNvSpPr txBox="1"/>
          <p:nvPr/>
        </p:nvSpPr>
        <p:spPr>
          <a:xfrm>
            <a:off x="6804546" y="4724499"/>
            <a:ext cx="5048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L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29" name="Овал 28"/>
          <p:cNvSpPr/>
          <p:nvPr/>
        </p:nvSpPr>
        <p:spPr>
          <a:xfrm flipH="1">
            <a:off x="3780358" y="2997299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30" name="TextBox 29"/>
          <p:cNvSpPr txBox="1"/>
          <p:nvPr/>
        </p:nvSpPr>
        <p:spPr>
          <a:xfrm>
            <a:off x="3851796" y="2708374"/>
            <a:ext cx="5048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2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31" name="Прямая соединительная линия 63"/>
          <p:cNvCxnSpPr>
            <a:stCxn id="29" idx="6"/>
          </p:cNvCxnSpPr>
          <p:nvPr/>
        </p:nvCxnSpPr>
        <p:spPr>
          <a:xfrm flipH="1">
            <a:off x="1908696" y="3032224"/>
            <a:ext cx="1871662" cy="36513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31640" y="2852837"/>
            <a:ext cx="504825" cy="369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2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33" name="Прямая соединительная линия 67"/>
          <p:cNvCxnSpPr>
            <a:stCxn id="29" idx="5"/>
          </p:cNvCxnSpPr>
          <p:nvPr/>
        </p:nvCxnSpPr>
        <p:spPr>
          <a:xfrm flipH="1">
            <a:off x="3780358" y="3057624"/>
            <a:ext cx="11113" cy="26035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64458" y="5661124"/>
            <a:ext cx="5032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2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35" name="TextBox 28"/>
          <p:cNvSpPr txBox="1">
            <a:spLocks noChangeArrowheads="1"/>
          </p:cNvSpPr>
          <p:nvPr/>
        </p:nvSpPr>
        <p:spPr bwMode="auto">
          <a:xfrm>
            <a:off x="467544" y="6092923"/>
            <a:ext cx="6624339" cy="657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3.1</a:t>
            </a:r>
            <a:r>
              <a:rPr lang="en-US" altLang="uk-UA" dirty="0">
                <a:latin typeface="Arial Black" panose="020B0A04020102020204" pitchFamily="34" charset="0"/>
              </a:rPr>
              <a:t>4 </a:t>
            </a:r>
            <a:r>
              <a:rPr lang="uk-UA" altLang="uk-UA" dirty="0">
                <a:latin typeface="Arial Black" panose="020B0A04020102020204" pitchFamily="34" charset="0"/>
              </a:rPr>
              <a:t>Модель пристосування ринку до змін у пропонуванні</a:t>
            </a:r>
          </a:p>
        </p:txBody>
      </p:sp>
      <p:sp>
        <p:nvSpPr>
          <p:cNvPr id="36" name="Дуга 35"/>
          <p:cNvSpPr/>
          <p:nvPr/>
        </p:nvSpPr>
        <p:spPr>
          <a:xfrm rot="16575332">
            <a:off x="3532249" y="2319887"/>
            <a:ext cx="1216025" cy="1169988"/>
          </a:xfrm>
          <a:prstGeom prst="arc">
            <a:avLst/>
          </a:prstGeom>
          <a:ln w="25400">
            <a:solidFill>
              <a:schemeClr val="tx1"/>
            </a:solidFill>
            <a:headEnd type="stealth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741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7.30805E-6 C -6.11111E-6 7.30805E-6 -0.03612 -0.07701 -0.07223 -0.15379 " pathEditMode="relative" ptsTypes="aA">
                                      <p:cBhvr>
                                        <p:cTn id="7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0" grpId="0"/>
      <p:bldP spid="12" grpId="0"/>
      <p:bldP spid="13" grpId="0"/>
      <p:bldP spid="15" grpId="0"/>
      <p:bldP spid="17" grpId="0"/>
      <p:bldP spid="19" grpId="0"/>
      <p:bldP spid="20" grpId="0" animBg="1"/>
      <p:bldP spid="21" grpId="0"/>
      <p:bldP spid="24" grpId="0"/>
      <p:bldP spid="25" grpId="0"/>
      <p:bldP spid="27" grpId="0" animBg="1"/>
      <p:bldP spid="28" grpId="0"/>
      <p:bldP spid="29" grpId="0" animBg="1"/>
      <p:bldP spid="30" grpId="0"/>
      <p:bldP spid="32" grpId="0"/>
      <p:bldP spid="34" grpId="0"/>
      <p:bldP spid="3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411413" y="549275"/>
            <a:ext cx="0" cy="467995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2411413" y="5229225"/>
            <a:ext cx="5256212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79613" y="404813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1725" y="5229225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4075" y="5229225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8" name="Прямая соединительная линия 7"/>
          <p:cNvCxnSpPr>
            <a:endCxn id="10" idx="2"/>
          </p:cNvCxnSpPr>
          <p:nvPr/>
        </p:nvCxnSpPr>
        <p:spPr>
          <a:xfrm flipV="1">
            <a:off x="3995738" y="774700"/>
            <a:ext cx="1655762" cy="3014663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35600" y="404813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419475" y="2060575"/>
            <a:ext cx="3744913" cy="1152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92950" y="1773238"/>
            <a:ext cx="431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L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916238" y="1412875"/>
            <a:ext cx="3384550" cy="32400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00788" y="4508500"/>
            <a:ext cx="431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427538" y="2852738"/>
            <a:ext cx="73025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21" name="TextBox 20"/>
          <p:cNvSpPr txBox="1"/>
          <p:nvPr/>
        </p:nvSpPr>
        <p:spPr>
          <a:xfrm>
            <a:off x="4643438" y="2781300"/>
            <a:ext cx="43338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411413" y="2924175"/>
            <a:ext cx="2016125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051050" y="2708275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32" name="Прямая соединительная линия 31"/>
          <p:cNvCxnSpPr>
            <a:endCxn id="20" idx="3"/>
          </p:cNvCxnSpPr>
          <p:nvPr/>
        </p:nvCxnSpPr>
        <p:spPr>
          <a:xfrm flipV="1">
            <a:off x="4427538" y="2914650"/>
            <a:ext cx="0" cy="231457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284663" y="5229225"/>
            <a:ext cx="5032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2916238" y="1412875"/>
            <a:ext cx="3313112" cy="316865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308850" y="3573463"/>
            <a:ext cx="5032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39" name="Овал 38"/>
          <p:cNvSpPr/>
          <p:nvPr/>
        </p:nvSpPr>
        <p:spPr>
          <a:xfrm flipV="1">
            <a:off x="5076056" y="1627783"/>
            <a:ext cx="71437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40" name="TextBox 39"/>
          <p:cNvSpPr txBox="1"/>
          <p:nvPr/>
        </p:nvSpPr>
        <p:spPr>
          <a:xfrm>
            <a:off x="5219700" y="1404516"/>
            <a:ext cx="431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411760" y="1700808"/>
            <a:ext cx="273685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51050" y="1341438"/>
            <a:ext cx="43338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5219700" y="4941888"/>
            <a:ext cx="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5148064" y="1665200"/>
            <a:ext cx="0" cy="35640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076825" y="5229225"/>
            <a:ext cx="5746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5868144" y="2421458"/>
            <a:ext cx="71437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56" name="TextBox 55"/>
          <p:cNvSpPr txBox="1"/>
          <p:nvPr/>
        </p:nvSpPr>
        <p:spPr>
          <a:xfrm>
            <a:off x="6227763" y="2349500"/>
            <a:ext cx="431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2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2411760" y="2420888"/>
            <a:ext cx="35280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051050" y="2276475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2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5940152" y="2457200"/>
            <a:ext cx="0" cy="27720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940425" y="5229225"/>
            <a:ext cx="5762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2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20514" name="TextBox 28"/>
          <p:cNvSpPr txBox="1">
            <a:spLocks noChangeArrowheads="1"/>
          </p:cNvSpPr>
          <p:nvPr/>
        </p:nvSpPr>
        <p:spPr bwMode="auto">
          <a:xfrm>
            <a:off x="395288" y="5949950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3.1</a:t>
            </a:r>
            <a:r>
              <a:rPr lang="en-US" altLang="uk-UA" dirty="0">
                <a:latin typeface="Arial Black" panose="020B0A04020102020204" pitchFamily="34" charset="0"/>
              </a:rPr>
              <a:t>5 </a:t>
            </a:r>
            <a:r>
              <a:rPr lang="uk-UA" altLang="uk-UA" dirty="0">
                <a:latin typeface="Arial Black" panose="020B0A04020102020204" pitchFamily="34" charset="0"/>
              </a:rPr>
              <a:t>Модель пристосування ринку до змін у попиті</a:t>
            </a:r>
          </a:p>
        </p:txBody>
      </p:sp>
      <p:sp>
        <p:nvSpPr>
          <p:cNvPr id="41" name="Дуга 40"/>
          <p:cNvSpPr/>
          <p:nvPr/>
        </p:nvSpPr>
        <p:spPr>
          <a:xfrm rot="334514">
            <a:off x="4552950" y="1955800"/>
            <a:ext cx="873125" cy="1149350"/>
          </a:xfrm>
          <a:prstGeom prst="arc">
            <a:avLst/>
          </a:prstGeom>
          <a:ln w="2540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C 0 2.96296E-6 0.05104 -0.06922 0.10226 -0.1379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-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3" grpId="0"/>
      <p:bldP spid="19" grpId="0"/>
      <p:bldP spid="20" grpId="0" animBg="1"/>
      <p:bldP spid="21" grpId="0"/>
      <p:bldP spid="30" grpId="0"/>
      <p:bldP spid="33" grpId="0"/>
      <p:bldP spid="38" grpId="0"/>
      <p:bldP spid="39" grpId="0" animBg="1"/>
      <p:bldP spid="40" grpId="0"/>
      <p:bldP spid="45" grpId="0"/>
      <p:bldP spid="54" grpId="0"/>
      <p:bldP spid="55" grpId="0" animBg="1"/>
      <p:bldP spid="56" grpId="0"/>
      <p:bldP spid="66" grpId="0"/>
      <p:bldP spid="69" grpId="0"/>
      <p:bldP spid="205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88640"/>
            <a:ext cx="7273354" cy="503486"/>
          </a:xfrm>
        </p:spPr>
        <p:txBody>
          <a:bodyPr>
            <a:normAutofit/>
          </a:bodyPr>
          <a:lstStyle/>
          <a:p>
            <a:r>
              <a:rPr lang="uk-UA" sz="2000" b="1" dirty="0"/>
              <a:t>4. Практичне застосування теорії еластичності</a:t>
            </a:r>
            <a:endParaRPr lang="uk-UA" sz="2000" dirty="0"/>
          </a:p>
        </p:txBody>
      </p:sp>
      <p:cxnSp>
        <p:nvCxnSpPr>
          <p:cNvPr id="4" name="Прямая соединительная линия 1"/>
          <p:cNvCxnSpPr/>
          <p:nvPr/>
        </p:nvCxnSpPr>
        <p:spPr>
          <a:xfrm>
            <a:off x="2411413" y="765150"/>
            <a:ext cx="0" cy="467995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2"/>
          <p:cNvCxnSpPr/>
          <p:nvPr/>
        </p:nvCxnSpPr>
        <p:spPr>
          <a:xfrm>
            <a:off x="2411413" y="5445100"/>
            <a:ext cx="5256212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79613" y="620688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1725" y="5445100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4075" y="5445100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9" name="Прямая соединительная линия 7"/>
          <p:cNvCxnSpPr/>
          <p:nvPr/>
        </p:nvCxnSpPr>
        <p:spPr>
          <a:xfrm>
            <a:off x="3059113" y="1123925"/>
            <a:ext cx="3816350" cy="3600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48488" y="4652938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348038" y="1412850"/>
            <a:ext cx="71437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2" name="Овал 11"/>
          <p:cNvSpPr/>
          <p:nvPr/>
        </p:nvSpPr>
        <p:spPr>
          <a:xfrm>
            <a:off x="3779838" y="1844650"/>
            <a:ext cx="71437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3" name="Овал 12"/>
          <p:cNvSpPr/>
          <p:nvPr/>
        </p:nvSpPr>
        <p:spPr>
          <a:xfrm>
            <a:off x="5795963" y="3716313"/>
            <a:ext cx="71437" cy="730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4" name="Овал 13"/>
          <p:cNvSpPr/>
          <p:nvPr/>
        </p:nvSpPr>
        <p:spPr>
          <a:xfrm>
            <a:off x="6227763" y="4149700"/>
            <a:ext cx="73025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5" name="TextBox 14"/>
          <p:cNvSpPr txBox="1"/>
          <p:nvPr/>
        </p:nvSpPr>
        <p:spPr>
          <a:xfrm>
            <a:off x="3419475" y="105248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A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24300" y="1557313"/>
            <a:ext cx="3603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B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7400" y="3357538"/>
            <a:ext cx="43338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2225" y="3932213"/>
            <a:ext cx="3603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F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19" name="Прямая соединительная линия 20"/>
          <p:cNvCxnSpPr>
            <a:stCxn id="11" idx="2"/>
          </p:cNvCxnSpPr>
          <p:nvPr/>
        </p:nvCxnSpPr>
        <p:spPr>
          <a:xfrm flipH="1" flipV="1">
            <a:off x="2411413" y="1412850"/>
            <a:ext cx="936625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51050" y="1268388"/>
            <a:ext cx="5048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1" name="Прямая соединительная линия 24"/>
          <p:cNvCxnSpPr>
            <a:stCxn id="11" idx="4"/>
          </p:cNvCxnSpPr>
          <p:nvPr/>
        </p:nvCxnSpPr>
        <p:spPr>
          <a:xfrm>
            <a:off x="3384550" y="1484288"/>
            <a:ext cx="0" cy="403225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76600" y="5445100"/>
            <a:ext cx="5032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3" name="Прямая соединительная линия 28"/>
          <p:cNvCxnSpPr/>
          <p:nvPr/>
        </p:nvCxnSpPr>
        <p:spPr>
          <a:xfrm flipH="1" flipV="1">
            <a:off x="2411760" y="1844650"/>
            <a:ext cx="1439863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51050" y="1700188"/>
            <a:ext cx="4333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2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5" name="Прямая соединительная линия 36"/>
          <p:cNvCxnSpPr/>
          <p:nvPr/>
        </p:nvCxnSpPr>
        <p:spPr>
          <a:xfrm>
            <a:off x="3816350" y="1844824"/>
            <a:ext cx="0" cy="36000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35375" y="5445100"/>
            <a:ext cx="5048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2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71775" y="1484288"/>
            <a:ext cx="3603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--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8" name="Прямая соединительная линия 42"/>
          <p:cNvCxnSpPr>
            <a:endCxn id="13" idx="4"/>
          </p:cNvCxnSpPr>
          <p:nvPr/>
        </p:nvCxnSpPr>
        <p:spPr>
          <a:xfrm>
            <a:off x="2411413" y="3789338"/>
            <a:ext cx="3421062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051050" y="3573438"/>
            <a:ext cx="43338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3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30" name="Прямая соединительная линия 45"/>
          <p:cNvCxnSpPr>
            <a:stCxn id="13" idx="4"/>
          </p:cNvCxnSpPr>
          <p:nvPr/>
        </p:nvCxnSpPr>
        <p:spPr>
          <a:xfrm>
            <a:off x="5832475" y="3789338"/>
            <a:ext cx="0" cy="1655762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24525" y="5445100"/>
            <a:ext cx="5032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3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19475" y="2565375"/>
            <a:ext cx="3603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+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33" name="Прямая соединительная линия 50"/>
          <p:cNvCxnSpPr>
            <a:stCxn id="14" idx="2"/>
          </p:cNvCxnSpPr>
          <p:nvPr/>
        </p:nvCxnSpPr>
        <p:spPr>
          <a:xfrm flipH="1">
            <a:off x="2411413" y="4184625"/>
            <a:ext cx="381635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51050" y="4076675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4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35" name="Прямая соединительная линия 53"/>
          <p:cNvCxnSpPr>
            <a:stCxn id="14" idx="4"/>
          </p:cNvCxnSpPr>
          <p:nvPr/>
        </p:nvCxnSpPr>
        <p:spPr>
          <a:xfrm>
            <a:off x="6264275" y="4221138"/>
            <a:ext cx="0" cy="1223962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084888" y="5445100"/>
            <a:ext cx="5032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4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84663" y="3789338"/>
            <a:ext cx="3587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--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40425" y="4581500"/>
            <a:ext cx="3603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+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39" name="TextBox 28"/>
          <p:cNvSpPr txBox="1">
            <a:spLocks noChangeArrowheads="1"/>
          </p:cNvSpPr>
          <p:nvPr/>
        </p:nvSpPr>
        <p:spPr bwMode="auto">
          <a:xfrm>
            <a:off x="395288" y="6165825"/>
            <a:ext cx="84248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3.1</a:t>
            </a:r>
            <a:r>
              <a:rPr lang="en-US" altLang="uk-UA" dirty="0">
                <a:latin typeface="Arial Black" panose="020B0A04020102020204" pitchFamily="34" charset="0"/>
              </a:rPr>
              <a:t>6 </a:t>
            </a:r>
            <a:r>
              <a:rPr lang="uk-UA" altLang="uk-UA" dirty="0">
                <a:latin typeface="Arial Black" panose="020B0A04020102020204" pitchFamily="34" charset="0"/>
              </a:rPr>
              <a:t>Взаємозв’язок між еластичністю попиту і сукупним виторгом (видатками)</a:t>
            </a:r>
          </a:p>
        </p:txBody>
      </p:sp>
    </p:spTree>
    <p:extLst>
      <p:ext uri="{BB962C8B-B14F-4D97-AF65-F5344CB8AC3E}">
        <p14:creationId xmlns:p14="http://schemas.microsoft.com/office/powerpoint/2010/main" val="93780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20" grpId="0"/>
      <p:bldP spid="22" grpId="0"/>
      <p:bldP spid="24" grpId="0"/>
      <p:bldP spid="26" grpId="0"/>
      <p:bldP spid="27" grpId="0"/>
      <p:bldP spid="29" grpId="0"/>
      <p:bldP spid="31" grpId="0"/>
      <p:bldP spid="32" grpId="0"/>
      <p:bldP spid="34" grpId="0"/>
      <p:bldP spid="36" grpId="0"/>
      <p:bldP spid="37" grpId="0"/>
      <p:bldP spid="38" grpId="0"/>
      <p:bldP spid="3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2411413" y="260350"/>
            <a:ext cx="0" cy="2663825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411413" y="2924175"/>
            <a:ext cx="2952750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1050" y="260350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6825" y="2924175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95513" y="2924175"/>
            <a:ext cx="3603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24075" y="2492375"/>
            <a:ext cx="2159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24075" y="1989138"/>
            <a:ext cx="2159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24075" y="1484313"/>
            <a:ext cx="2873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24075" y="1052513"/>
            <a:ext cx="2873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24075" y="620713"/>
            <a:ext cx="2873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55875" y="2924175"/>
            <a:ext cx="2159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59113" y="2924175"/>
            <a:ext cx="2174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635375" y="2924175"/>
            <a:ext cx="2889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40200" y="2924175"/>
            <a:ext cx="2873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43438" y="2924175"/>
            <a:ext cx="2889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5</a:t>
            </a:r>
          </a:p>
        </p:txBody>
      </p:sp>
      <p:cxnSp>
        <p:nvCxnSpPr>
          <p:cNvPr id="40" name="Прямая соединительная линия 39"/>
          <p:cNvCxnSpPr>
            <a:stCxn id="10" idx="3"/>
          </p:cNvCxnSpPr>
          <p:nvPr/>
        </p:nvCxnSpPr>
        <p:spPr>
          <a:xfrm>
            <a:off x="2411413" y="445294"/>
            <a:ext cx="2665412" cy="2478881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003800" y="2492375"/>
            <a:ext cx="2889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2411413" y="2565400"/>
            <a:ext cx="2447925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37" idx="0"/>
          </p:cNvCxnSpPr>
          <p:nvPr/>
        </p:nvCxnSpPr>
        <p:spPr>
          <a:xfrm flipV="1">
            <a:off x="4787900" y="2636838"/>
            <a:ext cx="0" cy="287337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4787900" y="256540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54" name="Овал 53"/>
          <p:cNvSpPr/>
          <p:nvPr/>
        </p:nvSpPr>
        <p:spPr>
          <a:xfrm>
            <a:off x="4356100" y="213360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55" name="Овал 54"/>
          <p:cNvSpPr/>
          <p:nvPr/>
        </p:nvSpPr>
        <p:spPr>
          <a:xfrm flipH="1">
            <a:off x="3851275" y="1628775"/>
            <a:ext cx="460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56" name="Овал 55"/>
          <p:cNvSpPr/>
          <p:nvPr/>
        </p:nvSpPr>
        <p:spPr>
          <a:xfrm>
            <a:off x="3276600" y="1196975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57" name="Овал 56"/>
          <p:cNvSpPr/>
          <p:nvPr/>
        </p:nvSpPr>
        <p:spPr>
          <a:xfrm>
            <a:off x="2843213" y="765175"/>
            <a:ext cx="73025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58" name="Овал 57"/>
          <p:cNvSpPr/>
          <p:nvPr/>
        </p:nvSpPr>
        <p:spPr>
          <a:xfrm>
            <a:off x="3779838" y="4005263"/>
            <a:ext cx="71437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60" name="Овал 59"/>
          <p:cNvSpPr/>
          <p:nvPr/>
        </p:nvSpPr>
        <p:spPr>
          <a:xfrm>
            <a:off x="4716463" y="4868863"/>
            <a:ext cx="71437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61" name="Овал 60"/>
          <p:cNvSpPr/>
          <p:nvPr/>
        </p:nvSpPr>
        <p:spPr>
          <a:xfrm>
            <a:off x="2771775" y="4868863"/>
            <a:ext cx="71438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62" name="Овал 61"/>
          <p:cNvSpPr/>
          <p:nvPr/>
        </p:nvSpPr>
        <p:spPr>
          <a:xfrm>
            <a:off x="4356100" y="4292600"/>
            <a:ext cx="71438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63" name="Овал 62"/>
          <p:cNvSpPr/>
          <p:nvPr/>
        </p:nvSpPr>
        <p:spPr>
          <a:xfrm>
            <a:off x="3132138" y="4292600"/>
            <a:ext cx="71437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flipH="1">
            <a:off x="4356100" y="2276475"/>
            <a:ext cx="11113" cy="801688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2411413" y="2133600"/>
            <a:ext cx="1981200" cy="952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411413" y="1628775"/>
            <a:ext cx="1479550" cy="20638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3779838" y="1700213"/>
            <a:ext cx="36512" cy="1223962"/>
          </a:xfrm>
          <a:prstGeom prst="line">
            <a:avLst/>
          </a:prstGeom>
          <a:ln w="254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21" idx="3"/>
            <a:endCxn id="56" idx="2"/>
          </p:cNvCxnSpPr>
          <p:nvPr/>
        </p:nvCxnSpPr>
        <p:spPr>
          <a:xfrm flipV="1">
            <a:off x="2411413" y="1233488"/>
            <a:ext cx="865187" cy="317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>
            <a:off x="3276600" y="1268413"/>
            <a:ext cx="34925" cy="1655762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>
            <a:stCxn id="22" idx="3"/>
            <a:endCxn id="57" idx="2"/>
          </p:cNvCxnSpPr>
          <p:nvPr/>
        </p:nvCxnSpPr>
        <p:spPr>
          <a:xfrm flipV="1">
            <a:off x="2411413" y="800100"/>
            <a:ext cx="431800" cy="4763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2843213" y="836613"/>
            <a:ext cx="0" cy="2087562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2411413" y="3500438"/>
            <a:ext cx="0" cy="2376487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>
            <a:endCxn id="114" idx="0"/>
          </p:cNvCxnSpPr>
          <p:nvPr/>
        </p:nvCxnSpPr>
        <p:spPr>
          <a:xfrm>
            <a:off x="2411413" y="5876925"/>
            <a:ext cx="2952750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908175" y="3357563"/>
            <a:ext cx="6477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TR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195513" y="5805488"/>
            <a:ext cx="2889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19700" y="5876925"/>
            <a:ext cx="2889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124075" y="5589588"/>
            <a:ext cx="2159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124075" y="5373688"/>
            <a:ext cx="2159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124075" y="5157788"/>
            <a:ext cx="2873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124075" y="4941888"/>
            <a:ext cx="2873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4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124075" y="4724400"/>
            <a:ext cx="2873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5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124075" y="4508500"/>
            <a:ext cx="2873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6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2124075" y="4292600"/>
            <a:ext cx="2159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7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124075" y="4076700"/>
            <a:ext cx="2159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8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124075" y="3860800"/>
            <a:ext cx="2873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9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051050" y="3644900"/>
            <a:ext cx="5762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555875" y="5876925"/>
            <a:ext cx="2159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059113" y="5876925"/>
            <a:ext cx="2174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563938" y="5876925"/>
            <a:ext cx="2873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140200" y="5876925"/>
            <a:ext cx="2873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572000" y="5876925"/>
            <a:ext cx="2873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5</a:t>
            </a:r>
          </a:p>
        </p:txBody>
      </p:sp>
      <p:cxnSp>
        <p:nvCxnSpPr>
          <p:cNvPr id="134" name="Прямая соединительная линия 133"/>
          <p:cNvCxnSpPr>
            <a:stCxn id="123" idx="3"/>
            <a:endCxn id="58" idx="5"/>
          </p:cNvCxnSpPr>
          <p:nvPr/>
        </p:nvCxnSpPr>
        <p:spPr>
          <a:xfrm>
            <a:off x="2411413" y="4044950"/>
            <a:ext cx="1430337" cy="2222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3"/>
          <p:cNvSpPr>
            <a:spLocks noChangeArrowheads="1"/>
          </p:cNvSpPr>
          <p:nvPr/>
        </p:nvSpPr>
        <p:spPr bwMode="auto">
          <a:xfrm>
            <a:off x="3888482" y="1124744"/>
            <a:ext cx="971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|E</a:t>
            </a:r>
            <a:r>
              <a:rPr lang="en-US" b="1" baseline="-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n-US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|=1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0" name="Прямая соединительная линия 139"/>
          <p:cNvCxnSpPr/>
          <p:nvPr/>
        </p:nvCxnSpPr>
        <p:spPr>
          <a:xfrm>
            <a:off x="3779838" y="2924175"/>
            <a:ext cx="0" cy="2881313"/>
          </a:xfrm>
          <a:prstGeom prst="line">
            <a:avLst/>
          </a:prstGeom>
          <a:ln w="254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Правая фигурная скобка 143"/>
          <p:cNvSpPr/>
          <p:nvPr/>
        </p:nvSpPr>
        <p:spPr>
          <a:xfrm rot="18801757">
            <a:off x="3070567" y="-65379"/>
            <a:ext cx="390525" cy="1851088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45" name="Rectangle 2"/>
          <p:cNvSpPr>
            <a:spLocks noChangeArrowheads="1"/>
          </p:cNvSpPr>
          <p:nvPr/>
        </p:nvSpPr>
        <p:spPr bwMode="auto">
          <a:xfrm>
            <a:off x="3355975" y="432594"/>
            <a:ext cx="971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|E</a:t>
            </a:r>
            <a:r>
              <a:rPr lang="en-US" b="1" baseline="-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n-US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|˃1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6" name="Правая фигурная скобка 145"/>
          <p:cNvSpPr/>
          <p:nvPr/>
        </p:nvSpPr>
        <p:spPr>
          <a:xfrm rot="18881057">
            <a:off x="4396861" y="1256231"/>
            <a:ext cx="360000" cy="1791331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47" name="Rectangle 4"/>
          <p:cNvSpPr>
            <a:spLocks noChangeArrowheads="1"/>
          </p:cNvSpPr>
          <p:nvPr/>
        </p:nvSpPr>
        <p:spPr bwMode="auto">
          <a:xfrm>
            <a:off x="4641458" y="1699419"/>
            <a:ext cx="1044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|E</a:t>
            </a:r>
            <a:r>
              <a:rPr lang="en-US" b="1" baseline="-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n-US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|˂1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9" name="Прямая соединительная линия 148"/>
          <p:cNvCxnSpPr/>
          <p:nvPr/>
        </p:nvCxnSpPr>
        <p:spPr>
          <a:xfrm>
            <a:off x="2339975" y="4292600"/>
            <a:ext cx="2016125" cy="36513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>
            <a:endCxn id="126" idx="0"/>
          </p:cNvCxnSpPr>
          <p:nvPr/>
        </p:nvCxnSpPr>
        <p:spPr>
          <a:xfrm flipH="1">
            <a:off x="3168650" y="4365625"/>
            <a:ext cx="0" cy="15113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flipV="1">
            <a:off x="4427538" y="4365625"/>
            <a:ext cx="11112" cy="15113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2411413" y="4868863"/>
            <a:ext cx="2365375" cy="11112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2843213" y="4941888"/>
            <a:ext cx="0" cy="935037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>
            <a:stCxn id="60" idx="3"/>
            <a:endCxn id="129" idx="0"/>
          </p:cNvCxnSpPr>
          <p:nvPr/>
        </p:nvCxnSpPr>
        <p:spPr>
          <a:xfrm flipH="1">
            <a:off x="4716463" y="4930775"/>
            <a:ext cx="9525" cy="94615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Полилиния 187"/>
          <p:cNvSpPr/>
          <p:nvPr/>
        </p:nvSpPr>
        <p:spPr>
          <a:xfrm>
            <a:off x="2411413" y="4005263"/>
            <a:ext cx="2687637" cy="1819275"/>
          </a:xfrm>
          <a:custGeom>
            <a:avLst/>
            <a:gdLst>
              <a:gd name="connsiteX0" fmla="*/ 0 w 2686929"/>
              <a:gd name="connsiteY0" fmla="*/ 1819422 h 1819422"/>
              <a:gd name="connsiteX1" fmla="*/ 365760 w 2686929"/>
              <a:gd name="connsiteY1" fmla="*/ 876886 h 1819422"/>
              <a:gd name="connsiteX2" fmla="*/ 745588 w 2686929"/>
              <a:gd name="connsiteY2" fmla="*/ 300111 h 1819422"/>
              <a:gd name="connsiteX3" fmla="*/ 1392702 w 2686929"/>
              <a:gd name="connsiteY3" fmla="*/ 4689 h 1819422"/>
              <a:gd name="connsiteX4" fmla="*/ 1997612 w 2686929"/>
              <a:gd name="connsiteY4" fmla="*/ 271976 h 1819422"/>
              <a:gd name="connsiteX5" fmla="*/ 2377440 w 2686929"/>
              <a:gd name="connsiteY5" fmla="*/ 919089 h 1819422"/>
              <a:gd name="connsiteX6" fmla="*/ 2686929 w 2686929"/>
              <a:gd name="connsiteY6" fmla="*/ 1538068 h 181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6929" h="1819422">
                <a:moveTo>
                  <a:pt x="0" y="1819422"/>
                </a:moveTo>
                <a:cubicBezTo>
                  <a:pt x="120747" y="1474763"/>
                  <a:pt x="241495" y="1130105"/>
                  <a:pt x="365760" y="876886"/>
                </a:cubicBezTo>
                <a:cubicBezTo>
                  <a:pt x="490025" y="623668"/>
                  <a:pt x="574431" y="445477"/>
                  <a:pt x="745588" y="300111"/>
                </a:cubicBezTo>
                <a:cubicBezTo>
                  <a:pt x="916745" y="154745"/>
                  <a:pt x="1184031" y="9378"/>
                  <a:pt x="1392702" y="4689"/>
                </a:cubicBezTo>
                <a:cubicBezTo>
                  <a:pt x="1601373" y="0"/>
                  <a:pt x="1833489" y="119576"/>
                  <a:pt x="1997612" y="271976"/>
                </a:cubicBezTo>
                <a:cubicBezTo>
                  <a:pt x="2161735" y="424376"/>
                  <a:pt x="2262554" y="708074"/>
                  <a:pt x="2377440" y="919089"/>
                </a:cubicBezTo>
                <a:cubicBezTo>
                  <a:pt x="2492326" y="1130104"/>
                  <a:pt x="2589627" y="1334086"/>
                  <a:pt x="2686929" y="153806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89" name="TextBox 188"/>
          <p:cNvSpPr txBox="1"/>
          <p:nvPr/>
        </p:nvSpPr>
        <p:spPr>
          <a:xfrm>
            <a:off x="5076825" y="5373688"/>
            <a:ext cx="6477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TR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graphicFrame>
        <p:nvGraphicFramePr>
          <p:cNvPr id="191" name="Таблица 1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071674"/>
              </p:ext>
            </p:extLst>
          </p:nvPr>
        </p:nvGraphicFramePr>
        <p:xfrm>
          <a:off x="5651500" y="692150"/>
          <a:ext cx="3059112" cy="2836597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64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7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7897">
                <a:tc>
                  <a:txBody>
                    <a:bodyPr/>
                    <a:lstStyle/>
                    <a:p>
                      <a:pPr algn="ctr"/>
                      <a:r>
                        <a:rPr lang="uk-UA" sz="1000" dirty="0"/>
                        <a:t>Ціна</a:t>
                      </a:r>
                      <a:r>
                        <a:rPr lang="uk-UA" sz="1000" baseline="0" dirty="0"/>
                        <a:t> (</a:t>
                      </a:r>
                      <a:r>
                        <a:rPr lang="en-US" sz="1000" baseline="0" dirty="0"/>
                        <a:t>P</a:t>
                      </a:r>
                      <a:r>
                        <a:rPr lang="uk-UA" sz="1000" baseline="0" dirty="0"/>
                        <a:t>),грн.</a:t>
                      </a:r>
                      <a:endParaRPr lang="uk-UA" sz="1000" dirty="0"/>
                    </a:p>
                  </a:txBody>
                  <a:tcPr marL="91419" marR="91419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dirty="0"/>
                        <a:t>Обсяг</a:t>
                      </a:r>
                      <a:r>
                        <a:rPr lang="uk-UA" sz="1000" baseline="0" dirty="0"/>
                        <a:t> попиту (</a:t>
                      </a:r>
                      <a:r>
                        <a:rPr lang="en-US" sz="1000" baseline="0" dirty="0"/>
                        <a:t>Q</a:t>
                      </a:r>
                      <a:r>
                        <a:rPr lang="uk-UA" sz="1000" baseline="0" dirty="0"/>
                        <a:t>), </a:t>
                      </a:r>
                    </a:p>
                    <a:p>
                      <a:pPr algn="ctr"/>
                      <a:r>
                        <a:rPr lang="uk-UA" sz="1000" baseline="0" dirty="0"/>
                        <a:t>од./</a:t>
                      </a:r>
                      <a:r>
                        <a:rPr lang="uk-UA" sz="1000" baseline="0" dirty="0" err="1"/>
                        <a:t>ти-ждень</a:t>
                      </a:r>
                      <a:endParaRPr lang="uk-UA" sz="1000" dirty="0"/>
                    </a:p>
                  </a:txBody>
                  <a:tcPr marL="91419" marR="91419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dirty="0" err="1"/>
                        <a:t>Сукуп-ний</a:t>
                      </a:r>
                      <a:r>
                        <a:rPr lang="uk-UA" sz="1000" dirty="0"/>
                        <a:t> виторг (</a:t>
                      </a:r>
                      <a:r>
                        <a:rPr lang="en-US" sz="1000" dirty="0"/>
                        <a:t>TR)</a:t>
                      </a:r>
                      <a:r>
                        <a:rPr lang="uk-UA" sz="1000" dirty="0"/>
                        <a:t>,</a:t>
                      </a:r>
                    </a:p>
                    <a:p>
                      <a:pPr algn="ctr"/>
                      <a:r>
                        <a:rPr lang="uk-UA" sz="1000" dirty="0"/>
                        <a:t>грн.</a:t>
                      </a:r>
                    </a:p>
                  </a:txBody>
                  <a:tcPr marL="91419" marR="91419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/>
                        <a:t>Лінійна </a:t>
                      </a:r>
                      <a:r>
                        <a:rPr lang="uk-UA" sz="900" dirty="0" err="1"/>
                        <a:t>елестич-ність</a:t>
                      </a:r>
                      <a:r>
                        <a:rPr lang="uk-UA" sz="900" dirty="0"/>
                        <a:t> попиту, (</a:t>
                      </a:r>
                      <a:r>
                        <a:rPr lang="en-US" sz="900" dirty="0"/>
                        <a:t>E</a:t>
                      </a:r>
                      <a:r>
                        <a:rPr lang="uk-UA" sz="300" dirty="0"/>
                        <a:t>з</a:t>
                      </a:r>
                      <a:r>
                        <a:rPr lang="uk-UA" sz="900" dirty="0"/>
                        <a:t>)</a:t>
                      </a:r>
                    </a:p>
                  </a:txBody>
                  <a:tcPr marL="91419" marR="91419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0,5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0,2</a:t>
                      </a:r>
                    </a:p>
                  </a:txBody>
                  <a:tcPr marL="91419" marR="91419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644" name="TextBox 28"/>
          <p:cNvSpPr txBox="1">
            <a:spLocks noChangeArrowheads="1"/>
          </p:cNvSpPr>
          <p:nvPr/>
        </p:nvSpPr>
        <p:spPr bwMode="auto">
          <a:xfrm>
            <a:off x="323850" y="6165850"/>
            <a:ext cx="8820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Рис.3.1</a:t>
            </a:r>
            <a:r>
              <a:rPr lang="en-US" altLang="uk-UA" dirty="0">
                <a:latin typeface="Arial Black" panose="020B0A04020102020204" pitchFamily="34" charset="0"/>
              </a:rPr>
              <a:t>7</a:t>
            </a:r>
            <a:r>
              <a:rPr lang="uk-UA" altLang="uk-UA" dirty="0">
                <a:latin typeface="Arial Black" panose="020B0A04020102020204" pitchFamily="34" charset="0"/>
              </a:rPr>
              <a:t> Еластичність попиту і динаміка сукупного виторгу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8" grpId="0"/>
      <p:bldP spid="19" grpId="0"/>
      <p:bldP spid="20" grpId="0"/>
      <p:bldP spid="21" grpId="0"/>
      <p:bldP spid="22" grpId="0"/>
      <p:bldP spid="33" grpId="0"/>
      <p:bldP spid="34" grpId="0"/>
      <p:bldP spid="35" grpId="0"/>
      <p:bldP spid="36" grpId="0"/>
      <p:bldP spid="37" grpId="0"/>
      <p:bldP spid="41" grpId="0"/>
      <p:bldP spid="51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8" grpId="0"/>
      <p:bldP spid="144" grpId="0" animBg="1"/>
      <p:bldP spid="145" grpId="0"/>
      <p:bldP spid="146" grpId="0" animBg="1"/>
      <p:bldP spid="147" grpId="0"/>
      <p:bldP spid="189" grpId="0"/>
      <p:bldP spid="2264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411413" y="549275"/>
            <a:ext cx="0" cy="467995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2411413" y="5229225"/>
            <a:ext cx="5256212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79613" y="404813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1725" y="5229225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4075" y="5229225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419475" y="908050"/>
            <a:ext cx="2952750" cy="3394075"/>
          </a:xfrm>
          <a:prstGeom prst="line">
            <a:avLst/>
          </a:prstGeom>
          <a:ln w="38100">
            <a:solidFill>
              <a:srgbClr val="24E6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16688" y="4292600"/>
            <a:ext cx="3587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3708400" y="1053013"/>
            <a:ext cx="2519362" cy="3239588"/>
          </a:xfrm>
          <a:prstGeom prst="line">
            <a:avLst/>
          </a:prstGeom>
          <a:ln w="38100">
            <a:solidFill>
              <a:srgbClr val="113B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27763" y="692150"/>
            <a:ext cx="2889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931023" y="2636912"/>
            <a:ext cx="73025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9" name="TextBox 18"/>
          <p:cNvSpPr txBox="1"/>
          <p:nvPr/>
        </p:nvSpPr>
        <p:spPr>
          <a:xfrm>
            <a:off x="4716463" y="2276475"/>
            <a:ext cx="2873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484438" y="2672630"/>
            <a:ext cx="2484437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79613" y="2565400"/>
            <a:ext cx="6477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P*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967535" y="2709225"/>
            <a:ext cx="0" cy="25200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16463" y="5229225"/>
            <a:ext cx="6477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Q*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2627313" y="2024630"/>
            <a:ext cx="0" cy="648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411760" y="2060848"/>
            <a:ext cx="3024000" cy="0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979613" y="1844675"/>
            <a:ext cx="5048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2627313" y="2704076"/>
            <a:ext cx="0" cy="720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endCxn id="44" idx="0"/>
          </p:cNvCxnSpPr>
          <p:nvPr/>
        </p:nvCxnSpPr>
        <p:spPr>
          <a:xfrm>
            <a:off x="2411291" y="3429000"/>
            <a:ext cx="3168820" cy="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979613" y="3213100"/>
            <a:ext cx="431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2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42" name="Правая фигурная скобка 41"/>
          <p:cNvSpPr/>
          <p:nvPr/>
        </p:nvSpPr>
        <p:spPr>
          <a:xfrm rot="16200000">
            <a:off x="4634957" y="1207047"/>
            <a:ext cx="522287" cy="1079994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43" name="TextBox 42"/>
          <p:cNvSpPr txBox="1"/>
          <p:nvPr/>
        </p:nvSpPr>
        <p:spPr>
          <a:xfrm>
            <a:off x="4103687" y="1021655"/>
            <a:ext cx="15843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Надлишок</a:t>
            </a:r>
          </a:p>
        </p:txBody>
      </p:sp>
      <p:sp>
        <p:nvSpPr>
          <p:cNvPr id="44" name="Правая фигурная скобка 43"/>
          <p:cNvSpPr/>
          <p:nvPr/>
        </p:nvSpPr>
        <p:spPr>
          <a:xfrm rot="5400000">
            <a:off x="4715631" y="3069346"/>
            <a:ext cx="504825" cy="1224135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45" name="TextBox 44"/>
          <p:cNvSpPr txBox="1"/>
          <p:nvPr/>
        </p:nvSpPr>
        <p:spPr>
          <a:xfrm>
            <a:off x="4284663" y="3909293"/>
            <a:ext cx="12954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Дефіцит</a:t>
            </a:r>
          </a:p>
        </p:txBody>
      </p:sp>
      <p:sp>
        <p:nvSpPr>
          <p:cNvPr id="23579" name="TextBox 28"/>
          <p:cNvSpPr txBox="1">
            <a:spLocks noChangeArrowheads="1"/>
          </p:cNvSpPr>
          <p:nvPr/>
        </p:nvSpPr>
        <p:spPr bwMode="auto">
          <a:xfrm>
            <a:off x="971327" y="5600664"/>
            <a:ext cx="64803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3.18 Еластичність попиту і пропонування та величини дефіцитів і надлишків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7" grpId="0"/>
      <p:bldP spid="18" grpId="0" animBg="1"/>
      <p:bldP spid="19" grpId="0"/>
      <p:bldP spid="23" grpId="0"/>
      <p:bldP spid="26" grpId="0"/>
      <p:bldP spid="34" grpId="0"/>
      <p:bldP spid="41" grpId="0"/>
      <p:bldP spid="42" grpId="0" animBg="1"/>
      <p:bldP spid="43" grpId="0"/>
      <p:bldP spid="44" grpId="0" animBg="1"/>
      <p:bldP spid="45" grpId="0"/>
      <p:bldP spid="235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1. Поняття еластичності, її види та показники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/>
              <a:t>Еластичність</a:t>
            </a:r>
            <a:r>
              <a:rPr lang="uk-UA" dirty="0"/>
              <a:t> – </a:t>
            </a:r>
            <a:r>
              <a:rPr lang="uk-UA" b="1" i="1" dirty="0"/>
              <a:t>це міра чутливості функціонально пов’язаних величин або ступінь чутливості однієї змінної до зміни іншої змінної.</a:t>
            </a:r>
          </a:p>
          <a:p>
            <a:r>
              <a:rPr lang="uk-UA" dirty="0"/>
              <a:t>Ступінь чутливості функціонально пов’язаних величин можна вимірювати:</a:t>
            </a:r>
          </a:p>
          <a:p>
            <a:pPr lvl="1"/>
            <a:r>
              <a:rPr lang="uk-UA" dirty="0"/>
              <a:t>в </a:t>
            </a:r>
            <a:r>
              <a:rPr lang="uk-UA" b="1" i="1" dirty="0"/>
              <a:t>абсолютних показниках</a:t>
            </a:r>
            <a:r>
              <a:rPr lang="uk-UA" dirty="0"/>
              <a:t> як похідну функції</a:t>
            </a:r>
          </a:p>
          <a:p>
            <a:pPr lvl="1"/>
            <a:endParaRPr lang="uk-UA" dirty="0"/>
          </a:p>
          <a:p>
            <a:pPr lvl="1"/>
            <a:endParaRPr lang="uk-UA" dirty="0"/>
          </a:p>
          <a:p>
            <a:pPr lvl="1"/>
            <a:r>
              <a:rPr lang="uk-UA" dirty="0"/>
              <a:t>у </a:t>
            </a:r>
            <a:r>
              <a:rPr lang="uk-UA" b="1" i="1" dirty="0"/>
              <a:t>відносних показниках</a:t>
            </a:r>
            <a:r>
              <a:rPr lang="uk-UA" dirty="0"/>
              <a:t> як співвідношення процентних змін:  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'є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122098"/>
              </p:ext>
            </p:extLst>
          </p:nvPr>
        </p:nvGraphicFramePr>
        <p:xfrm>
          <a:off x="6073210" y="3789040"/>
          <a:ext cx="1091078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22030" imgH="203112" progId="Equation.3">
                  <p:embed/>
                </p:oleObj>
              </mc:Choice>
              <mc:Fallback>
                <p:oleObj r:id="rId2" imgW="622030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3210" y="3789040"/>
                        <a:ext cx="1091078" cy="36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940152" y="36337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2" name="Об'є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275273"/>
              </p:ext>
            </p:extLst>
          </p:nvPr>
        </p:nvGraphicFramePr>
        <p:xfrm>
          <a:off x="2624863" y="4149080"/>
          <a:ext cx="2457403" cy="691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434477" imgH="406224" progId="Equation.3">
                  <p:embed/>
                </p:oleObj>
              </mc:Choice>
              <mc:Fallback>
                <p:oleObj r:id="rId4" imgW="1434477" imgH="40622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863" y="4149080"/>
                        <a:ext cx="2457403" cy="6919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555776" y="5013175"/>
            <a:ext cx="115212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4" name="Об'є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060621"/>
              </p:ext>
            </p:extLst>
          </p:nvPr>
        </p:nvGraphicFramePr>
        <p:xfrm>
          <a:off x="2952750" y="5273129"/>
          <a:ext cx="2570690" cy="1324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Уравнение" r:id="rId6" imgW="749160" imgH="393480" progId="Equation.3">
                  <p:embed/>
                </p:oleObj>
              </mc:Choice>
              <mc:Fallback>
                <p:oleObj name="Уравнение" r:id="rId6" imgW="74916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5273129"/>
                        <a:ext cx="2570690" cy="1324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991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411413" y="549275"/>
            <a:ext cx="0" cy="467995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2411413" y="5229225"/>
            <a:ext cx="5256212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79613" y="404813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1725" y="5229225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4075" y="5229225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987675" y="1556792"/>
            <a:ext cx="4176713" cy="2305050"/>
          </a:xfrm>
          <a:prstGeom prst="line">
            <a:avLst/>
          </a:prstGeom>
          <a:ln w="38100">
            <a:solidFill>
              <a:srgbClr val="24E6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31793" y="1132707"/>
            <a:ext cx="3603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411413" y="1485379"/>
            <a:ext cx="4608512" cy="244767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19925" y="3665709"/>
            <a:ext cx="431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859338" y="2781300"/>
            <a:ext cx="73025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4716463" y="2349500"/>
            <a:ext cx="2159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19" name="Прямая соединительная линия 18"/>
          <p:cNvCxnSpPr>
            <a:endCxn id="16" idx="2"/>
          </p:cNvCxnSpPr>
          <p:nvPr/>
        </p:nvCxnSpPr>
        <p:spPr>
          <a:xfrm>
            <a:off x="2411413" y="2781300"/>
            <a:ext cx="2447925" cy="3492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79613" y="2565400"/>
            <a:ext cx="5762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P*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2" name="Прямая соединительная линия 21"/>
          <p:cNvCxnSpPr>
            <a:stCxn id="16" idx="4"/>
          </p:cNvCxnSpPr>
          <p:nvPr/>
        </p:nvCxnSpPr>
        <p:spPr>
          <a:xfrm>
            <a:off x="4895850" y="2852738"/>
            <a:ext cx="36513" cy="2376487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16463" y="5229225"/>
            <a:ext cx="5032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Q*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2627313" y="2060928"/>
            <a:ext cx="0" cy="720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484437" y="2060575"/>
            <a:ext cx="37080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79613" y="1844675"/>
            <a:ext cx="5762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2627313" y="2781299"/>
            <a:ext cx="0" cy="720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411412" y="3500438"/>
            <a:ext cx="38160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051050" y="3284538"/>
            <a:ext cx="4333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2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40" name="Правая фигурная скобка 39"/>
          <p:cNvSpPr/>
          <p:nvPr/>
        </p:nvSpPr>
        <p:spPr>
          <a:xfrm rot="16200000">
            <a:off x="4662287" y="529565"/>
            <a:ext cx="431800" cy="2628499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41" name="TextBox 40"/>
          <p:cNvSpPr txBox="1"/>
          <p:nvPr/>
        </p:nvSpPr>
        <p:spPr>
          <a:xfrm>
            <a:off x="4067175" y="1140552"/>
            <a:ext cx="16573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Надлишок</a:t>
            </a:r>
          </a:p>
        </p:txBody>
      </p:sp>
      <p:sp>
        <p:nvSpPr>
          <p:cNvPr id="42" name="Правая фигурная скобка 41"/>
          <p:cNvSpPr/>
          <p:nvPr/>
        </p:nvSpPr>
        <p:spPr>
          <a:xfrm rot="5400000">
            <a:off x="4679950" y="2455862"/>
            <a:ext cx="431800" cy="252095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43" name="TextBox 42"/>
          <p:cNvSpPr txBox="1"/>
          <p:nvPr/>
        </p:nvSpPr>
        <p:spPr>
          <a:xfrm>
            <a:off x="4137446" y="3987254"/>
            <a:ext cx="15843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Дефіцит</a:t>
            </a:r>
          </a:p>
        </p:txBody>
      </p:sp>
      <p:sp>
        <p:nvSpPr>
          <p:cNvPr id="24603" name="TextBox 28"/>
          <p:cNvSpPr txBox="1">
            <a:spLocks noChangeArrowheads="1"/>
          </p:cNvSpPr>
          <p:nvPr/>
        </p:nvSpPr>
        <p:spPr bwMode="auto">
          <a:xfrm>
            <a:off x="323850" y="5876925"/>
            <a:ext cx="8820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3.19 Еластичність попиту і пропонування та величини дефіцитів і надлишків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5" grpId="0"/>
      <p:bldP spid="16" grpId="0" animBg="1"/>
      <p:bldP spid="17" grpId="0"/>
      <p:bldP spid="20" grpId="0"/>
      <p:bldP spid="23" grpId="0"/>
      <p:bldP spid="32" grpId="0"/>
      <p:bldP spid="39" grpId="0"/>
      <p:bldP spid="40" grpId="0" animBg="1"/>
      <p:bldP spid="41" grpId="0"/>
      <p:bldP spid="42" grpId="0" animBg="1"/>
      <p:bldP spid="43" grpId="0"/>
      <p:bldP spid="2460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411413" y="549275"/>
            <a:ext cx="0" cy="467995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2411413" y="5229225"/>
            <a:ext cx="5256212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79613" y="404813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1725" y="5229225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4075" y="5229225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132138" y="1196975"/>
            <a:ext cx="3600450" cy="3311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04025" y="4437063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924300" y="2060575"/>
            <a:ext cx="3384550" cy="230505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08850" y="1700213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3924300" y="2060575"/>
            <a:ext cx="3384550" cy="230505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435600" y="3284538"/>
            <a:ext cx="73025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8" name="TextBox 17"/>
          <p:cNvSpPr txBox="1"/>
          <p:nvPr/>
        </p:nvSpPr>
        <p:spPr>
          <a:xfrm>
            <a:off x="5219700" y="2781300"/>
            <a:ext cx="431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0" name="Прямая соединительная линия 19"/>
          <p:cNvCxnSpPr>
            <a:stCxn id="21" idx="3"/>
            <a:endCxn id="17" idx="3"/>
          </p:cNvCxnSpPr>
          <p:nvPr/>
        </p:nvCxnSpPr>
        <p:spPr>
          <a:xfrm flipV="1">
            <a:off x="2484438" y="3346450"/>
            <a:ext cx="2962275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08175" y="3213100"/>
            <a:ext cx="5762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P*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3" name="Прямая соединительная линия 22"/>
          <p:cNvCxnSpPr>
            <a:stCxn id="17" idx="3"/>
          </p:cNvCxnSpPr>
          <p:nvPr/>
        </p:nvCxnSpPr>
        <p:spPr>
          <a:xfrm>
            <a:off x="5446713" y="3346450"/>
            <a:ext cx="0" cy="188277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19700" y="5229225"/>
            <a:ext cx="6477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Q*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00788" y="692150"/>
            <a:ext cx="431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4356100" y="234950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27" name="TextBox 26"/>
          <p:cNvSpPr txBox="1"/>
          <p:nvPr/>
        </p:nvSpPr>
        <p:spPr>
          <a:xfrm>
            <a:off x="4211638" y="1989138"/>
            <a:ext cx="5048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2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2411413" y="2420938"/>
            <a:ext cx="1944687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79613" y="2276475"/>
            <a:ext cx="5048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427984" y="2420938"/>
            <a:ext cx="0" cy="2808287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211638" y="5229225"/>
            <a:ext cx="7207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Q*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flipV="1">
            <a:off x="5436096" y="1701229"/>
            <a:ext cx="0" cy="1655763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2411413" y="2420938"/>
            <a:ext cx="2016125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45" name="TextBox 44"/>
          <p:cNvSpPr txBox="1"/>
          <p:nvPr/>
        </p:nvSpPr>
        <p:spPr>
          <a:xfrm>
            <a:off x="3203575" y="2708275"/>
            <a:ext cx="431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A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411413" y="4005263"/>
            <a:ext cx="2016125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979613" y="3860800"/>
            <a:ext cx="6477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411413" y="3357563"/>
            <a:ext cx="2016125" cy="647700"/>
          </a:xfrm>
          <a:prstGeom prst="rect">
            <a:avLst/>
          </a:prstGeom>
          <a:solidFill>
            <a:srgbClr val="24E6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64" name="TextBox 63"/>
          <p:cNvSpPr txBox="1"/>
          <p:nvPr/>
        </p:nvSpPr>
        <p:spPr>
          <a:xfrm>
            <a:off x="3203575" y="3500438"/>
            <a:ext cx="2889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B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25632" name="TextBox 28"/>
          <p:cNvSpPr txBox="1">
            <a:spLocks noChangeArrowheads="1"/>
          </p:cNvSpPr>
          <p:nvPr/>
        </p:nvSpPr>
        <p:spPr bwMode="auto">
          <a:xfrm>
            <a:off x="323850" y="5661025"/>
            <a:ext cx="8820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</a:t>
            </a:r>
            <a:r>
              <a:rPr lang="en-US" altLang="uk-UA" dirty="0">
                <a:latin typeface="Arial Black" panose="020B0A04020102020204" pitchFamily="34" charset="0"/>
              </a:rPr>
              <a:t>20</a:t>
            </a:r>
            <a:r>
              <a:rPr lang="uk-UA" altLang="uk-UA" dirty="0">
                <a:latin typeface="Arial Black" panose="020B0A04020102020204" pitchFamily="34" charset="0"/>
              </a:rPr>
              <a:t> Розподіл податкового тягаря між покупцями і продавцями в залежності від еластичності попиту та пропонування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94912E-6 L -0.11511 -0.1403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4" y="-70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7" grpId="0" animBg="1"/>
      <p:bldP spid="18" grpId="0"/>
      <p:bldP spid="21" grpId="0"/>
      <p:bldP spid="24" grpId="0"/>
      <p:bldP spid="25" grpId="0"/>
      <p:bldP spid="26" grpId="0" animBg="1"/>
      <p:bldP spid="27" grpId="0"/>
      <p:bldP spid="31" grpId="0"/>
      <p:bldP spid="36" grpId="0"/>
      <p:bldP spid="42" grpId="0" animBg="1"/>
      <p:bldP spid="45" grpId="0"/>
      <p:bldP spid="61" grpId="0"/>
      <p:bldP spid="63" grpId="0" animBg="1"/>
      <p:bldP spid="64" grpId="0"/>
      <p:bldP spid="2563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411413" y="549275"/>
            <a:ext cx="0" cy="467995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2411413" y="5229225"/>
            <a:ext cx="5256212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451725" y="5229225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4075" y="5229225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348038" y="1844675"/>
            <a:ext cx="3887787" cy="2232025"/>
          </a:xfrm>
          <a:prstGeom prst="line">
            <a:avLst/>
          </a:prstGeom>
          <a:ln w="38100">
            <a:solidFill>
              <a:srgbClr val="FA06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08850" y="3933825"/>
            <a:ext cx="5762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5003800" y="1125538"/>
            <a:ext cx="2016125" cy="3527425"/>
          </a:xfrm>
          <a:prstGeom prst="line">
            <a:avLst/>
          </a:prstGeom>
          <a:ln w="38100">
            <a:solidFill>
              <a:srgbClr val="24E6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19925" y="836613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795963" y="3213100"/>
            <a:ext cx="71437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6" name="TextBox 15"/>
          <p:cNvSpPr txBox="1"/>
          <p:nvPr/>
        </p:nvSpPr>
        <p:spPr>
          <a:xfrm>
            <a:off x="5940425" y="3068638"/>
            <a:ext cx="5032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0" name="Прямая соединительная линия 19"/>
          <p:cNvCxnSpPr>
            <a:endCxn id="14" idx="4"/>
          </p:cNvCxnSpPr>
          <p:nvPr/>
        </p:nvCxnSpPr>
        <p:spPr>
          <a:xfrm>
            <a:off x="2411413" y="3284538"/>
            <a:ext cx="3421062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08175" y="3141663"/>
            <a:ext cx="6477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P*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4" name="Прямая соединительная линия 23"/>
          <p:cNvCxnSpPr>
            <a:stCxn id="14" idx="4"/>
          </p:cNvCxnSpPr>
          <p:nvPr/>
        </p:nvCxnSpPr>
        <p:spPr>
          <a:xfrm>
            <a:off x="5832475" y="3284538"/>
            <a:ext cx="34925" cy="1944687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51500" y="5229225"/>
            <a:ext cx="7207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Q*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5003800" y="1125538"/>
            <a:ext cx="2016125" cy="3527425"/>
          </a:xfrm>
          <a:prstGeom prst="line">
            <a:avLst/>
          </a:prstGeom>
          <a:ln w="38100">
            <a:solidFill>
              <a:srgbClr val="24E6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5219700" y="2924175"/>
            <a:ext cx="73025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29" name="TextBox 28"/>
          <p:cNvSpPr txBox="1"/>
          <p:nvPr/>
        </p:nvSpPr>
        <p:spPr>
          <a:xfrm>
            <a:off x="4787900" y="2852738"/>
            <a:ext cx="5048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79613" y="404813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5796136" y="2060451"/>
            <a:ext cx="0" cy="1152525"/>
          </a:xfrm>
          <a:prstGeom prst="straightConnector1">
            <a:avLst/>
          </a:prstGeom>
          <a:ln w="254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300788" y="333375"/>
            <a:ext cx="431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411413" y="2924175"/>
            <a:ext cx="2881312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979613" y="2708275"/>
            <a:ext cx="431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41" name="Прямая соединительная линия 40"/>
          <p:cNvCxnSpPr>
            <a:stCxn id="29" idx="3"/>
          </p:cNvCxnSpPr>
          <p:nvPr/>
        </p:nvCxnSpPr>
        <p:spPr>
          <a:xfrm>
            <a:off x="5292725" y="3036888"/>
            <a:ext cx="0" cy="2192337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076825" y="5229225"/>
            <a:ext cx="5746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Q*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411413" y="2924175"/>
            <a:ext cx="2881312" cy="3603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44" name="TextBox 43"/>
          <p:cNvSpPr txBox="1"/>
          <p:nvPr/>
        </p:nvSpPr>
        <p:spPr>
          <a:xfrm>
            <a:off x="3492500" y="2924175"/>
            <a:ext cx="2873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A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H="1">
            <a:off x="2411413" y="4149725"/>
            <a:ext cx="2881312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979613" y="3933825"/>
            <a:ext cx="431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411413" y="3284538"/>
            <a:ext cx="2881312" cy="865187"/>
          </a:xfrm>
          <a:prstGeom prst="rect">
            <a:avLst/>
          </a:prstGeom>
          <a:solidFill>
            <a:srgbClr val="11E9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49" name="TextBox 48"/>
          <p:cNvSpPr txBox="1"/>
          <p:nvPr/>
        </p:nvSpPr>
        <p:spPr>
          <a:xfrm>
            <a:off x="3563938" y="3573463"/>
            <a:ext cx="28733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B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26656" name="TextBox 28"/>
          <p:cNvSpPr txBox="1">
            <a:spLocks noChangeArrowheads="1"/>
          </p:cNvSpPr>
          <p:nvPr/>
        </p:nvSpPr>
        <p:spPr bwMode="auto">
          <a:xfrm>
            <a:off x="323850" y="5661025"/>
            <a:ext cx="8820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</a:t>
            </a:r>
            <a:r>
              <a:rPr lang="en-US" altLang="uk-UA" dirty="0">
                <a:latin typeface="Arial Black" panose="020B0A04020102020204" pitchFamily="34" charset="0"/>
              </a:rPr>
              <a:t>21</a:t>
            </a:r>
            <a:r>
              <a:rPr lang="uk-UA" altLang="uk-UA" dirty="0">
                <a:latin typeface="Arial Black" panose="020B0A04020102020204" pitchFamily="34" charset="0"/>
              </a:rPr>
              <a:t> Розподіл податкового тягаря між покупцями і продавцями в залежності від еластичності попиту та пропонування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4.51434E-6 L -0.05503 -0.05249 " pathEditMode="relative" ptsTypes="AA">
                                      <p:cBhvr>
                                        <p:cTn id="7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2" grpId="0"/>
      <p:bldP spid="14" grpId="0" animBg="1"/>
      <p:bldP spid="16" grpId="0"/>
      <p:bldP spid="22" grpId="0"/>
      <p:bldP spid="25" grpId="0"/>
      <p:bldP spid="28" grpId="0" animBg="1"/>
      <p:bldP spid="29" grpId="0"/>
      <p:bldP spid="30" grpId="0"/>
      <p:bldP spid="34" grpId="0"/>
      <p:bldP spid="39" grpId="0"/>
      <p:bldP spid="42" grpId="0"/>
      <p:bldP spid="43" grpId="0" animBg="1"/>
      <p:bldP spid="44" grpId="0"/>
      <p:bldP spid="47" grpId="0"/>
      <p:bldP spid="48" grpId="0" animBg="1"/>
      <p:bldP spid="49" grpId="0"/>
      <p:bldP spid="2665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/>
          <p:cNvSpPr/>
          <p:nvPr/>
        </p:nvSpPr>
        <p:spPr>
          <a:xfrm>
            <a:off x="2411413" y="2781300"/>
            <a:ext cx="2447925" cy="7191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48" name="Прямоугольник 47"/>
          <p:cNvSpPr/>
          <p:nvPr/>
        </p:nvSpPr>
        <p:spPr>
          <a:xfrm>
            <a:off x="2411413" y="2349500"/>
            <a:ext cx="2447925" cy="431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>
            <a:off x="2411413" y="549275"/>
            <a:ext cx="0" cy="467995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2411413" y="5229225"/>
            <a:ext cx="5256212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451725" y="5229225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4075" y="5229225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613" y="404813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76600" y="1700213"/>
            <a:ext cx="2808288" cy="3024187"/>
          </a:xfrm>
          <a:prstGeom prst="line">
            <a:avLst/>
          </a:prstGeom>
          <a:ln w="38100">
            <a:solidFill>
              <a:srgbClr val="24E61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56325" y="4581525"/>
            <a:ext cx="3603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276600" y="1341438"/>
            <a:ext cx="3024188" cy="21590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00788" y="1052513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211638" y="2708275"/>
            <a:ext cx="73025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6" name="TextBox 15"/>
          <p:cNvSpPr txBox="1"/>
          <p:nvPr/>
        </p:nvSpPr>
        <p:spPr>
          <a:xfrm>
            <a:off x="4067175" y="2060575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18" name="Прямая соединительная линия 17"/>
          <p:cNvCxnSpPr>
            <a:stCxn id="15" idx="3"/>
          </p:cNvCxnSpPr>
          <p:nvPr/>
        </p:nvCxnSpPr>
        <p:spPr>
          <a:xfrm flipH="1">
            <a:off x="2411413" y="2770188"/>
            <a:ext cx="1811337" cy="11112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08175" y="2565400"/>
            <a:ext cx="5762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P*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211638" y="2781300"/>
            <a:ext cx="61912" cy="2459038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95738" y="5229225"/>
            <a:ext cx="6477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Q*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3276600" y="1341438"/>
            <a:ext cx="3024188" cy="21590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4859338" y="3429000"/>
            <a:ext cx="73025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25" name="TextBox 24"/>
          <p:cNvSpPr txBox="1"/>
          <p:nvPr/>
        </p:nvSpPr>
        <p:spPr>
          <a:xfrm>
            <a:off x="4932363" y="32845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19925" y="1773238"/>
            <a:ext cx="5048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5003800" y="2276475"/>
            <a:ext cx="0" cy="1008063"/>
          </a:xfrm>
          <a:prstGeom prst="straightConnector1">
            <a:avLst/>
          </a:prstGeom>
          <a:ln w="254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4" idx="3"/>
          </p:cNvCxnSpPr>
          <p:nvPr/>
        </p:nvCxnSpPr>
        <p:spPr>
          <a:xfrm flipH="1">
            <a:off x="2411413" y="3490913"/>
            <a:ext cx="2459037" cy="952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79613" y="32845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33" name="Прямая соединительная линия 32"/>
          <p:cNvCxnSpPr>
            <a:stCxn id="24" idx="3"/>
          </p:cNvCxnSpPr>
          <p:nvPr/>
        </p:nvCxnSpPr>
        <p:spPr>
          <a:xfrm>
            <a:off x="4870450" y="3490913"/>
            <a:ext cx="61913" cy="1738312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43438" y="5229225"/>
            <a:ext cx="5762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Q*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03800" y="2492375"/>
            <a:ext cx="6477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sub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411413" y="2349500"/>
            <a:ext cx="2447925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979613" y="2133600"/>
            <a:ext cx="431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43" name="Прямая соединительная линия 42"/>
          <p:cNvCxnSpPr>
            <a:stCxn id="24" idx="1"/>
          </p:cNvCxnSpPr>
          <p:nvPr/>
        </p:nvCxnSpPr>
        <p:spPr>
          <a:xfrm flipH="1" flipV="1">
            <a:off x="4859338" y="2349500"/>
            <a:ext cx="11112" cy="1090613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276600" y="2924175"/>
            <a:ext cx="2873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A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76600" y="2420938"/>
            <a:ext cx="2873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B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27682" name="TextBox 28"/>
          <p:cNvSpPr txBox="1">
            <a:spLocks noChangeArrowheads="1"/>
          </p:cNvSpPr>
          <p:nvPr/>
        </p:nvSpPr>
        <p:spPr bwMode="auto">
          <a:xfrm>
            <a:off x="323850" y="5661025"/>
            <a:ext cx="8820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</a:t>
            </a:r>
            <a:r>
              <a:rPr lang="en-US" altLang="uk-UA" dirty="0">
                <a:latin typeface="Arial Black" panose="020B0A04020102020204" pitchFamily="34" charset="0"/>
              </a:rPr>
              <a:t>22</a:t>
            </a:r>
            <a:r>
              <a:rPr lang="uk-UA" altLang="uk-UA" dirty="0">
                <a:latin typeface="Arial Black" panose="020B0A04020102020204" pitchFamily="34" charset="0"/>
              </a:rPr>
              <a:t> Розподіл </a:t>
            </a:r>
            <a:r>
              <a:rPr lang="uk-UA" altLang="uk-UA" dirty="0" err="1">
                <a:latin typeface="Arial Black" panose="020B0A04020102020204" pitchFamily="34" charset="0"/>
              </a:rPr>
              <a:t>вигод</a:t>
            </a:r>
            <a:r>
              <a:rPr lang="uk-UA" altLang="uk-UA" dirty="0">
                <a:latin typeface="Arial Black" panose="020B0A04020102020204" pitchFamily="34" charset="0"/>
              </a:rPr>
              <a:t> від субсидій між споживачами та виробниками в залежності від еластичності попиту та пропонування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7012E-6 L 0.07083 0.0943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4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48" grpId="0" animBg="1"/>
      <p:bldP spid="4" grpId="0"/>
      <p:bldP spid="5" grpId="0"/>
      <p:bldP spid="6" grpId="0"/>
      <p:bldP spid="9" grpId="0"/>
      <p:bldP spid="14" grpId="0"/>
      <p:bldP spid="15" grpId="0" animBg="1"/>
      <p:bldP spid="16" grpId="0"/>
      <p:bldP spid="19" grpId="0"/>
      <p:bldP spid="22" grpId="0"/>
      <p:bldP spid="24" grpId="0" animBg="1"/>
      <p:bldP spid="25" grpId="0"/>
      <p:bldP spid="26" grpId="0"/>
      <p:bldP spid="31" grpId="0"/>
      <p:bldP spid="35" grpId="0"/>
      <p:bldP spid="36" grpId="0"/>
      <p:bldP spid="41" grpId="0"/>
      <p:bldP spid="51" grpId="0"/>
      <p:bldP spid="52" grpId="0"/>
      <p:bldP spid="2768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/>
          <p:cNvSpPr/>
          <p:nvPr/>
        </p:nvSpPr>
        <p:spPr>
          <a:xfrm>
            <a:off x="2411413" y="2708275"/>
            <a:ext cx="2665412" cy="2889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49" name="Прямоугольник 48"/>
          <p:cNvSpPr/>
          <p:nvPr/>
        </p:nvSpPr>
        <p:spPr>
          <a:xfrm>
            <a:off x="2411413" y="1916113"/>
            <a:ext cx="2665412" cy="7921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>
            <a:off x="2411413" y="549275"/>
            <a:ext cx="0" cy="467995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2411413" y="5229225"/>
            <a:ext cx="5256212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451725" y="5229225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4075" y="5229225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613" y="404813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43213" y="1268413"/>
            <a:ext cx="3816350" cy="295275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59563" y="4076700"/>
            <a:ext cx="4333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924300" y="692150"/>
            <a:ext cx="1800225" cy="316865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24525" y="404813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572000" y="2636838"/>
            <a:ext cx="71438" cy="71437"/>
          </a:xfrm>
          <a:prstGeom prst="ellipse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4356100" y="2205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19" name="Прямая соединительная линия 18"/>
          <p:cNvCxnSpPr>
            <a:stCxn id="16" idx="3"/>
          </p:cNvCxnSpPr>
          <p:nvPr/>
        </p:nvCxnSpPr>
        <p:spPr>
          <a:xfrm flipH="1">
            <a:off x="2411413" y="2698750"/>
            <a:ext cx="2171700" cy="952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08175" y="2492375"/>
            <a:ext cx="5762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P*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4" name="Прямая соединительная линия 23"/>
          <p:cNvCxnSpPr>
            <a:stCxn id="16" idx="3"/>
          </p:cNvCxnSpPr>
          <p:nvPr/>
        </p:nvCxnSpPr>
        <p:spPr>
          <a:xfrm>
            <a:off x="4583113" y="2698750"/>
            <a:ext cx="60325" cy="253047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27538" y="5229225"/>
            <a:ext cx="5762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Q*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3924300" y="692150"/>
            <a:ext cx="1800225" cy="316865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84888" y="692150"/>
            <a:ext cx="431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5003800" y="2924175"/>
            <a:ext cx="73025" cy="73025"/>
          </a:xfrm>
          <a:prstGeom prst="ellipse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30" name="TextBox 29"/>
          <p:cNvSpPr txBox="1"/>
          <p:nvPr/>
        </p:nvSpPr>
        <p:spPr>
          <a:xfrm>
            <a:off x="5076825" y="2636838"/>
            <a:ext cx="5032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H="1">
            <a:off x="2411413" y="2997200"/>
            <a:ext cx="2665412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79613" y="28527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5076825" y="2997200"/>
            <a:ext cx="71438" cy="2160588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932363" y="5229225"/>
            <a:ext cx="5762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Q*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5076825" y="1916113"/>
            <a:ext cx="0" cy="1081087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2411413" y="1916113"/>
            <a:ext cx="2665412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979613" y="1773238"/>
            <a:ext cx="5048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V="1">
            <a:off x="5148263" y="1916113"/>
            <a:ext cx="0" cy="720725"/>
          </a:xfrm>
          <a:prstGeom prst="line">
            <a:avLst/>
          </a:prstGeom>
          <a:ln w="254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219700" y="2060575"/>
            <a:ext cx="7207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sub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48038" y="2708275"/>
            <a:ext cx="3603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A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19475" y="2205038"/>
            <a:ext cx="2159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B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28706" name="TextBox 28"/>
          <p:cNvSpPr txBox="1">
            <a:spLocks noChangeArrowheads="1"/>
          </p:cNvSpPr>
          <p:nvPr/>
        </p:nvSpPr>
        <p:spPr bwMode="auto">
          <a:xfrm>
            <a:off x="323850" y="5661025"/>
            <a:ext cx="8820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</a:rPr>
              <a:t>Рис. 3.</a:t>
            </a:r>
            <a:r>
              <a:rPr lang="en-US" altLang="uk-UA" dirty="0">
                <a:latin typeface="Arial Black" panose="020B0A04020102020204" pitchFamily="34" charset="0"/>
              </a:rPr>
              <a:t>23</a:t>
            </a:r>
            <a:r>
              <a:rPr lang="uk-UA" altLang="uk-UA" dirty="0">
                <a:latin typeface="Arial Black" panose="020B0A04020102020204" pitchFamily="34" charset="0"/>
              </a:rPr>
              <a:t> Розподіл </a:t>
            </a:r>
            <a:r>
              <a:rPr lang="uk-UA" altLang="uk-UA" dirty="0" err="1">
                <a:latin typeface="Arial Black" panose="020B0A04020102020204" pitchFamily="34" charset="0"/>
              </a:rPr>
              <a:t>вигод</a:t>
            </a:r>
            <a:r>
              <a:rPr lang="uk-UA" altLang="uk-UA" dirty="0">
                <a:latin typeface="Arial Black" panose="020B0A04020102020204" pitchFamily="34" charset="0"/>
              </a:rPr>
              <a:t> від субсидій між споживачами та виробниками в залежності від еластичності попиту та пропонування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6725E-6 L 0.04722 0.04186 " pathEditMode="relative" ptsTypes="AA">
                                      <p:cBhvr>
                                        <p:cTn id="8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49" grpId="0" animBg="1"/>
      <p:bldP spid="4" grpId="0"/>
      <p:bldP spid="5" grpId="0"/>
      <p:bldP spid="6" grpId="0"/>
      <p:bldP spid="10" grpId="0"/>
      <p:bldP spid="13" grpId="0"/>
      <p:bldP spid="16" grpId="0" animBg="1"/>
      <p:bldP spid="17" grpId="0"/>
      <p:bldP spid="22" grpId="0"/>
      <p:bldP spid="25" grpId="0"/>
      <p:bldP spid="27" grpId="0"/>
      <p:bldP spid="29" grpId="0" animBg="1"/>
      <p:bldP spid="30" grpId="0"/>
      <p:bldP spid="33" grpId="0"/>
      <p:bldP spid="37" grpId="0"/>
      <p:bldP spid="42" grpId="0"/>
      <p:bldP spid="48" grpId="0"/>
      <p:bldP spid="51" grpId="0"/>
      <p:bldP spid="52" grpId="0"/>
      <p:bldP spid="287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lang="uk-UA" b="1" i="1" dirty="0"/>
              <a:t>Види еластичності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09598" y="1412776"/>
            <a:ext cx="7490793" cy="2664296"/>
          </a:xfrm>
        </p:spPr>
        <p:txBody>
          <a:bodyPr/>
          <a:lstStyle/>
          <a:p>
            <a:r>
              <a:rPr lang="uk-UA" b="1" i="1" dirty="0"/>
              <a:t>ЦІНОВА еластичність попиту</a:t>
            </a:r>
            <a:r>
              <a:rPr lang="uk-UA" dirty="0"/>
              <a:t> і </a:t>
            </a:r>
            <a:r>
              <a:rPr lang="uk-UA" b="1" i="1" dirty="0"/>
              <a:t>цінова еластичність пропонування</a:t>
            </a:r>
          </a:p>
          <a:p>
            <a:r>
              <a:rPr lang="uk-UA" b="1" i="1" dirty="0"/>
              <a:t>еластичність попиту за ДОХОДОМ</a:t>
            </a:r>
            <a:r>
              <a:rPr lang="uk-UA" dirty="0"/>
              <a:t>, </a:t>
            </a:r>
          </a:p>
          <a:p>
            <a:r>
              <a:rPr lang="uk-UA" b="1" i="1" dirty="0"/>
              <a:t>ПЕРЕХРЕСНА еластичність попиту </a:t>
            </a:r>
            <a:r>
              <a:rPr lang="uk-UA" dirty="0"/>
              <a:t>та</a:t>
            </a:r>
            <a:r>
              <a:rPr lang="uk-UA" b="1" i="1" dirty="0"/>
              <a:t> пропонування</a:t>
            </a:r>
          </a:p>
          <a:p>
            <a:r>
              <a:rPr lang="uk-UA" b="1" i="1" dirty="0"/>
              <a:t>еластичність ВИРОБНИЧОЇ ФУНКЦІЇ за факторами виробництва</a:t>
            </a:r>
          </a:p>
          <a:p>
            <a:r>
              <a:rPr lang="uk-UA" b="1" i="1" dirty="0"/>
              <a:t>еластичністю ІНВЕСТИЦІЙ за ставкою проценту</a:t>
            </a:r>
          </a:p>
          <a:p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598" y="4237683"/>
            <a:ext cx="7130754" cy="6591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b="1" i="1" dirty="0"/>
              <a:t>Узагальнене рівняння еластичності</a:t>
            </a:r>
            <a:r>
              <a:rPr lang="uk-UA" dirty="0"/>
              <a:t>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31640" y="4657129"/>
            <a:ext cx="1097635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'є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497536"/>
              </p:ext>
            </p:extLst>
          </p:nvPr>
        </p:nvGraphicFramePr>
        <p:xfrm>
          <a:off x="1331641" y="4657130"/>
          <a:ext cx="5481548" cy="932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819400" imgH="482600" progId="Equation.3">
                  <p:embed/>
                </p:oleObj>
              </mc:Choice>
              <mc:Fallback>
                <p:oleObj r:id="rId2" imgW="28194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1" y="4657130"/>
                        <a:ext cx="5481548" cy="9321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419872" y="5589239"/>
            <a:ext cx="12679114" cy="81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'є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579738"/>
              </p:ext>
            </p:extLst>
          </p:nvPr>
        </p:nvGraphicFramePr>
        <p:xfrm>
          <a:off x="2699792" y="5589240"/>
          <a:ext cx="2057015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876300" imgH="431800" progId="Equation.3">
                  <p:embed/>
                </p:oleObj>
              </mc:Choice>
              <mc:Fallback>
                <p:oleObj r:id="rId4" imgW="8763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589240"/>
                        <a:ext cx="2057015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154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626697" cy="1320800"/>
          </a:xfrm>
        </p:spPr>
        <p:txBody>
          <a:bodyPr/>
          <a:lstStyle/>
          <a:p>
            <a:r>
              <a:rPr lang="uk-UA" b="1" i="1" dirty="0"/>
              <a:t>Коефіцієнт лінійної еластичності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1700458"/>
          </a:xfrm>
        </p:spPr>
        <p:txBody>
          <a:bodyPr/>
          <a:lstStyle/>
          <a:p>
            <a:r>
              <a:rPr lang="uk-UA" dirty="0"/>
              <a:t>визначає еластичність </a:t>
            </a:r>
            <a:r>
              <a:rPr lang="uk-UA" b="1" i="1" dirty="0"/>
              <a:t>у початковій точці зміни</a:t>
            </a:r>
            <a:r>
              <a:rPr lang="uk-UA" dirty="0"/>
              <a:t> </a:t>
            </a:r>
          </a:p>
          <a:p>
            <a:r>
              <a:rPr lang="uk-UA" dirty="0"/>
              <a:t>може застосовуватись лише:</a:t>
            </a:r>
          </a:p>
          <a:p>
            <a:pPr lvl="1"/>
            <a:r>
              <a:rPr lang="uk-UA" dirty="0"/>
              <a:t> у випадку незначних змін</a:t>
            </a:r>
          </a:p>
          <a:p>
            <a:pPr lvl="1"/>
            <a:r>
              <a:rPr lang="uk-UA" dirty="0"/>
              <a:t>для лінійної функції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4118809"/>
            <a:ext cx="95180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3687"/>
              </p:ext>
            </p:extLst>
          </p:nvPr>
        </p:nvGraphicFramePr>
        <p:xfrm>
          <a:off x="251518" y="4118810"/>
          <a:ext cx="3696798" cy="10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574800" imgH="457200" progId="Equation.3">
                  <p:embed/>
                </p:oleObj>
              </mc:Choice>
              <mc:Fallback>
                <p:oleObj r:id="rId2" imgW="15748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18" y="4118810"/>
                        <a:ext cx="3696798" cy="1080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7903" y="4164527"/>
            <a:ext cx="1439836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5981"/>
              </p:ext>
            </p:extLst>
          </p:nvPr>
        </p:nvGraphicFramePr>
        <p:xfrm>
          <a:off x="4716014" y="4077072"/>
          <a:ext cx="2544694" cy="10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092200" imgH="457200" progId="Equation.3">
                  <p:embed/>
                </p:oleObj>
              </mc:Choice>
              <mc:Fallback>
                <p:oleObj r:id="rId4" imgW="10922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4" y="4077072"/>
                        <a:ext cx="2544694" cy="1080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55576" y="5373215"/>
            <a:ext cx="1689092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'є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80348"/>
              </p:ext>
            </p:extLst>
          </p:nvPr>
        </p:nvGraphicFramePr>
        <p:xfrm>
          <a:off x="2877328" y="5362805"/>
          <a:ext cx="2185717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698197" imgH="291973" progId="Equation.3">
                  <p:embed/>
                </p:oleObj>
              </mc:Choice>
              <mc:Fallback>
                <p:oleObj r:id="rId6" imgW="698197" imgH="29197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7328" y="5362805"/>
                        <a:ext cx="2185717" cy="900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373116" y="551227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927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58762"/>
            <a:ext cx="6347713" cy="1320800"/>
          </a:xfrm>
        </p:spPr>
        <p:txBody>
          <a:bodyPr/>
          <a:lstStyle/>
          <a:p>
            <a:r>
              <a:rPr lang="uk-UA" dirty="0"/>
              <a:t>Приклад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09598" y="2160590"/>
            <a:ext cx="6986737" cy="3880773"/>
          </a:xfrm>
        </p:spPr>
        <p:txBody>
          <a:bodyPr/>
          <a:lstStyle/>
          <a:p>
            <a:r>
              <a:rPr lang="uk-UA" b="1" dirty="0"/>
              <a:t>ціна товару знизилася з 20 до 15 грн</a:t>
            </a:r>
            <a:r>
              <a:rPr lang="uk-UA" dirty="0"/>
              <a:t>., а </a:t>
            </a:r>
            <a:r>
              <a:rPr lang="uk-UA" b="1" dirty="0"/>
              <a:t>обсяг попиту відповідно збільшився з 200 до 300 одиниць</a:t>
            </a:r>
            <a:r>
              <a:rPr lang="uk-UA" dirty="0"/>
              <a:t> за тиждень.</a:t>
            </a:r>
          </a:p>
          <a:p>
            <a:pPr marL="0" indent="0">
              <a:buNone/>
            </a:pPr>
            <a:r>
              <a:rPr lang="uk-UA" dirty="0"/>
              <a:t>У цьому випадку </a:t>
            </a:r>
            <a:r>
              <a:rPr lang="en-US" dirty="0"/>
              <a:t>P</a:t>
            </a:r>
            <a:r>
              <a:rPr lang="en-US" sz="1100" dirty="0"/>
              <a:t>1</a:t>
            </a:r>
            <a:r>
              <a:rPr lang="en-US" dirty="0"/>
              <a:t>=20</a:t>
            </a:r>
            <a:r>
              <a:rPr lang="uk-UA" dirty="0"/>
              <a:t> грн.</a:t>
            </a:r>
            <a:r>
              <a:rPr lang="en-US" dirty="0"/>
              <a:t>, </a:t>
            </a:r>
            <a:r>
              <a:rPr lang="uk-UA" dirty="0"/>
              <a:t>а </a:t>
            </a:r>
            <a:r>
              <a:rPr lang="en-US" dirty="0"/>
              <a:t>Q</a:t>
            </a:r>
            <a:r>
              <a:rPr lang="en-US" sz="1200" dirty="0"/>
              <a:t>1</a:t>
            </a:r>
            <a:r>
              <a:rPr lang="en-US" dirty="0"/>
              <a:t>=200 </a:t>
            </a:r>
            <a:r>
              <a:rPr lang="uk-UA" dirty="0"/>
              <a:t>од.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r>
              <a:rPr lang="uk-UA" b="1" dirty="0"/>
              <a:t>ціна підвищується з 15 до 20 грн</a:t>
            </a:r>
            <a:r>
              <a:rPr lang="uk-UA" dirty="0"/>
              <a:t>., а </a:t>
            </a:r>
            <a:r>
              <a:rPr lang="uk-UA" b="1" dirty="0"/>
              <a:t>обсяг попиту за тиждень скорочується з 300 до 200 одиниць</a:t>
            </a:r>
            <a:r>
              <a:rPr lang="uk-UA" dirty="0"/>
              <a:t>.</a:t>
            </a:r>
          </a:p>
          <a:p>
            <a:pPr marL="0" indent="0">
              <a:buNone/>
            </a:pPr>
            <a:r>
              <a:rPr lang="uk-UA" dirty="0"/>
              <a:t>У цьому випадку </a:t>
            </a:r>
            <a:r>
              <a:rPr lang="en-US" dirty="0"/>
              <a:t>P</a:t>
            </a:r>
            <a:r>
              <a:rPr lang="en-US" sz="1100" dirty="0"/>
              <a:t>1</a:t>
            </a:r>
            <a:r>
              <a:rPr lang="en-US" dirty="0"/>
              <a:t>=</a:t>
            </a:r>
            <a:r>
              <a:rPr lang="uk-UA" dirty="0"/>
              <a:t>15 грн.</a:t>
            </a:r>
            <a:r>
              <a:rPr lang="en-US" dirty="0"/>
              <a:t>, </a:t>
            </a:r>
            <a:r>
              <a:rPr lang="uk-UA" dirty="0"/>
              <a:t>а </a:t>
            </a:r>
            <a:r>
              <a:rPr lang="en-US" dirty="0"/>
              <a:t>Q</a:t>
            </a:r>
            <a:r>
              <a:rPr lang="en-US" sz="1200" dirty="0"/>
              <a:t>1</a:t>
            </a:r>
            <a:r>
              <a:rPr lang="en-US" dirty="0"/>
              <a:t>=</a:t>
            </a:r>
            <a:r>
              <a:rPr lang="uk-UA" dirty="0"/>
              <a:t>3</a:t>
            </a:r>
            <a:r>
              <a:rPr lang="en-US" dirty="0"/>
              <a:t>00 </a:t>
            </a:r>
            <a:r>
              <a:rPr lang="uk-UA" dirty="0"/>
              <a:t>од.</a:t>
            </a:r>
          </a:p>
          <a:p>
            <a:endParaRPr lang="uk-UA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'є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799349"/>
              </p:ext>
            </p:extLst>
          </p:nvPr>
        </p:nvGraphicFramePr>
        <p:xfrm>
          <a:off x="1068889" y="3501008"/>
          <a:ext cx="6023391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289300" imgH="241300" progId="Equation.3">
                  <p:embed/>
                </p:oleObj>
              </mc:Choice>
              <mc:Fallback>
                <p:oleObj r:id="rId2" imgW="32893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889" y="3501008"/>
                        <a:ext cx="6023391" cy="4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068889" y="52735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2" name="Об'є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771258"/>
              </p:ext>
            </p:extLst>
          </p:nvPr>
        </p:nvGraphicFramePr>
        <p:xfrm>
          <a:off x="1068889" y="5273521"/>
          <a:ext cx="5905823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3276600" imgH="241300" progId="Equation.3">
                  <p:embed/>
                </p:oleObj>
              </mc:Choice>
              <mc:Fallback>
                <p:oleObj r:id="rId4" imgW="32766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889" y="5273521"/>
                        <a:ext cx="5905823" cy="4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886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202761" cy="792089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Коефіцієнт дугової еластичності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09599" y="1196753"/>
            <a:ext cx="6347714" cy="1515910"/>
          </a:xfrm>
        </p:spPr>
        <p:txBody>
          <a:bodyPr/>
          <a:lstStyle/>
          <a:p>
            <a:r>
              <a:rPr lang="uk-UA" dirty="0"/>
              <a:t>визначає процентну зміну в </a:t>
            </a:r>
            <a:r>
              <a:rPr lang="uk-UA" b="1" i="1" dirty="0"/>
              <a:t>центральній точці інтервалу</a:t>
            </a:r>
          </a:p>
          <a:p>
            <a:r>
              <a:rPr lang="uk-UA" dirty="0"/>
              <a:t>Для розрахунку дугової еластичності беруть середні значення змінних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15616" y="357301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41770"/>
              </p:ext>
            </p:extLst>
          </p:nvPr>
        </p:nvGraphicFramePr>
        <p:xfrm>
          <a:off x="1077632" y="2492896"/>
          <a:ext cx="1353600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748975" imgH="393529" progId="Equation.3">
                  <p:embed/>
                </p:oleObj>
              </mc:Choice>
              <mc:Fallback>
                <p:oleObj r:id="rId2" imgW="748975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632" y="2492896"/>
                        <a:ext cx="1353600" cy="72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42491" y="373140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003472"/>
              </p:ext>
            </p:extLst>
          </p:nvPr>
        </p:nvGraphicFramePr>
        <p:xfrm>
          <a:off x="5919326" y="2492976"/>
          <a:ext cx="1388978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774364" imgH="406224" progId="Equation.3">
                  <p:embed/>
                </p:oleObj>
              </mc:Choice>
              <mc:Fallback>
                <p:oleObj r:id="rId4" imgW="774364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326" y="2492976"/>
                        <a:ext cx="1388978" cy="72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767022" y="443430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'є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173239"/>
              </p:ext>
            </p:extLst>
          </p:nvPr>
        </p:nvGraphicFramePr>
        <p:xfrm>
          <a:off x="3103849" y="3068960"/>
          <a:ext cx="2116223" cy="10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812447" imgH="418918" progId="Equation.3">
                  <p:embed/>
                </p:oleObj>
              </mc:Choice>
              <mc:Fallback>
                <p:oleObj r:id="rId6" imgW="812447" imgH="41891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849" y="3068960"/>
                        <a:ext cx="2116223" cy="108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43608" y="550222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1" name="Об'є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779872"/>
              </p:ext>
            </p:extLst>
          </p:nvPr>
        </p:nvGraphicFramePr>
        <p:xfrm>
          <a:off x="2123728" y="4293096"/>
          <a:ext cx="4056258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2616200" imgH="457200" progId="Equation.3">
                  <p:embed/>
                </p:oleObj>
              </mc:Choice>
              <mc:Fallback>
                <p:oleObj r:id="rId8" imgW="26162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293096"/>
                        <a:ext cx="4056258" cy="72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431232" y="596516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3" name="Об'є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933260"/>
              </p:ext>
            </p:extLst>
          </p:nvPr>
        </p:nvGraphicFramePr>
        <p:xfrm>
          <a:off x="2124208" y="5589240"/>
          <a:ext cx="4320000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2514600" imgH="419100" progId="Equation.3">
                  <p:embed/>
                </p:oleObj>
              </mc:Choice>
              <mc:Fallback>
                <p:oleObj r:id="rId10" imgW="25146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208" y="5589240"/>
                        <a:ext cx="4320000" cy="72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5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404664"/>
            <a:ext cx="6698705" cy="1525736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2. Аналіз еластичності попиту. Випадки еластичності попиту та її чинники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09598" y="1930400"/>
            <a:ext cx="6770714" cy="4666952"/>
          </a:xfrm>
        </p:spPr>
        <p:txBody>
          <a:bodyPr>
            <a:normAutofit lnSpcReduction="10000"/>
          </a:bodyPr>
          <a:lstStyle/>
          <a:p>
            <a:r>
              <a:rPr lang="uk-UA" b="1" i="1" dirty="0"/>
              <a:t>Еластичність попиту за ціною</a:t>
            </a:r>
            <a:r>
              <a:rPr lang="uk-UA" dirty="0"/>
              <a:t> </a:t>
            </a:r>
            <a:r>
              <a:rPr lang="uk-UA" b="1" dirty="0"/>
              <a:t>– </a:t>
            </a:r>
            <a:r>
              <a:rPr lang="uk-UA" b="1" i="1" dirty="0"/>
              <a:t>це процентна зміна обсягу попиту, спричинена однопроцентною зміною ціни даного товару.</a:t>
            </a:r>
          </a:p>
          <a:p>
            <a:endParaRPr lang="uk-UA" b="1" i="1" dirty="0"/>
          </a:p>
          <a:p>
            <a:endParaRPr lang="uk-UA" b="1" i="1" dirty="0"/>
          </a:p>
          <a:p>
            <a:endParaRPr lang="uk-UA" b="1" i="1" dirty="0"/>
          </a:p>
          <a:p>
            <a:endParaRPr lang="uk-UA" b="1" i="1" dirty="0"/>
          </a:p>
          <a:p>
            <a:endParaRPr lang="uk-UA" b="1" i="1" dirty="0"/>
          </a:p>
          <a:p>
            <a:endParaRPr lang="uk-UA" b="1" i="1" dirty="0"/>
          </a:p>
          <a:p>
            <a:endParaRPr lang="uk-UA" b="1" i="1" dirty="0"/>
          </a:p>
          <a:p>
            <a:endParaRPr lang="uk-UA" dirty="0"/>
          </a:p>
          <a:p>
            <a:r>
              <a:rPr lang="uk-UA" dirty="0"/>
              <a:t>Еластичність лінійної функції попиту, заданої рівнянням </a:t>
            </a:r>
            <a:r>
              <a:rPr lang="uk-UA" b="1" u="sng" dirty="0"/>
              <a:t>не постійна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'єкт 3"/>
              <p:cNvSpPr txBox="1"/>
              <p:nvPr/>
            </p:nvSpPr>
            <p:spPr bwMode="auto">
              <a:xfrm>
                <a:off x="1187624" y="3233029"/>
                <a:ext cx="2952228" cy="720849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k-UA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uk-UA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uk-UA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  <m:sup>
                          <m:r>
                            <a:rPr lang="uk-UA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p>
                      <m:r>
                        <a:rPr lang="uk-UA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uk-UA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uk-UA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sSup>
                            <m:sSupPr>
                              <m:ctrlPr>
                                <a:rPr lang="uk-UA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uk-UA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uk-UA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sty m:val="p"/>
                            </m:rPr>
                            <a:rPr lang="uk-UA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uk-UA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uk-UA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uk-UA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k-UA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uk-UA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k-UA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lang="uk-UA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uk-UA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p>
                                  <m:r>
                                    <a:rPr lang="uk-UA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p>
                              </m:sSup>
                            </m:e>
                            <m:sub>
                              <m:r>
                                <a:rPr lang="uk-UA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uk-UA" sz="2800" dirty="0"/>
              </a:p>
            </p:txBody>
          </p:sp>
        </mc:Choice>
        <mc:Fallback>
          <p:sp>
            <p:nvSpPr>
              <p:cNvPr id="4" name="Об'є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7624" y="3233029"/>
                <a:ext cx="2952228" cy="720849"/>
              </a:xfrm>
              <a:prstGeom prst="rect">
                <a:avLst/>
              </a:prstGeom>
              <a:blipFill>
                <a:blip r:embed="rId2"/>
                <a:stretch>
                  <a:fillRect b="-4117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364088" y="36450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Об'єкт 5"/>
              <p:cNvSpPr txBox="1"/>
              <p:nvPr/>
            </p:nvSpPr>
            <p:spPr bwMode="auto">
              <a:xfrm>
                <a:off x="4377969" y="3307619"/>
                <a:ext cx="2808213" cy="899979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k-UA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uk-UA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uk-UA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  <m:sup>
                          <m:r>
                            <a:rPr lang="uk-UA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p>
                      <m:r>
                        <a:rPr lang="uk-UA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uk-UA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  <m:r>
                            <m:rPr>
                              <m:sty m:val="p"/>
                            </m:rPr>
                            <a:rPr lang="uk-UA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uk-UA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uk-UA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  <m:r>
                            <m:rPr>
                              <m:sty m:val="p"/>
                            </m:rPr>
                            <a:rPr lang="uk-UA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uk-UA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uk-UA" sz="2800" dirty="0"/>
              </a:p>
            </p:txBody>
          </p:sp>
        </mc:Choice>
        <mc:Fallback>
          <p:sp>
            <p:nvSpPr>
              <p:cNvPr id="6" name="Об'єкт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77969" y="3307619"/>
                <a:ext cx="2808213" cy="8999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131840" y="525618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'є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783756"/>
              </p:ext>
            </p:extLst>
          </p:nvPr>
        </p:nvGraphicFramePr>
        <p:xfrm>
          <a:off x="4847124" y="4934941"/>
          <a:ext cx="1825000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863225" imgH="431613" progId="Equation.3">
                  <p:embed/>
                </p:oleObj>
              </mc:Choice>
              <mc:Fallback>
                <p:oleObj r:id="rId4" imgW="863225" imgH="4316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7124" y="4934941"/>
                        <a:ext cx="1825000" cy="90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87624" y="558924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Об'єкт 9"/>
              <p:cNvSpPr txBox="1"/>
              <p:nvPr/>
            </p:nvSpPr>
            <p:spPr bwMode="auto">
              <a:xfrm>
                <a:off x="2906600" y="4423179"/>
                <a:ext cx="2536750" cy="55342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uk-UA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uk-UA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uk-UA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uk-UA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uk-UA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uk-UA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uk-UA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uk-UA" sz="2800" dirty="0"/>
              </a:p>
            </p:txBody>
          </p:sp>
        </mc:Choice>
        <mc:Fallback>
          <p:sp>
            <p:nvSpPr>
              <p:cNvPr id="10" name="Об'єкт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06600" y="4423179"/>
                <a:ext cx="2536750" cy="5534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474342" y="55234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Об'єкт 11"/>
              <p:cNvSpPr txBox="1"/>
              <p:nvPr/>
            </p:nvSpPr>
            <p:spPr bwMode="auto">
              <a:xfrm>
                <a:off x="1898418" y="5024516"/>
                <a:ext cx="1462087" cy="72085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uk-UA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uk-UA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uk-UA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uk-UA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uk-UA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uk-UA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uk-UA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uk-UA" sz="2000" dirty="0"/>
              </a:p>
            </p:txBody>
          </p:sp>
        </mc:Choice>
        <mc:Fallback>
          <p:sp>
            <p:nvSpPr>
              <p:cNvPr id="12" name="Об'єкт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98418" y="5024516"/>
                <a:ext cx="1462087" cy="7208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414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39874" y="476250"/>
            <a:ext cx="0" cy="4897438"/>
          </a:xfrm>
          <a:prstGeom prst="line">
            <a:avLst/>
          </a:prstGeom>
          <a:ln w="25400" cmpd="sng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39874" y="5373688"/>
            <a:ext cx="5111750" cy="0"/>
          </a:xfrm>
          <a:prstGeom prst="line">
            <a:avLst/>
          </a:prstGeom>
          <a:ln w="254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39874" y="981075"/>
            <a:ext cx="3816350" cy="4392613"/>
          </a:xfrm>
          <a:prstGeom prst="line">
            <a:avLst/>
          </a:prstGeom>
          <a:ln w="38100" cmpd="sng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авая фигурная скобка 19"/>
          <p:cNvSpPr/>
          <p:nvPr/>
        </p:nvSpPr>
        <p:spPr>
          <a:xfrm rot="19198215">
            <a:off x="1555874" y="306388"/>
            <a:ext cx="796925" cy="3490912"/>
          </a:xfrm>
          <a:prstGeom prst="rightBrace">
            <a:avLst>
              <a:gd name="adj1" fmla="val 8333"/>
              <a:gd name="adj2" fmla="val 49702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1" name="Правая фигурная скобка 20"/>
          <p:cNvSpPr/>
          <p:nvPr/>
        </p:nvSpPr>
        <p:spPr>
          <a:xfrm rot="19198215">
            <a:off x="3516437" y="3067050"/>
            <a:ext cx="714375" cy="2351088"/>
          </a:xfrm>
          <a:prstGeom prst="rightBrace">
            <a:avLst>
              <a:gd name="adj1" fmla="val 8333"/>
              <a:gd name="adj2" fmla="val 49702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4" name="Блок-схема: узел 23"/>
          <p:cNvSpPr/>
          <p:nvPr/>
        </p:nvSpPr>
        <p:spPr>
          <a:xfrm>
            <a:off x="2771899" y="3573463"/>
            <a:ext cx="71438" cy="73025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5" name="TextBox 24"/>
          <p:cNvSpPr txBox="1"/>
          <p:nvPr/>
        </p:nvSpPr>
        <p:spPr>
          <a:xfrm>
            <a:off x="179512" y="404813"/>
            <a:ext cx="2873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35724" y="5445125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40324" y="5373688"/>
            <a:ext cx="2873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39874" y="333375"/>
            <a:ext cx="7191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|E</a:t>
            </a:r>
            <a:r>
              <a:rPr lang="en-US" b="1" baseline="-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n-US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Стрелка вправо с вырезом 33"/>
          <p:cNvSpPr/>
          <p:nvPr/>
        </p:nvSpPr>
        <p:spPr>
          <a:xfrm>
            <a:off x="1187574" y="476250"/>
            <a:ext cx="287338" cy="14446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5" name="Прямоугольник 34"/>
          <p:cNvSpPr/>
          <p:nvPr/>
        </p:nvSpPr>
        <p:spPr>
          <a:xfrm>
            <a:off x="1474912" y="333375"/>
            <a:ext cx="4318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∞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979737" y="1268413"/>
            <a:ext cx="971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|E</a:t>
            </a:r>
            <a:r>
              <a:rPr lang="en-US" b="1" baseline="-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n-US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|˃1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987799" y="2997200"/>
            <a:ext cx="971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|E</a:t>
            </a:r>
            <a:r>
              <a:rPr lang="en-US" b="1" baseline="-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n-US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|=1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851399" y="3500438"/>
            <a:ext cx="1044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|E</a:t>
            </a:r>
            <a:r>
              <a:rPr lang="en-US" b="1" baseline="-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n-US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|˂1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572124" y="5013325"/>
            <a:ext cx="971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|E</a:t>
            </a:r>
            <a:r>
              <a:rPr lang="en-US" b="1" baseline="-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n-US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|=0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0949" y="5300663"/>
            <a:ext cx="3603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163" name="TextBox 40"/>
          <p:cNvSpPr txBox="1">
            <a:spLocks noChangeArrowheads="1"/>
          </p:cNvSpPr>
          <p:nvPr/>
        </p:nvSpPr>
        <p:spPr bwMode="auto">
          <a:xfrm>
            <a:off x="539874" y="5876925"/>
            <a:ext cx="6624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latin typeface="Arial Black" panose="020B0A04020102020204" pitchFamily="34" charset="0"/>
                <a:cs typeface="Times New Roman" panose="02020603050405020304" pitchFamily="18" charset="0"/>
              </a:rPr>
              <a:t>Рис 3.1. Еластичність лінійної функції попиту</a:t>
            </a:r>
          </a:p>
        </p:txBody>
      </p:sp>
      <p:sp>
        <p:nvSpPr>
          <p:cNvPr id="2" name="Прямокутник 1"/>
          <p:cNvSpPr/>
          <p:nvPr/>
        </p:nvSpPr>
        <p:spPr>
          <a:xfrm>
            <a:off x="3456722" y="383677"/>
            <a:ext cx="37077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цілому кожна лінійна крива попиту має два відрізки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верхній, в межах якого попит є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еластичним</a:t>
            </a:r>
          </a:p>
          <a:p>
            <a:pPr marL="285750" indent="-285750"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нижній, в межах якого попит стає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нееластичним.</a:t>
            </a:r>
          </a:p>
          <a:p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Вони розмежовуються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точкою одиничної еластичності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4" grpId="0" animBg="1"/>
      <p:bldP spid="25" grpId="0"/>
      <p:bldP spid="26" grpId="0"/>
      <p:bldP spid="27" grpId="0"/>
      <p:bldP spid="13313" grpId="0"/>
      <p:bldP spid="34" grpId="0" animBg="1"/>
      <p:bldP spid="35" grpId="0"/>
      <p:bldP spid="13314" grpId="0"/>
      <p:bldP spid="13315" grpId="0"/>
      <p:bldP spid="13316" grpId="0"/>
      <p:bldP spid="13317" grpId="0"/>
      <p:bldP spid="40" grpId="0"/>
      <p:bldP spid="6163" grpId="0"/>
      <p:bldP spid="2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1387</TotalTime>
  <Words>1570</Words>
  <Application>Microsoft Office PowerPoint</Application>
  <PresentationFormat>Екран (4:3)</PresentationFormat>
  <Paragraphs>423</Paragraphs>
  <Slides>34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2</vt:i4>
      </vt:variant>
      <vt:variant>
        <vt:lpstr>Заголовки слайдів</vt:lpstr>
      </vt:variant>
      <vt:variant>
        <vt:i4>34</vt:i4>
      </vt:variant>
    </vt:vector>
  </HeadingPairs>
  <TitlesOfParts>
    <vt:vector size="44" baseType="lpstr">
      <vt:lpstr>Arial</vt:lpstr>
      <vt:lpstr>Arial Black</vt:lpstr>
      <vt:lpstr>Calibri</vt:lpstr>
      <vt:lpstr>Cambria Math</vt:lpstr>
      <vt:lpstr>Times New Roman</vt:lpstr>
      <vt:lpstr>Trebuchet MS</vt:lpstr>
      <vt:lpstr>Wingdings 3</vt:lpstr>
      <vt:lpstr>Грань</vt:lpstr>
      <vt:lpstr>Equation.3</vt:lpstr>
      <vt:lpstr>Уравнение</vt:lpstr>
      <vt:lpstr> Лекція 3 ЕЛАСТИЧНІСТЬ І ПРИСТОСУВАННЯ ДО РИНКУ</vt:lpstr>
      <vt:lpstr>Цілі лекції</vt:lpstr>
      <vt:lpstr>1. Поняття еластичності, її види та показники</vt:lpstr>
      <vt:lpstr>Види еластичності</vt:lpstr>
      <vt:lpstr>Коефіцієнт лінійної еластичності</vt:lpstr>
      <vt:lpstr>Приклад </vt:lpstr>
      <vt:lpstr>Коефіцієнт дугової еластичності</vt:lpstr>
      <vt:lpstr>2. Аналіз еластичності попиту. Випадки еластичності попиту та її чинники</vt:lpstr>
      <vt:lpstr>Презентація PowerPoint</vt:lpstr>
      <vt:lpstr>Випадки цінової еластичності попиту:</vt:lpstr>
      <vt:lpstr>Презентація PowerPoint</vt:lpstr>
      <vt:lpstr>Презентація PowerPoint</vt:lpstr>
      <vt:lpstr>Граничні випадки еластичності:</vt:lpstr>
      <vt:lpstr>Презентація PowerPoint</vt:lpstr>
      <vt:lpstr>Чинники, що впливають на цінову еластичність попиту:</vt:lpstr>
      <vt:lpstr>Перехресна еластичність попиту </vt:lpstr>
      <vt:lpstr>Еластичність попиту за доходом </vt:lpstr>
      <vt:lpstr>3. Еластичність пропонування. Часові періоди і пристосування ринку</vt:lpstr>
      <vt:lpstr>Презентація PowerPoint</vt:lpstr>
      <vt:lpstr>Презентація PowerPoint</vt:lpstr>
      <vt:lpstr>Презентація PowerPoint</vt:lpstr>
      <vt:lpstr>Часовий чинник</vt:lpstr>
      <vt:lpstr>Презентація PowerPoint</vt:lpstr>
      <vt:lpstr>Презентація PowerPoint</vt:lpstr>
      <vt:lpstr>Процес пристосування ринку до змін у попиті та пропонуванні в різні часові періоди</vt:lpstr>
      <vt:lpstr>Презентація PowerPoint</vt:lpstr>
      <vt:lpstr>4. Практичне застосування теорії еластичності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Alina</dc:creator>
  <cp:lastModifiedBy>Дмитро Нікитенко</cp:lastModifiedBy>
  <cp:revision>191</cp:revision>
  <dcterms:created xsi:type="dcterms:W3CDTF">2012-12-07T21:54:41Z</dcterms:created>
  <dcterms:modified xsi:type="dcterms:W3CDTF">2023-03-08T12:20:28Z</dcterms:modified>
</cp:coreProperties>
</file>