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343EB0-3E80-4E1D-BBA6-C0792A4BC9D1}" type="datetimeFigureOut">
              <a:rPr lang="uk-UA" smtClean="0"/>
              <a:t>30.04.2024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61035E-D55F-403F-92D4-E2FC23ED0EF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Групова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і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групових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Ст.викл.Вронська</a:t>
            </a:r>
            <a:r>
              <a:rPr lang="uk-UA" dirty="0" smtClean="0"/>
              <a:t> В.М.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5051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Ще одна гіпотеза — </a:t>
            </a:r>
            <a:r>
              <a:rPr lang="uk-UA" dirty="0" err="1" smtClean="0"/>
              <a:t>гіпотеза</a:t>
            </a:r>
            <a:r>
              <a:rPr lang="uk-UA" dirty="0" smtClean="0"/>
              <a:t> ризику як цінності — виходить з переконання про соціальну значущість, престижність ризику. її прихильники вважають, що готовність до ризику підвищує статус людини у групі, тому більшість вдається до </a:t>
            </a:r>
            <a:r>
              <a:rPr lang="uk-UA" dirty="0" err="1" smtClean="0"/>
              <a:t>ризикованіших</a:t>
            </a:r>
            <a:r>
              <a:rPr lang="uk-UA" dirty="0" smtClean="0"/>
              <a:t> рішень, намагаючись підвищити свій статус.</a:t>
            </a:r>
          </a:p>
          <a:p>
            <a:endParaRPr lang="uk-UA" dirty="0" smtClean="0"/>
          </a:p>
          <a:p>
            <a:r>
              <a:rPr lang="uk-UA" b="1" dirty="0" smtClean="0"/>
              <a:t>Ефект "зсування до ризику" </a:t>
            </a:r>
            <a:r>
              <a:rPr lang="uk-UA" dirty="0" smtClean="0"/>
              <a:t>не є універсальним і єдиним наслідком групового обговорення проблеми. Іноді відбувається "зсування" групового рішення в бік обережності. До того ж групова дискусія не завжди приводить до </a:t>
            </a:r>
            <a:r>
              <a:rPr lang="uk-UA" dirty="0" err="1" smtClean="0"/>
              <a:t>ризикованіших</a:t>
            </a:r>
            <a:r>
              <a:rPr lang="uk-UA" dirty="0" smtClean="0"/>
              <a:t> чи обережніших рішень.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0340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75220"/>
              </p:ext>
            </p:extLst>
          </p:nvPr>
        </p:nvGraphicFramePr>
        <p:xfrm>
          <a:off x="2051720" y="908720"/>
          <a:ext cx="4968553" cy="5616623"/>
        </p:xfrm>
        <a:graphic>
          <a:graphicData uri="http://schemas.openxmlformats.org/drawingml/2006/table">
            <a:tbl>
              <a:tblPr/>
              <a:tblGrid>
                <a:gridCol w="1611935"/>
                <a:gridCol w="900787"/>
                <a:gridCol w="900787"/>
                <a:gridCol w="1555044"/>
              </a:tblGrid>
              <a:tr h="500991">
                <a:tc gridSpan="2">
                  <a:txBody>
                    <a:bodyPr/>
                    <a:lstStyle/>
                    <a:p>
                      <a:pPr algn="just"/>
                      <a:r>
                        <a:rPr lang="ru-RU" sz="700" b="1" dirty="0" err="1">
                          <a:effectLst/>
                        </a:rPr>
                        <a:t>Поведінка</a:t>
                      </a:r>
                      <a:r>
                        <a:rPr lang="ru-RU" sz="700" b="1" dirty="0">
                          <a:effectLst/>
                        </a:rPr>
                        <a:t> людей, </a:t>
                      </a:r>
                      <a:r>
                        <a:rPr lang="ru-RU" sz="700" b="1" dirty="0" err="1">
                          <a:effectLst/>
                        </a:rPr>
                        <a:t>мотивованих</a:t>
                      </a:r>
                      <a:r>
                        <a:rPr lang="ru-RU" sz="700" b="1" dirty="0">
                          <a:effectLst/>
                        </a:rPr>
                        <a:t> на </a:t>
                      </a:r>
                      <a:r>
                        <a:rPr lang="ru-RU" sz="700" b="1" dirty="0" err="1">
                          <a:effectLst/>
                        </a:rPr>
                        <a:t>досягнення</a:t>
                      </a:r>
                      <a:r>
                        <a:rPr lang="ru-RU" sz="700" b="1" dirty="0">
                          <a:effectLst/>
                        </a:rPr>
                        <a:t> </a:t>
                      </a:r>
                      <a:r>
                        <a:rPr lang="ru-RU" sz="700" b="1" dirty="0" err="1">
                          <a:effectLst/>
                        </a:rPr>
                        <a:t>успіху</a:t>
                      </a:r>
                      <a:endParaRPr lang="ru-RU" sz="700" dirty="0">
                        <a:effectLst/>
                      </a:endParaRPr>
                    </a:p>
                  </a:txBody>
                  <a:tcPr marL="36556" marR="36556" marT="36556" marB="3655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700" b="1">
                          <a:effectLst/>
                        </a:rPr>
                        <a:t>Поведінка людей, мотивованих на уникнення невдачі</a:t>
                      </a:r>
                      <a:endParaRPr lang="ru-RU" sz="700">
                        <a:effectLst/>
                      </a:endParaRPr>
                    </a:p>
                  </a:txBody>
                  <a:tcPr marL="36556" marR="36556" marT="36556" marB="3655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7289">
                <a:tc gridSpan="2">
                  <a:txBody>
                    <a:bodyPr/>
                    <a:lstStyle/>
                    <a:p>
                      <a:pPr algn="just"/>
                      <a:r>
                        <a:rPr lang="uk-UA" sz="700" b="1">
                          <a:effectLst/>
                        </a:rPr>
                        <a:t>1</a:t>
                      </a:r>
                      <a:endParaRPr lang="uk-UA" sz="700">
                        <a:effectLst/>
                      </a:endParaRPr>
                    </a:p>
                  </a:txBody>
                  <a:tcPr marL="36556" marR="36556" marT="36556" marB="3655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uk-UA" sz="700" b="1">
                          <a:effectLst/>
                        </a:rPr>
                        <a:t>2</a:t>
                      </a:r>
                      <a:endParaRPr lang="uk-UA" sz="700">
                        <a:effectLst/>
                      </a:endParaRPr>
                    </a:p>
                  </a:txBody>
                  <a:tcPr marL="36556" marR="36556" marT="36556" marB="3655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83879">
                <a:tc gridSpan="2">
                  <a:txBody>
                    <a:bodyPr/>
                    <a:lstStyle/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 dirty="0">
                          <a:solidFill>
                            <a:srgbClr val="242424"/>
                          </a:solidFill>
                          <a:effectLst/>
                        </a:rPr>
                        <a:t>- Ставлять перед собою позитивну мету, досягнення якої розцінюється як успіх;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 dirty="0">
                          <a:solidFill>
                            <a:srgbClr val="242424"/>
                          </a:solidFill>
                          <a:effectLst/>
                        </a:rPr>
                        <a:t>— шукають таке розв'язання групового завдання, яке б допомогло виявити активність у досягненні мети;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 dirty="0">
                          <a:solidFill>
                            <a:srgbClr val="242424"/>
                          </a:solidFill>
                          <a:effectLst/>
                        </a:rPr>
                        <a:t>— когнітивна сфера таких людей налаштована на очікування успіху, мобілізацію своїх ресурсів для прийняття групового рішення;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 dirty="0">
                          <a:solidFill>
                            <a:srgbClr val="242424"/>
                          </a:solidFill>
                          <a:effectLst/>
                        </a:rPr>
                        <a:t>— упевнені в своїх діях, вчинках, можливостях;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 dirty="0">
                          <a:solidFill>
                            <a:srgbClr val="242424"/>
                          </a:solidFill>
                          <a:effectLst/>
                        </a:rPr>
                        <a:t>— у ситуаціях прийняття рішення надають перевагу завданням із середнім рівнем ризику;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 dirty="0">
                          <a:solidFill>
                            <a:srgbClr val="242424"/>
                          </a:solidFill>
                          <a:effectLst/>
                        </a:rPr>
                        <a:t>— високоактивні, самостійні;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 dirty="0">
                          <a:solidFill>
                            <a:srgbClr val="242424"/>
                          </a:solidFill>
                          <a:effectLst/>
                        </a:rPr>
                        <a:t>— виявляють високу відповідальність;</a:t>
                      </a:r>
                    </a:p>
                  </a:txBody>
                  <a:tcPr marL="36556" marR="36556" marT="36556" marB="3655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- Усі думки і дії налаштовані на уникнення невдачі;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— проявляють невпевненість;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— обирають завдання з низьким або високим рівнем ризику;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— розв'язуючи групову проблему, не вірять у можливість досягти успіху;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— не відчувають задоволення від групової дискусії;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— відчувають страх перед відповідальністю за прийняте рішення;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— бояться помилок і покарань;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— після невдачі інтерес до розв'язання групового завдання падає;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— вияв активності невеликий;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uk-UA" sz="700">
                          <a:solidFill>
                            <a:srgbClr val="242424"/>
                          </a:solidFill>
                          <a:effectLst/>
                        </a:rPr>
                        <a:t>— уникають самостійного розв'язання проблеми;</a:t>
                      </a:r>
                    </a:p>
                  </a:txBody>
                  <a:tcPr marL="36556" marR="36556" marT="36556" marB="3655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A9A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24464">
                <a:tc>
                  <a:txBody>
                    <a:bodyPr/>
                    <a:lstStyle/>
                    <a:p>
                      <a:pPr algn="just">
                        <a:buFont typeface="Arial"/>
                        <a:buChar char="•"/>
                      </a:pPr>
                      <a:r>
                        <a:rPr lang="ru-RU" sz="700">
                          <a:solidFill>
                            <a:srgbClr val="242424"/>
                          </a:solidFill>
                          <a:effectLst/>
                        </a:rPr>
                        <a:t>— намагаються знайти адекватні засоби досягнення мети;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sz="700">
                          <a:solidFill>
                            <a:srgbClr val="242424"/>
                          </a:solidFill>
                          <a:effectLst/>
                        </a:rPr>
                        <a:t>— після невдачі інтерес до розв'язання групового завдання зростає;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ru-RU" sz="700">
                          <a:solidFill>
                            <a:srgbClr val="242424"/>
                          </a:solidFill>
                          <a:effectLst/>
                        </a:rPr>
                        <a:t>— після невдачі часто досягають кращих результатів</a:t>
                      </a:r>
                    </a:p>
                  </a:txBody>
                  <a:tcPr marL="36556" marR="36556" marT="36556" marB="3655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700" dirty="0">
                          <a:effectLst/>
                        </a:rPr>
                        <a:t>— </a:t>
                      </a:r>
                      <a:r>
                        <a:rPr lang="ru-RU" sz="700" dirty="0" err="1">
                          <a:effectLst/>
                        </a:rPr>
                        <a:t>намагаються</a:t>
                      </a:r>
                      <a:r>
                        <a:rPr lang="ru-RU" sz="700" dirty="0">
                          <a:effectLst/>
                        </a:rPr>
                        <a:t> "</a:t>
                      </a:r>
                      <a:r>
                        <a:rPr lang="ru-RU" sz="700" dirty="0" err="1">
                          <a:effectLst/>
                        </a:rPr>
                        <a:t>обійти</a:t>
                      </a:r>
                      <a:r>
                        <a:rPr lang="ru-RU" sz="700" dirty="0">
                          <a:effectLst/>
                        </a:rPr>
                        <a:t>" </a:t>
                      </a:r>
                      <a:r>
                        <a:rPr lang="ru-RU" sz="700" dirty="0" err="1">
                          <a:effectLst/>
                        </a:rPr>
                        <a:t>труднощі</a:t>
                      </a:r>
                      <a:r>
                        <a:rPr lang="ru-RU" sz="700" dirty="0">
                          <a:effectLst/>
                        </a:rPr>
                        <a:t>, </a:t>
                      </a:r>
                      <a:r>
                        <a:rPr lang="ru-RU" sz="700" dirty="0" err="1">
                          <a:effectLst/>
                        </a:rPr>
                        <a:t>пов'язані</a:t>
                      </a:r>
                      <a:endParaRPr lang="ru-RU" sz="700" dirty="0">
                        <a:effectLst/>
                      </a:endParaRPr>
                    </a:p>
                    <a:p>
                      <a:pPr algn="just"/>
                      <a:r>
                        <a:rPr lang="ru-RU" sz="700" dirty="0">
                          <a:effectLst/>
                        </a:rPr>
                        <a:t>з </a:t>
                      </a:r>
                      <a:r>
                        <a:rPr lang="ru-RU" sz="700" dirty="0" err="1">
                          <a:effectLst/>
                        </a:rPr>
                        <a:t>досягненням</a:t>
                      </a:r>
                      <a:r>
                        <a:rPr lang="ru-RU" sz="700" dirty="0">
                          <a:effectLst/>
                        </a:rPr>
                        <a:t> мети;</a:t>
                      </a:r>
                    </a:p>
                    <a:p>
                      <a:pPr algn="just"/>
                      <a:r>
                        <a:rPr lang="ru-RU" sz="700" dirty="0">
                          <a:effectLst/>
                        </a:rPr>
                        <a:t>— бояться </a:t>
                      </a:r>
                      <a:r>
                        <a:rPr lang="ru-RU" sz="700" dirty="0" err="1">
                          <a:effectLst/>
                        </a:rPr>
                        <a:t>діяти</a:t>
                      </a:r>
                      <a:r>
                        <a:rPr lang="ru-RU" sz="700" dirty="0">
                          <a:effectLst/>
                        </a:rPr>
                        <a:t> без </a:t>
                      </a:r>
                      <a:r>
                        <a:rPr lang="ru-RU" sz="700" dirty="0" err="1">
                          <a:effectLst/>
                        </a:rPr>
                        <a:t>вказівки</a:t>
                      </a:r>
                      <a:r>
                        <a:rPr lang="ru-RU" sz="700" dirty="0">
                          <a:effectLst/>
                        </a:rPr>
                        <a:t> "</a:t>
                      </a:r>
                      <a:r>
                        <a:rPr lang="ru-RU" sz="700" dirty="0" err="1">
                          <a:effectLst/>
                        </a:rPr>
                        <a:t>зверху</a:t>
                      </a:r>
                      <a:r>
                        <a:rPr lang="ru-RU" sz="700" dirty="0">
                          <a:effectLst/>
                        </a:rPr>
                        <a:t>"</a:t>
                      </a:r>
                    </a:p>
                  </a:txBody>
                  <a:tcPr marL="36556" marR="36556" marT="36556" marB="36556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700" dirty="0"/>
                    </a:p>
                  </a:txBody>
                  <a:tcPr marL="35094" marR="35094" marT="17547" marB="17547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87624" y="542855"/>
            <a:ext cx="7489743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0" u="none" strike="noStrike" cap="none" normalizeH="0" baseline="0" dirty="0" smtClean="0">
                <a:ln>
                  <a:noFill/>
                </a:ln>
                <a:solidFill>
                  <a:srgbClr val="373D3F"/>
                </a:solidFill>
                <a:effectLst/>
                <a:latin typeface="Lora"/>
                <a:cs typeface="Arial" pitchFamily="34" charset="0"/>
              </a:rPr>
              <a:t>Таблиця 2. Поведінка людей, мотивованих на досягнення успіху і на уникнення невдачі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22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-1049150"/>
            <a:ext cx="7056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Під час групової дискусії з приводу вироблення групового рішення виникає явище, назване "феноменом групової поляризації </a:t>
            </a:r>
            <a:r>
              <a:rPr lang="uk-UA" dirty="0"/>
              <a:t>"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Групова поляризація — соціально-психологічний феномен, що є результатом групової дискусії, у процесі якої різні точки зору, думки оформлюються у дві протилежні безкомпромісні позиції.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719877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/>
              <a:t>Групове обговорення проблеми сприяє зміцненню засадничих думок індивідів. При цьому середні перебувають на другорядних ролях, а крайні, розподілившись між двома полюсами, починають формувати групову думку.</a:t>
            </a:r>
          </a:p>
          <a:p>
            <a:endParaRPr lang="uk-UA" dirty="0"/>
          </a:p>
          <a:p>
            <a:r>
              <a:rPr lang="uk-UA" dirty="0"/>
              <a:t>Групова поляризація трактується і як посилення внаслідок дискусії екстремальності групового рішення. Величина її буде тим більшою, чим далі зміщені первинні переваги членів групи від середніх значень. Крайня форма цього явища виражає стан </a:t>
            </a:r>
            <a:r>
              <a:rPr lang="uk-UA" dirty="0" err="1" smtClean="0"/>
              <a:t>внутрішньогрупового</a:t>
            </a:r>
            <a:r>
              <a:rPr lang="uk-UA" dirty="0" smtClean="0"/>
              <a:t> </a:t>
            </a:r>
            <a:r>
              <a:rPr lang="uk-UA" dirty="0"/>
              <a:t>конфлікту, нервово-психічного напруження, що може спричинити негативні наслідки і для особистості, і для групи.</a:t>
            </a:r>
          </a:p>
        </p:txBody>
      </p:sp>
    </p:spTree>
    <p:extLst>
      <p:ext uri="{BB962C8B-B14F-4D97-AF65-F5344CB8AC3E}">
        <p14:creationId xmlns:p14="http://schemas.microsoft.com/office/powerpoint/2010/main" val="3194250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8984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Серед симптомів групового мислення виокремлюють </a:t>
            </a:r>
            <a:r>
              <a:rPr lang="uk-UA" b="1" dirty="0" smtClean="0"/>
              <a:t>ілюзію невразливості</a:t>
            </a:r>
            <a:r>
              <a:rPr lang="uk-UA" dirty="0" smtClean="0"/>
              <a:t> (поділяється більшістю або усією групою, наслідком є перебільшений оптимізм і схильність до надмірного ризику) і </a:t>
            </a:r>
            <a:r>
              <a:rPr lang="uk-UA" b="1" dirty="0" smtClean="0"/>
              <a:t>надмірну віру в етичність та принципи поведінки </a:t>
            </a:r>
            <a:r>
              <a:rPr lang="uk-UA" dirty="0" smtClean="0"/>
              <a:t>(членів групи іноді спонукують ігнорувати моральні наслідки прийняття рішення). Внаслідок їх дії члени групи нерідко переоцінюють свої права і можливості.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71882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008112"/>
          </a:xfrm>
        </p:spPr>
        <p:txBody>
          <a:bodyPr/>
          <a:lstStyle/>
          <a:p>
            <a:r>
              <a:rPr lang="uk-UA" dirty="0" smtClean="0"/>
              <a:t>Література: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Дельбек</a:t>
            </a:r>
            <a:r>
              <a:rPr lang="uk-UA" dirty="0"/>
              <a:t>, А.Л., Ван де Вен, А.Х., і </a:t>
            </a:r>
            <a:r>
              <a:rPr lang="uk-UA" dirty="0" err="1"/>
              <a:t>Густафсон</a:t>
            </a:r>
            <a:r>
              <a:rPr lang="uk-UA" dirty="0"/>
              <a:t>, Д.Х. (1975). Групові методи планування програм: Посібник з номінальних групових та </a:t>
            </a:r>
            <a:r>
              <a:rPr lang="en-US" dirty="0"/>
              <a:t>Delphi </a:t>
            </a:r>
            <a:r>
              <a:rPr lang="uk-UA" dirty="0"/>
              <a:t>процесів. </a:t>
            </a:r>
            <a:r>
              <a:rPr lang="uk-UA" dirty="0" err="1"/>
              <a:t>Гленв'ю</a:t>
            </a:r>
            <a:r>
              <a:rPr lang="uk-UA" dirty="0"/>
              <a:t>, Іллінойс: Скотт </a:t>
            </a:r>
            <a:r>
              <a:rPr lang="uk-UA" dirty="0" err="1"/>
              <a:t>Форесман</a:t>
            </a:r>
            <a:r>
              <a:rPr lang="uk-UA" dirty="0"/>
              <a:t>.</a:t>
            </a:r>
          </a:p>
          <a:p>
            <a:endParaRPr lang="uk-UA" dirty="0"/>
          </a:p>
          <a:p>
            <a:r>
              <a:rPr lang="uk-UA" dirty="0" err="1"/>
              <a:t>Ессер</a:t>
            </a:r>
            <a:r>
              <a:rPr lang="uk-UA" dirty="0"/>
              <a:t>, Дж. К., і </a:t>
            </a:r>
            <a:r>
              <a:rPr lang="uk-UA" dirty="0" err="1"/>
              <a:t>Ліндоерфер</a:t>
            </a:r>
            <a:r>
              <a:rPr lang="uk-UA" dirty="0"/>
              <a:t>, Дж. Групове мислення та аварія космічного човника </a:t>
            </a:r>
            <a:r>
              <a:rPr lang="en-US" dirty="0"/>
              <a:t>Challenger: </a:t>
            </a:r>
            <a:r>
              <a:rPr lang="uk-UA" dirty="0"/>
              <a:t>До кількісного аналізу випадків. Журнал прийняття поведінкових рішень, 2, 167—177.</a:t>
            </a:r>
          </a:p>
          <a:p>
            <a:endParaRPr lang="uk-UA" dirty="0"/>
          </a:p>
          <a:p>
            <a:r>
              <a:rPr lang="uk-UA" dirty="0" err="1"/>
              <a:t>Хасті</a:t>
            </a:r>
            <a:r>
              <a:rPr lang="uk-UA" dirty="0"/>
              <a:t> Р., &amp; </a:t>
            </a:r>
            <a:r>
              <a:rPr lang="uk-UA" dirty="0" err="1"/>
              <a:t>Камеда</a:t>
            </a:r>
            <a:r>
              <a:rPr lang="uk-UA" dirty="0"/>
              <a:t> Т. Надійна краса більшості правил у групових рішеннях. Психологічний огляд, 112, </a:t>
            </a:r>
            <a:r>
              <a:rPr lang="uk-UA" dirty="0" smtClean="0"/>
              <a:t>494—500.</a:t>
            </a:r>
          </a:p>
          <a:p>
            <a:endParaRPr lang="uk-UA" dirty="0"/>
          </a:p>
          <a:p>
            <a:r>
              <a:rPr lang="uk-UA" dirty="0" err="1" smtClean="0"/>
              <a:t>Яніс</a:t>
            </a:r>
            <a:r>
              <a:rPr lang="uk-UA" dirty="0" smtClean="0"/>
              <a:t> </a:t>
            </a:r>
            <a:r>
              <a:rPr lang="uk-UA" dirty="0"/>
              <a:t>І.Л. Жертви групового мислення. Нью-Йорк: </a:t>
            </a:r>
            <a:r>
              <a:rPr lang="uk-UA" dirty="0" err="1"/>
              <a:t>Хоутон</a:t>
            </a:r>
            <a:r>
              <a:rPr lang="uk-UA" dirty="0"/>
              <a:t> </a:t>
            </a:r>
            <a:r>
              <a:rPr lang="uk-UA" dirty="0" err="1"/>
              <a:t>Міффлін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3307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5"/>
            <a:ext cx="784887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Лам, С.К., &amp; </a:t>
            </a:r>
            <a:r>
              <a:rPr lang="uk-UA" dirty="0" err="1"/>
              <a:t>Шаубрук</a:t>
            </a:r>
            <a:r>
              <a:rPr lang="uk-UA" dirty="0"/>
              <a:t>, Дж. (2000). Удосконалення групових рішень шляхом кращого об'єднання інформації: Порівняльна перевага систем підтримки групових рішень. Журнал прикладної психології, 85, </a:t>
            </a:r>
            <a:r>
              <a:rPr lang="uk-UA" dirty="0" smtClean="0"/>
              <a:t>565—573.</a:t>
            </a:r>
            <a:endParaRPr lang="uk-UA" dirty="0"/>
          </a:p>
          <a:p>
            <a:r>
              <a:rPr lang="uk-UA" dirty="0"/>
              <a:t>Шахтар, Ф.К. (1984). Групове проти індивідуального прийняття рішень: Дослідження показників ефективності, стратегій прийняття рішень та втрат/прибутку процесу. Організаційна поведінка та ефективність роботи людини, 33, 112—124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Мітчелл, Дж., Руссо, Дж., і </a:t>
            </a:r>
            <a:r>
              <a:rPr lang="uk-UA" dirty="0" err="1"/>
              <a:t>Пеннінгтон</a:t>
            </a:r>
            <a:r>
              <a:rPr lang="uk-UA" dirty="0"/>
              <a:t>, Н. (1989). Назад у майбутнє: Тимчасова перспектива в поясненні подій. Журнал прийняття поведінкових рішень, 2, 25—38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 err="1"/>
              <a:t>Мохаммед</a:t>
            </a:r>
            <a:r>
              <a:rPr lang="uk-UA" dirty="0"/>
              <a:t>, С., &amp; </a:t>
            </a:r>
            <a:r>
              <a:rPr lang="uk-UA" dirty="0" err="1"/>
              <a:t>Рінгзейс</a:t>
            </a:r>
            <a:r>
              <a:rPr lang="uk-UA" dirty="0"/>
              <a:t>, Е. (2001). Когнітивна різноманітність та консенсус у прийнятті групових рішень: роль вхідних даних, процесів та результатів. Організаційна поведінка та процеси прийняття рішень людиною, 85, 310—335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 err="1"/>
              <a:t>Мурхед</a:t>
            </a:r>
            <a:r>
              <a:rPr lang="uk-UA" dirty="0"/>
              <a:t>, Г., </a:t>
            </a:r>
            <a:r>
              <a:rPr lang="uk-UA" dirty="0" err="1"/>
              <a:t>референс</a:t>
            </a:r>
            <a:r>
              <a:rPr lang="uk-UA" dirty="0"/>
              <a:t>, Р., &amp; </a:t>
            </a:r>
            <a:r>
              <a:rPr lang="en-US" dirty="0"/>
              <a:t>Neck, C.P. (1991). </a:t>
            </a:r>
            <a:r>
              <a:rPr lang="uk-UA" dirty="0"/>
              <a:t>Фіаско рішення групи продовжуються: космічний човник </a:t>
            </a:r>
            <a:r>
              <a:rPr lang="en-US" dirty="0"/>
              <a:t>Challenger </a:t>
            </a:r>
            <a:r>
              <a:rPr lang="uk-UA" dirty="0"/>
              <a:t>і переглянута структура групового мислення. Людські відносини, 44, 539—550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 err="1"/>
              <a:t>Нунамакер</a:t>
            </a:r>
            <a:r>
              <a:rPr lang="uk-UA" dirty="0"/>
              <a:t>, Дж. Ф., молодший, </a:t>
            </a:r>
            <a:r>
              <a:rPr lang="uk-UA" dirty="0" err="1"/>
              <a:t>Денніс</a:t>
            </a:r>
            <a:r>
              <a:rPr lang="uk-UA" dirty="0"/>
              <a:t>, А.Р., </a:t>
            </a:r>
            <a:r>
              <a:rPr lang="uk-UA" dirty="0" err="1"/>
              <a:t>Валачич</a:t>
            </a:r>
            <a:r>
              <a:rPr lang="uk-UA" dirty="0"/>
              <a:t>, Дж., </a:t>
            </a:r>
            <a:r>
              <a:rPr lang="uk-UA" dirty="0" err="1"/>
              <a:t>Фогель</a:t>
            </a:r>
            <a:r>
              <a:rPr lang="uk-UA" dirty="0"/>
              <a:t>, Д. Р., і Джордж, Дж. Ф. (1991, липень). Електронні зустрічі для підтримки групової роботи. Комунікації АСМ, 34 (7), 40—61.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7495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Петерсон</a:t>
            </a:r>
            <a:r>
              <a:rPr lang="uk-UA" dirty="0"/>
              <a:t>, Р. (1999). Чи можете ви мати занадто багато хорошого? Межі голосу для підвищення задоволеності лідерами. Особистість та соціальна психологія, 25, 313—324.</a:t>
            </a:r>
          </a:p>
          <a:p>
            <a:endParaRPr lang="uk-UA" dirty="0"/>
          </a:p>
          <a:p>
            <a:r>
              <a:rPr lang="uk-UA" dirty="0" err="1"/>
              <a:t>Рох</a:t>
            </a:r>
            <a:r>
              <a:rPr lang="uk-UA" dirty="0"/>
              <a:t> С.Г. Навіщо скликати рейтингові команди: Дослідження переваг очікуваного обговорення, консенсусу та мотивації. Організаційна поведінка та процеси прийняття рішень людиною, 104, 14—29.</a:t>
            </a:r>
          </a:p>
          <a:p>
            <a:endParaRPr lang="uk-UA" dirty="0"/>
          </a:p>
          <a:p>
            <a:r>
              <a:rPr lang="uk-UA" dirty="0" err="1"/>
              <a:t>Саймонс</a:t>
            </a:r>
            <a:r>
              <a:rPr lang="uk-UA" dirty="0"/>
              <a:t>, Т., </a:t>
            </a:r>
            <a:r>
              <a:rPr lang="uk-UA" dirty="0" err="1"/>
              <a:t>Пеллед</a:t>
            </a:r>
            <a:r>
              <a:rPr lang="uk-UA" dirty="0"/>
              <a:t>, Л.Х., і Сміт, К.А. (1999). Використання різниці: різноманітність, дебати, всебічність рішень у командах вищого керівництва. Журнал Академії Менеджменту, 42, 662—673.</a:t>
            </a:r>
          </a:p>
          <a:p>
            <a:endParaRPr lang="uk-UA" dirty="0"/>
          </a:p>
          <a:p>
            <a:r>
              <a:rPr lang="uk-UA" dirty="0" err="1"/>
              <a:t>Райт</a:t>
            </a:r>
            <a:r>
              <a:rPr lang="uk-UA" dirty="0"/>
              <a:t>, Г., і </a:t>
            </a:r>
            <a:r>
              <a:rPr lang="uk-UA" dirty="0" err="1"/>
              <a:t>Гудвін</a:t>
            </a:r>
            <a:r>
              <a:rPr lang="uk-UA" dirty="0"/>
              <a:t>, П. (2002). Усунення упередженості обрамлення за допомогою простих інструкцій, щоб «думати сильніше» та респонденти з управлінським досвідом: Прокоментуйте «розбиття кадру». Журнал стратегічного менеджменту, 23, 1059—1067.</a:t>
            </a:r>
          </a:p>
        </p:txBody>
      </p:sp>
    </p:spTree>
    <p:extLst>
      <p:ext uri="{BB962C8B-B14F-4D97-AF65-F5344CB8AC3E}">
        <p14:creationId xmlns:p14="http://schemas.microsoft.com/office/powerpoint/2010/main" val="352765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Соціальна психологія переймається різноманітними проблемами, пов'язаними з прийняттям рішення: чи завжди групові рішення є ефективнішими за індивідуальні, як об'єднуються індивідуальні думки в єдине рішення, які наслідки для групи та індивідів має спільне рішення? Процес прийняття групового рішення вона розглядає у теоретичному і практичному аспектах.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774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Теоретичний аспект пов'язаний із психологічним вивченням цього процесу. При цьому науковців цікавлять різні ефекти групового обговорення, співвідношення індивідуальних і групових виборів, діяльність індивіда, система мотиваційних характеристик членів групи. Прагматичний — налаштовує на вивчення оптимальності альтернатив, способів елективної організації обговорення і прийняття рішення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733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1224136"/>
          </a:xfrm>
        </p:spPr>
        <p:txBody>
          <a:bodyPr>
            <a:normAutofit/>
          </a:bodyPr>
          <a:lstStyle/>
          <a:p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як теоретична проблема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772816"/>
            <a:ext cx="5382344" cy="3779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Першим рубежем наукового інтересу соціальної психології щодо цього є вияв ціннісних особливостей індивідуальних і групових рішень, явищ групової поляризації, групової нормалізації, "зсування до ризику", феномену "</a:t>
            </a:r>
            <a:r>
              <a:rPr lang="en-US" dirty="0" smtClean="0"/>
              <a:t>group-think” (</a:t>
            </a:r>
            <a:r>
              <a:rPr lang="uk-UA" dirty="0" smtClean="0"/>
              <a:t>групового мислення, групового духу).</a:t>
            </a:r>
          </a:p>
          <a:p>
            <a:endParaRPr lang="uk-UA" dirty="0" smtClean="0"/>
          </a:p>
          <a:p>
            <a:r>
              <a:rPr lang="uk-UA" dirty="0" smtClean="0"/>
              <a:t>Кожна з форм прийняття рішення має свої особливості, недоліки і переваги (табл. 1), тому жодна не визнана беззастережно як найефективніша.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737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ереваги і недоліки групового прийняття рішен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108864"/>
            <a:ext cx="6696744" cy="65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417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r>
              <a:rPr lang="uk-UA" dirty="0" smtClean="0"/>
              <a:t>Практика неодноразово підтверджувала оптимальність індивідуальних рішень, які у зв'язку з уникненням багатьох процедурних проблем є оперативнішими, </a:t>
            </a:r>
            <a:r>
              <a:rPr lang="uk-UA" dirty="0" err="1" smtClean="0"/>
              <a:t>персоніфікованішими</a:t>
            </a:r>
            <a:r>
              <a:rPr lang="uk-UA" dirty="0" smtClean="0"/>
              <a:t>. У надто складних ситуаціях, що охоплюють соціальні, психологічні, соціально-психологічні, моральні аспекти, неминучим стає звернення до групової думки</a:t>
            </a:r>
            <a:r>
              <a:rPr lang="uk-UA" dirty="0"/>
              <a:t>.</a:t>
            </a:r>
          </a:p>
          <a:p>
            <a:endParaRPr lang="uk-UA" dirty="0" smtClean="0"/>
          </a:p>
          <a:p>
            <a:r>
              <a:rPr lang="uk-UA" dirty="0" smtClean="0"/>
              <a:t>Обґрунтування переваг і недоліків групового рішення пов'язане з виявом феномену "зсування до ризику". Він полягає в тому, що групове рішення є </a:t>
            </a:r>
            <a:r>
              <a:rPr lang="uk-UA" dirty="0" err="1" smtClean="0"/>
              <a:t>ризикованішим</a:t>
            </a:r>
            <a:r>
              <a:rPr lang="uk-UA" dirty="0" smtClean="0"/>
              <a:t> порівняно із середнім з індивідуальних рішень, прийнятих до групового обговорення. Групі властивий і ефект групової нормалізації, згідно з яким вона відкидає найбільш крайні рішення і приймає середнє з індивідуальних.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71964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/>
              <a:t>Групова нормалізація </a:t>
            </a:r>
            <a:r>
              <a:rPr lang="uk-UA" dirty="0" smtClean="0"/>
              <a:t>— соціально-психологічний феномен, який виникає у результаті групової дискусії, коли протилежні точки зору, навіть екстремальні позиції, згладжуються і стають єдиною усередненою думкою.</a:t>
            </a:r>
          </a:p>
          <a:p>
            <a:endParaRPr lang="uk-UA" dirty="0" smtClean="0"/>
          </a:p>
          <a:p>
            <a:r>
              <a:rPr lang="uk-UA" dirty="0" smtClean="0"/>
              <a:t>Цей факт заявив про себе у процесі досліджень групових норм, конформної поведінки та ін. Було встановлено, що певна кількість осіб, які беруть участь в груповій дискусії і виробляють групові рішення, ризикує, а рівень їх ризику значно більший, ніж в окремої людини, яка діє за таких самих обставин. Як з'ясувалося, потяг до ризику зумовлюють кілька чинників: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941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dirty="0" smtClean="0"/>
              <a:t> </a:t>
            </a:r>
            <a:r>
              <a:rPr lang="uk-UA" dirty="0" err="1" smtClean="0"/>
              <a:t>-розподіл</a:t>
            </a:r>
            <a:r>
              <a:rPr lang="uk-UA" dirty="0" smtClean="0"/>
              <a:t> відповідальності (послаблює страх перед ймовірною помилкою);</a:t>
            </a:r>
          </a:p>
          <a:p>
            <a:r>
              <a:rPr lang="uk-UA" dirty="0" smtClean="0"/>
              <a:t>— ціна ризику (якщо ризик має позитивну цінність в соціокультурному середовищі, люди прагнуть до нього, якщо навпаки, намагаються уникати);</a:t>
            </a:r>
          </a:p>
          <a:p>
            <a:r>
              <a:rPr lang="uk-UA" dirty="0" smtClean="0"/>
              <a:t>— індивідуальні особливості індивідів.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6187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20510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Ці спостереження зумовили появу гіпотез, які намагались розшифрувати феномен "зсування до ризику". За однією з них, групова дискусія, породжуючи емоційні контакти між членами групи, може спричинити відчуття спільної відповідальності, а отже й особистої безвідповідальності або меншої індивідуальної відповідальності за ризиковані рішення, оскільки вони належать усій групі. Таке групове обговорення проблеми сприяє прийняттю </a:t>
            </a:r>
            <a:r>
              <a:rPr lang="uk-UA" dirty="0" err="1" smtClean="0"/>
              <a:t>ризикованіших</a:t>
            </a:r>
            <a:r>
              <a:rPr lang="uk-UA" dirty="0" smtClean="0"/>
              <a:t> рішень. Друга гіпотеза ґрунтується на якостях лідера, його особливостях сприймання ситуації. Оскільки він більш схильний до ризикованих рішень, то у процесі обговорення проблеми переконує групу в своїй правоті.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297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1495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Групова взаємодія і прийняття групових рішень</vt:lpstr>
      <vt:lpstr>Презентация PowerPoint</vt:lpstr>
      <vt:lpstr>Презентация PowerPoint</vt:lpstr>
      <vt:lpstr>Прийняття рішення як теоретична проблема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Література: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Слава Україні!</dc:creator>
  <cp:lastModifiedBy>Слава Україні!</cp:lastModifiedBy>
  <cp:revision>9</cp:revision>
  <dcterms:created xsi:type="dcterms:W3CDTF">2024-04-30T05:20:41Z</dcterms:created>
  <dcterms:modified xsi:type="dcterms:W3CDTF">2024-04-30T09:34:02Z</dcterms:modified>
</cp:coreProperties>
</file>