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89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736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1566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178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748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941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077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24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77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21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03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55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33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39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194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89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0B8BCBA-623B-4A78-A7A4-3D669D9BADB5}" type="datetimeFigureOut">
              <a:rPr lang="ru-RU" smtClean="0"/>
              <a:t>08.12.2020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B067D-86D6-41F9-BB76-8645D2160E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933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339412" cy="1400530"/>
          </a:xfrm>
        </p:spPr>
        <p:txBody>
          <a:bodyPr/>
          <a:lstStyle/>
          <a:p>
            <a:r>
              <a:rPr lang="ru-RU" b="1" i="1" dirty="0" err="1"/>
              <a:t>Механізми</a:t>
            </a:r>
            <a:r>
              <a:rPr lang="ru-RU" b="1" i="1" dirty="0"/>
              <a:t> </a:t>
            </a:r>
            <a:r>
              <a:rPr lang="ru-RU" b="1" i="1" dirty="0" err="1"/>
              <a:t>міжгрупового</a:t>
            </a:r>
            <a:r>
              <a:rPr lang="ru-RU" b="1" i="1" dirty="0"/>
              <a:t> </a:t>
            </a:r>
            <a:r>
              <a:rPr lang="ru-RU" b="1" i="1" dirty="0" err="1"/>
              <a:t>сприйняття</a:t>
            </a:r>
            <a:r>
              <a:rPr lang="ru-RU" b="1" i="1" dirty="0"/>
              <a:t> і </a:t>
            </a:r>
            <a:r>
              <a:rPr lang="ru-RU" b="1" i="1" dirty="0" err="1" smtClean="0"/>
              <a:t>детермінанти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етнічної</a:t>
            </a:r>
            <a:r>
              <a:rPr lang="ru-RU" b="1" i="1" dirty="0" smtClean="0"/>
              <a:t> </a:t>
            </a:r>
            <a:r>
              <a:rPr lang="ru-RU" b="1" i="1" dirty="0" err="1"/>
              <a:t>поведінки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968" y="2052918"/>
            <a:ext cx="11543071" cy="45740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 smtClean="0"/>
              <a:t>Міжетнічна</a:t>
            </a:r>
            <a:r>
              <a:rPr lang="ru-RU" b="1" i="1" dirty="0" smtClean="0"/>
              <a:t> </a:t>
            </a:r>
            <a:r>
              <a:rPr lang="ru-RU" b="1" i="1" dirty="0" err="1"/>
              <a:t>взаємодія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контакти</a:t>
            </a:r>
            <a:r>
              <a:rPr lang="ru-RU" dirty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етносами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і </a:t>
            </a:r>
            <a:r>
              <a:rPr lang="ru-RU" dirty="0" err="1" smtClean="0"/>
              <a:t>соціальних</a:t>
            </a:r>
            <a:r>
              <a:rPr lang="ru-RU" dirty="0" smtClean="0"/>
              <a:t> характеристик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та </a:t>
            </a:r>
            <a:r>
              <a:rPr lang="ru-RU" dirty="0" err="1"/>
              <a:t>інтеграції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 і </a:t>
            </a:r>
            <a:r>
              <a:rPr lang="ru-RU" dirty="0" err="1" smtClean="0"/>
              <a:t>властивостей</a:t>
            </a:r>
            <a:endParaRPr lang="ru-RU" dirty="0" smtClean="0"/>
          </a:p>
          <a:p>
            <a:pPr marL="0" indent="0">
              <a:buNone/>
            </a:pPr>
            <a:r>
              <a:rPr lang="ru-RU" i="1" dirty="0" err="1"/>
              <a:t>Види</a:t>
            </a:r>
            <a:r>
              <a:rPr lang="ru-RU" i="1" dirty="0"/>
              <a:t> </a:t>
            </a:r>
            <a:r>
              <a:rPr lang="ru-RU" i="1" dirty="0" err="1"/>
              <a:t>етнічної</a:t>
            </a:r>
            <a:r>
              <a:rPr lang="ru-RU" i="1" dirty="0"/>
              <a:t> </a:t>
            </a:r>
            <a:r>
              <a:rPr lang="ru-RU" i="1" dirty="0" err="1"/>
              <a:t>взаємодії</a:t>
            </a:r>
            <a:r>
              <a:rPr lang="ru-RU" i="1" dirty="0" smtClean="0"/>
              <a:t>:</a:t>
            </a:r>
          </a:p>
          <a:p>
            <a:r>
              <a:rPr lang="ru-RU" dirty="0" smtClean="0"/>
              <a:t>§</a:t>
            </a:r>
            <a:r>
              <a:rPr lang="ru-RU" dirty="0"/>
              <a:t>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err="1" smtClean="0"/>
              <a:t>содія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err="1" smtClean="0"/>
              <a:t>протидія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 err="1"/>
              <a:t>Форми</a:t>
            </a:r>
            <a:r>
              <a:rPr lang="ru-RU" i="1" dirty="0"/>
              <a:t> </a:t>
            </a:r>
            <a:r>
              <a:rPr lang="ru-RU" i="1" dirty="0" err="1"/>
              <a:t>міжетнічної</a:t>
            </a:r>
            <a:r>
              <a:rPr lang="ru-RU" i="1" dirty="0"/>
              <a:t> </a:t>
            </a:r>
            <a:r>
              <a:rPr lang="ru-RU" i="1" dirty="0" err="1"/>
              <a:t>взаємодії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асиміляція</a:t>
            </a:r>
            <a:r>
              <a:rPr lang="ru-RU" dirty="0"/>
              <a:t>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err="1"/>
              <a:t>дискримінація</a:t>
            </a:r>
            <a:r>
              <a:rPr lang="ru-RU" dirty="0"/>
              <a:t>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smtClean="0"/>
              <a:t>геноцид;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err="1" smtClean="0"/>
              <a:t>сегрегація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920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501444"/>
            <a:ext cx="9328714" cy="6125498"/>
          </a:xfrm>
        </p:spPr>
        <p:txBody>
          <a:bodyPr>
            <a:normAutofit/>
          </a:bodyPr>
          <a:lstStyle/>
          <a:p>
            <a:r>
              <a:rPr lang="ru-RU" b="1" i="1" dirty="0"/>
              <a:t>Символ </a:t>
            </a:r>
            <a:r>
              <a:rPr lang="ru-RU" dirty="0"/>
              <a:t>– предмет, образ,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духовна </a:t>
            </a:r>
            <a:r>
              <a:rPr lang="ru-RU" dirty="0" err="1"/>
              <a:t>цінність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сприймаються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замінника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представника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 err="1"/>
              <a:t>Етнічними</a:t>
            </a:r>
            <a:r>
              <a:rPr lang="ru-RU" i="1" dirty="0"/>
              <a:t> символами </a:t>
            </a:r>
            <a:r>
              <a:rPr lang="ru-RU" i="1" dirty="0" err="1"/>
              <a:t>можуть</a:t>
            </a:r>
            <a:r>
              <a:rPr lang="ru-RU" i="1" dirty="0"/>
              <a:t> бути:</a:t>
            </a:r>
          </a:p>
          <a:p>
            <a:r>
              <a:rPr lang="ru-RU" dirty="0"/>
              <a:t>§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символи</a:t>
            </a:r>
            <a:r>
              <a:rPr lang="ru-RU" dirty="0"/>
              <a:t> (прапор, герб, </a:t>
            </a:r>
            <a:r>
              <a:rPr lang="ru-RU" dirty="0" err="1"/>
              <a:t>гімн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</a:p>
          <a:p>
            <a:r>
              <a:rPr lang="ru-RU" dirty="0"/>
              <a:t>§ </a:t>
            </a:r>
            <a:r>
              <a:rPr lang="ru-RU" dirty="0" err="1"/>
              <a:t>неофіційні</a:t>
            </a:r>
            <a:r>
              <a:rPr lang="ru-RU" dirty="0"/>
              <a:t> </a:t>
            </a:r>
            <a:r>
              <a:rPr lang="ru-RU" dirty="0" err="1"/>
              <a:t>символи</a:t>
            </a:r>
            <a:r>
              <a:rPr lang="ru-RU" dirty="0"/>
              <a:t> (</a:t>
            </a:r>
            <a:r>
              <a:rPr lang="ru-RU" dirty="0" err="1"/>
              <a:t>пісні</a:t>
            </a:r>
            <a:r>
              <a:rPr lang="ru-RU" dirty="0"/>
              <a:t>, </a:t>
            </a:r>
            <a:r>
              <a:rPr lang="ru-RU" dirty="0" err="1"/>
              <a:t>приказки</a:t>
            </a:r>
            <a:r>
              <a:rPr lang="ru-RU" dirty="0"/>
              <a:t>, гасла, </a:t>
            </a:r>
            <a:r>
              <a:rPr lang="ru-RU" dirty="0" err="1"/>
              <a:t>унікальні</a:t>
            </a:r>
            <a:r>
              <a:rPr lang="ru-RU" dirty="0"/>
              <a:t> </a:t>
            </a:r>
            <a:r>
              <a:rPr lang="ru-RU" dirty="0" err="1"/>
              <a:t>будівлі</a:t>
            </a:r>
            <a:r>
              <a:rPr lang="ru-RU" dirty="0"/>
              <a:t>, </a:t>
            </a:r>
            <a:r>
              <a:rPr lang="ru-RU" dirty="0" err="1" smtClean="0"/>
              <a:t>портрети</a:t>
            </a:r>
            <a:r>
              <a:rPr lang="ru-RU" dirty="0" smtClean="0"/>
              <a:t> </a:t>
            </a:r>
            <a:r>
              <a:rPr lang="ru-RU" dirty="0" err="1" smtClean="0"/>
              <a:t>лідерів</a:t>
            </a:r>
            <a:r>
              <a:rPr lang="ru-RU" dirty="0"/>
              <a:t>, </a:t>
            </a:r>
            <a:r>
              <a:rPr lang="ru-RU" dirty="0" err="1"/>
              <a:t>унікальні</a:t>
            </a:r>
            <a:r>
              <a:rPr lang="ru-RU" dirty="0"/>
              <a:t> </a:t>
            </a:r>
            <a:r>
              <a:rPr lang="ru-RU" dirty="0" err="1"/>
              <a:t>графічні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, </a:t>
            </a:r>
            <a:r>
              <a:rPr lang="ru-RU" dirty="0" err="1"/>
              <a:t>національний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  <a:p>
            <a:r>
              <a:rPr lang="ru-RU" i="1" dirty="0" err="1"/>
              <a:t>Функції</a:t>
            </a:r>
            <a:r>
              <a:rPr lang="ru-RU" i="1" dirty="0"/>
              <a:t> </a:t>
            </a:r>
            <a:r>
              <a:rPr lang="ru-RU" i="1" dirty="0" err="1"/>
              <a:t>символів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внутрішні</a:t>
            </a:r>
            <a:r>
              <a:rPr lang="ru-RU" dirty="0"/>
              <a:t> – </a:t>
            </a:r>
            <a:r>
              <a:rPr lang="ru-RU" dirty="0" err="1"/>
              <a:t>консолідують</a:t>
            </a:r>
            <a:r>
              <a:rPr lang="ru-RU" dirty="0"/>
              <a:t> </a:t>
            </a:r>
            <a:r>
              <a:rPr lang="ru-RU" dirty="0" err="1"/>
              <a:t>етнос</a:t>
            </a:r>
            <a:r>
              <a:rPr lang="ru-RU" dirty="0"/>
              <a:t>,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відрізнити</a:t>
            </a:r>
            <a:r>
              <a:rPr lang="ru-RU" dirty="0"/>
              <a:t> “</a:t>
            </a:r>
            <a:r>
              <a:rPr lang="ru-RU" dirty="0" err="1"/>
              <a:t>своїх</a:t>
            </a:r>
            <a:r>
              <a:rPr lang="ru-RU" dirty="0"/>
              <a:t>” </a:t>
            </a:r>
            <a:r>
              <a:rPr lang="ru-RU" dirty="0" err="1"/>
              <a:t>від</a:t>
            </a:r>
            <a:endParaRPr lang="ru-RU" dirty="0"/>
          </a:p>
          <a:p>
            <a:r>
              <a:rPr lang="ru-RU" dirty="0"/>
              <a:t>“чужих”, </a:t>
            </a:r>
            <a:r>
              <a:rPr lang="ru-RU" dirty="0" err="1"/>
              <a:t>символізують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, </a:t>
            </a:r>
            <a:r>
              <a:rPr lang="ru-RU" dirty="0" err="1"/>
              <a:t>унікальну</a:t>
            </a:r>
            <a:r>
              <a:rPr lang="ru-RU" dirty="0"/>
              <a:t> </a:t>
            </a:r>
            <a:r>
              <a:rPr lang="ru-RU" dirty="0" err="1"/>
              <a:t>національну</a:t>
            </a:r>
            <a:r>
              <a:rPr lang="ru-RU" dirty="0"/>
              <a:t> </a:t>
            </a:r>
            <a:r>
              <a:rPr lang="ru-RU" dirty="0" err="1"/>
              <a:t>особливість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зовнішні</a:t>
            </a:r>
            <a:r>
              <a:rPr lang="ru-RU" dirty="0"/>
              <a:t> –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етнос</a:t>
            </a:r>
            <a:r>
              <a:rPr lang="ru-RU" dirty="0"/>
              <a:t> і </a:t>
            </a:r>
            <a:r>
              <a:rPr lang="ru-RU" dirty="0" err="1"/>
              <a:t>країну</a:t>
            </a:r>
            <a:r>
              <a:rPr lang="ru-RU" dirty="0"/>
              <a:t>, </a:t>
            </a:r>
            <a:r>
              <a:rPr lang="ru-RU" dirty="0" err="1"/>
              <a:t>служать</a:t>
            </a:r>
            <a:endParaRPr lang="ru-RU" dirty="0"/>
          </a:p>
          <a:p>
            <a:r>
              <a:rPr lang="ru-RU" dirty="0" err="1"/>
              <a:t>розпізнавальним</a:t>
            </a:r>
            <a:r>
              <a:rPr lang="ru-RU" dirty="0"/>
              <a:t> знаком.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585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481782"/>
            <a:ext cx="9745053" cy="57666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i="1" dirty="0" err="1"/>
              <a:t>Механізми</a:t>
            </a:r>
            <a:r>
              <a:rPr lang="ru-RU" i="1" dirty="0"/>
              <a:t> </a:t>
            </a:r>
            <a:r>
              <a:rPr lang="ru-RU" i="1" dirty="0" err="1"/>
              <a:t>етнічної</a:t>
            </a:r>
            <a:r>
              <a:rPr lang="ru-RU" i="1" dirty="0"/>
              <a:t> </a:t>
            </a:r>
            <a:r>
              <a:rPr lang="ru-RU" i="1" dirty="0" err="1"/>
              <a:t>символізації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витіснення</a:t>
            </a:r>
            <a:r>
              <a:rPr lang="ru-RU" dirty="0"/>
              <a:t> –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за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виключає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і переносить у </a:t>
            </a:r>
            <a:r>
              <a:rPr lang="ru-RU" dirty="0" err="1"/>
              <a:t>несвідоме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, думки,</a:t>
            </a:r>
          </a:p>
          <a:p>
            <a:r>
              <a:rPr lang="ru-RU" dirty="0" err="1"/>
              <a:t>почуття</a:t>
            </a:r>
            <a:r>
              <a:rPr lang="ru-RU" dirty="0"/>
              <a:t>, тому, </a:t>
            </a:r>
            <a:r>
              <a:rPr lang="ru-RU" dirty="0" err="1"/>
              <a:t>що</a:t>
            </a:r>
            <a:r>
              <a:rPr lang="ru-RU" dirty="0"/>
              <a:t> вони є для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неприємними</a:t>
            </a:r>
            <a:r>
              <a:rPr lang="ru-RU" dirty="0"/>
              <a:t>, </a:t>
            </a:r>
            <a:r>
              <a:rPr lang="ru-RU" dirty="0" err="1"/>
              <a:t>фруструючими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атрибуція</a:t>
            </a:r>
            <a:r>
              <a:rPr lang="ru-RU" dirty="0"/>
              <a:t> – </a:t>
            </a:r>
            <a:r>
              <a:rPr lang="ru-RU" dirty="0" err="1"/>
              <a:t>приписування</a:t>
            </a:r>
            <a:r>
              <a:rPr lang="ru-RU" dirty="0"/>
              <a:t> символу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значимих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символізація</a:t>
            </a:r>
            <a:r>
              <a:rPr lang="ru-RU" dirty="0"/>
              <a:t> – </a:t>
            </a:r>
            <a:r>
              <a:rPr lang="ru-RU" dirty="0" err="1"/>
              <a:t>приписування</a:t>
            </a:r>
            <a:r>
              <a:rPr lang="ru-RU" dirty="0"/>
              <a:t> символу </a:t>
            </a:r>
            <a:r>
              <a:rPr lang="ru-RU" dirty="0" err="1"/>
              <a:t>очікуваних</a:t>
            </a:r>
            <a:r>
              <a:rPr lang="ru-RU" dirty="0"/>
              <a:t> у </a:t>
            </a:r>
            <a:r>
              <a:rPr lang="ru-RU" dirty="0" err="1"/>
              <a:t>суспільстві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якостей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проекція</a:t>
            </a:r>
            <a:r>
              <a:rPr lang="ru-RU" dirty="0"/>
              <a:t> – </a:t>
            </a:r>
            <a:r>
              <a:rPr lang="ru-RU" dirty="0" err="1"/>
              <a:t>перенесення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значимих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 з одного </a:t>
            </a:r>
            <a:r>
              <a:rPr lang="ru-RU" dirty="0" smtClean="0"/>
              <a:t>символу на </a:t>
            </a:r>
            <a:r>
              <a:rPr lang="ru-RU" dirty="0" err="1"/>
              <a:t>інший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раціоналізація</a:t>
            </a:r>
            <a:r>
              <a:rPr lang="ru-RU" dirty="0"/>
              <a:t> –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раціонального</a:t>
            </a:r>
            <a:r>
              <a:rPr lang="ru-RU" dirty="0"/>
              <a:t> і </a:t>
            </a:r>
            <a:r>
              <a:rPr lang="ru-RU" dirty="0" err="1"/>
              <a:t>прийнятного</a:t>
            </a:r>
            <a:r>
              <a:rPr lang="ru-RU" dirty="0"/>
              <a:t> для </a:t>
            </a:r>
            <a:r>
              <a:rPr lang="ru-RU" dirty="0" err="1" smtClean="0"/>
              <a:t>суспільства</a:t>
            </a:r>
            <a:r>
              <a:rPr lang="ru-RU" dirty="0"/>
              <a:t> </a:t>
            </a:r>
            <a:r>
              <a:rPr lang="ru-RU" dirty="0" err="1" smtClean="0"/>
              <a:t>пояснення</a:t>
            </a:r>
            <a:r>
              <a:rPr lang="ru-RU" dirty="0" smtClean="0"/>
              <a:t> </a:t>
            </a:r>
            <a:r>
              <a:rPr lang="ru-RU" dirty="0" err="1"/>
              <a:t>неадекватних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символу;</a:t>
            </a:r>
          </a:p>
          <a:p>
            <a:r>
              <a:rPr lang="ru-RU" dirty="0"/>
              <a:t>§ </a:t>
            </a:r>
            <a:r>
              <a:rPr lang="ru-RU" dirty="0" err="1"/>
              <a:t>сублімація</a:t>
            </a:r>
            <a:r>
              <a:rPr lang="ru-RU" dirty="0"/>
              <a:t> – </a:t>
            </a:r>
            <a:r>
              <a:rPr lang="ru-RU" dirty="0" err="1"/>
              <a:t>перетворення</a:t>
            </a:r>
            <a:r>
              <a:rPr lang="ru-RU" dirty="0"/>
              <a:t> одного символу у </a:t>
            </a:r>
            <a:r>
              <a:rPr lang="ru-RU" dirty="0" err="1"/>
              <a:t>інший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774" y="452718"/>
            <a:ext cx="10815483" cy="1400530"/>
          </a:xfrm>
        </p:spPr>
        <p:txBody>
          <a:bodyPr/>
          <a:lstStyle/>
          <a:p>
            <a:pPr algn="ctr"/>
            <a:r>
              <a:rPr lang="ru-RU" b="1" i="1" dirty="0"/>
              <a:t>Характеристика </a:t>
            </a:r>
            <a:r>
              <a:rPr lang="ru-RU" b="1" i="1" dirty="0" err="1"/>
              <a:t>етнічних</a:t>
            </a:r>
            <a:r>
              <a:rPr lang="ru-RU" b="1" i="1" dirty="0"/>
              <a:t> </a:t>
            </a:r>
            <a:r>
              <a:rPr lang="ru-RU" b="1" i="1" dirty="0" smtClean="0"/>
              <a:t> </a:t>
            </a:r>
            <a:r>
              <a:rPr lang="ru-RU" b="1" i="1" dirty="0" err="1" smtClean="0"/>
              <a:t>особливостей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взаємовідносин</a:t>
            </a:r>
            <a:r>
              <a:rPr lang="ru-RU" b="1" i="1" dirty="0" smtClean="0"/>
              <a:t> людей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b="1" i="1" dirty="0" err="1"/>
              <a:t>Міжетнічні</a:t>
            </a:r>
            <a:r>
              <a:rPr lang="ru-RU" sz="2200" b="1" i="1" dirty="0"/>
              <a:t> </a:t>
            </a:r>
            <a:r>
              <a:rPr lang="ru-RU" sz="2200" b="1" i="1" dirty="0" err="1"/>
              <a:t>відносини</a:t>
            </a:r>
            <a:r>
              <a:rPr lang="ru-RU" sz="2200" b="1" i="1" dirty="0"/>
              <a:t> </a:t>
            </a:r>
            <a:r>
              <a:rPr lang="ru-RU" sz="2200" dirty="0"/>
              <a:t>– </a:t>
            </a:r>
            <a:r>
              <a:rPr lang="ru-RU" sz="2200" dirty="0" err="1"/>
              <a:t>сукупність</a:t>
            </a:r>
            <a:r>
              <a:rPr lang="ru-RU" sz="2200" dirty="0"/>
              <a:t> </a:t>
            </a:r>
            <a:r>
              <a:rPr lang="ru-RU" sz="2200" dirty="0" err="1"/>
              <a:t>відносин</a:t>
            </a:r>
            <a:r>
              <a:rPr lang="ru-RU" sz="2200" dirty="0"/>
              <a:t> і </a:t>
            </a:r>
            <a:r>
              <a:rPr lang="ru-RU" sz="2200" dirty="0" err="1"/>
              <a:t>взаємодій</a:t>
            </a:r>
            <a:r>
              <a:rPr lang="ru-RU" sz="2200" dirty="0"/>
              <a:t> </a:t>
            </a:r>
            <a:r>
              <a:rPr lang="ru-RU" sz="2200" dirty="0" err="1" smtClean="0"/>
              <a:t>представників</a:t>
            </a:r>
            <a:r>
              <a:rPr lang="ru-RU" sz="2200" dirty="0" smtClean="0"/>
              <a:t> </a:t>
            </a:r>
            <a:r>
              <a:rPr lang="ru-RU" sz="2200" dirty="0" err="1" smtClean="0"/>
              <a:t>різних</a:t>
            </a:r>
            <a:r>
              <a:rPr lang="ru-RU" sz="2200" dirty="0" smtClean="0"/>
              <a:t> </a:t>
            </a:r>
            <a:r>
              <a:rPr lang="ru-RU" sz="2200" dirty="0" err="1"/>
              <a:t>етносів</a:t>
            </a:r>
            <a:r>
              <a:rPr lang="ru-RU" sz="2200" dirty="0"/>
              <a:t> один з одним на </a:t>
            </a:r>
            <a:r>
              <a:rPr lang="ru-RU" sz="2200" dirty="0" err="1"/>
              <a:t>міждержавному</a:t>
            </a:r>
            <a:r>
              <a:rPr lang="ru-RU" sz="2200" dirty="0"/>
              <a:t>, </a:t>
            </a:r>
            <a:r>
              <a:rPr lang="ru-RU" sz="2200" dirty="0" err="1"/>
              <a:t>внутрішньодержавному</a:t>
            </a:r>
            <a:r>
              <a:rPr lang="ru-RU" sz="2200" dirty="0"/>
              <a:t> </a:t>
            </a:r>
            <a:r>
              <a:rPr lang="ru-RU" sz="2200" dirty="0" smtClean="0"/>
              <a:t>і </a:t>
            </a:r>
            <a:r>
              <a:rPr lang="ru-RU" sz="2200" dirty="0" err="1" smtClean="0"/>
              <a:t>побутовому</a:t>
            </a:r>
            <a:r>
              <a:rPr lang="ru-RU" sz="2200" dirty="0" smtClean="0"/>
              <a:t> </a:t>
            </a:r>
            <a:r>
              <a:rPr lang="ru-RU" sz="2200" dirty="0" err="1"/>
              <a:t>рівні</a:t>
            </a:r>
            <a:r>
              <a:rPr lang="ru-RU" sz="2200" dirty="0" smtClean="0"/>
              <a:t>.</a:t>
            </a:r>
          </a:p>
          <a:p>
            <a:pPr marL="0" indent="0">
              <a:buNone/>
            </a:pPr>
            <a:r>
              <a:rPr lang="ru-RU" sz="2200" i="1" dirty="0" err="1"/>
              <a:t>Класифікація</a:t>
            </a:r>
            <a:r>
              <a:rPr lang="ru-RU" sz="2200" i="1" dirty="0"/>
              <a:t> </a:t>
            </a:r>
            <a:r>
              <a:rPr lang="ru-RU" sz="2200" i="1" dirty="0" err="1"/>
              <a:t>міжетнічних</a:t>
            </a:r>
            <a:r>
              <a:rPr lang="ru-RU" sz="2200" i="1" dirty="0"/>
              <a:t> </a:t>
            </a:r>
            <a:r>
              <a:rPr lang="ru-RU" sz="2200" i="1" dirty="0" err="1"/>
              <a:t>відносин</a:t>
            </a:r>
            <a:r>
              <a:rPr lang="ru-RU" sz="2200" i="1" dirty="0"/>
              <a:t>:</a:t>
            </a:r>
          </a:p>
          <a:p>
            <a:r>
              <a:rPr lang="ru-RU" sz="2200" dirty="0"/>
              <a:t>§ “</a:t>
            </a:r>
            <a:r>
              <a:rPr lang="ru-RU" sz="2200" dirty="0" err="1"/>
              <a:t>чисті</a:t>
            </a:r>
            <a:r>
              <a:rPr lang="ru-RU" sz="2200" dirty="0"/>
              <a:t>”, </a:t>
            </a:r>
            <a:r>
              <a:rPr lang="ru-RU" sz="2200" dirty="0" err="1"/>
              <a:t>або</a:t>
            </a:r>
            <a:r>
              <a:rPr lang="ru-RU" sz="2200" dirty="0"/>
              <a:t> </a:t>
            </a:r>
            <a:r>
              <a:rPr lang="ru-RU" sz="2200" dirty="0" err="1"/>
              <a:t>основні</a:t>
            </a:r>
            <a:r>
              <a:rPr lang="ru-RU" sz="2200" dirty="0"/>
              <a:t> </a:t>
            </a:r>
            <a:r>
              <a:rPr lang="ru-RU" sz="2200" dirty="0" err="1"/>
              <a:t>типи</a:t>
            </a:r>
            <a:r>
              <a:rPr lang="ru-RU" sz="2200" dirty="0"/>
              <a:t>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мають</a:t>
            </a:r>
            <a:r>
              <a:rPr lang="ru-RU" sz="2200" dirty="0"/>
              <a:t> / не </a:t>
            </a:r>
            <a:r>
              <a:rPr lang="ru-RU" sz="2200" dirty="0" err="1"/>
              <a:t>мають</a:t>
            </a:r>
            <a:r>
              <a:rPr lang="ru-RU" sz="2200" dirty="0"/>
              <a:t> </a:t>
            </a:r>
            <a:r>
              <a:rPr lang="ru-RU" sz="2200" dirty="0" err="1"/>
              <a:t>системи</a:t>
            </a:r>
            <a:r>
              <a:rPr lang="ru-RU" sz="2200" dirty="0"/>
              <a:t> </a:t>
            </a:r>
            <a:r>
              <a:rPr lang="ru-RU" sz="2200" dirty="0" err="1"/>
              <a:t>ранжування</a:t>
            </a:r>
            <a:r>
              <a:rPr lang="ru-RU" sz="2200" dirty="0"/>
              <a:t>;</a:t>
            </a:r>
          </a:p>
          <a:p>
            <a:r>
              <a:rPr lang="ru-RU" sz="2200" dirty="0"/>
              <a:t>§ </a:t>
            </a:r>
            <a:r>
              <a:rPr lang="ru-RU" sz="2200" dirty="0" err="1"/>
              <a:t>типи</a:t>
            </a:r>
            <a:r>
              <a:rPr lang="ru-RU" sz="2200" dirty="0"/>
              <a:t>, </a:t>
            </a:r>
            <a:r>
              <a:rPr lang="ru-RU" sz="2200" dirty="0" err="1"/>
              <a:t>які</a:t>
            </a:r>
            <a:r>
              <a:rPr lang="ru-RU" sz="2200" dirty="0"/>
              <a:t> </a:t>
            </a:r>
            <a:r>
              <a:rPr lang="ru-RU" sz="2200" dirty="0" err="1"/>
              <a:t>засновані</a:t>
            </a:r>
            <a:r>
              <a:rPr lang="ru-RU" sz="2200" dirty="0"/>
              <a:t> на </a:t>
            </a:r>
            <a:r>
              <a:rPr lang="ru-RU" sz="2200" dirty="0" err="1"/>
              <a:t>специфіці</a:t>
            </a:r>
            <a:r>
              <a:rPr lang="ru-RU" sz="2200" dirty="0"/>
              <a:t> </a:t>
            </a:r>
            <a:r>
              <a:rPr lang="ru-RU" sz="2200" dirty="0" err="1"/>
              <a:t>першої</a:t>
            </a:r>
            <a:r>
              <a:rPr lang="ru-RU" sz="2200" dirty="0"/>
              <a:t> </a:t>
            </a:r>
            <a:r>
              <a:rPr lang="ru-RU" sz="2200" dirty="0" err="1"/>
              <a:t>зустрічі</a:t>
            </a:r>
            <a:r>
              <a:rPr lang="ru-RU" sz="2200" dirty="0"/>
              <a:t> </a:t>
            </a:r>
            <a:r>
              <a:rPr lang="ru-RU" sz="2200" dirty="0" err="1"/>
              <a:t>етносів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вступили </a:t>
            </a:r>
            <a:r>
              <a:rPr lang="ru-RU" sz="2200" dirty="0" smtClean="0"/>
              <a:t>у </a:t>
            </a:r>
            <a:r>
              <a:rPr lang="ru-RU" sz="2200" dirty="0" err="1" smtClean="0"/>
              <a:t>взаємодію</a:t>
            </a:r>
            <a:r>
              <a:rPr lang="ru-RU" sz="2200" dirty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70606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1110" y="422787"/>
            <a:ext cx="10363200" cy="630247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 dirty="0" err="1"/>
              <a:t>Класифікація</a:t>
            </a:r>
            <a:r>
              <a:rPr lang="ru-RU" i="1" dirty="0"/>
              <a:t> </a:t>
            </a:r>
            <a:r>
              <a:rPr lang="ru-RU" i="1" dirty="0" err="1"/>
              <a:t>етапів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міжетнічних</a:t>
            </a:r>
            <a:r>
              <a:rPr lang="ru-RU" i="1" dirty="0"/>
              <a:t> </a:t>
            </a:r>
            <a:r>
              <a:rPr lang="ru-RU" i="1" dirty="0" err="1"/>
              <a:t>відносин</a:t>
            </a:r>
            <a:r>
              <a:rPr lang="ru-RU" i="1" dirty="0"/>
              <a:t>:</a:t>
            </a:r>
          </a:p>
          <a:p>
            <a:pPr marL="0" indent="0">
              <a:buNone/>
            </a:pPr>
            <a:r>
              <a:rPr lang="ru-RU" dirty="0"/>
              <a:t>1. Тип </a:t>
            </a:r>
            <a:r>
              <a:rPr lang="ru-RU" dirty="0" err="1"/>
              <a:t>міжетнічних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Р. Парка – будь-яка </a:t>
            </a:r>
            <a:r>
              <a:rPr lang="ru-RU" dirty="0" err="1"/>
              <a:t>етнічна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/>
              <a:t>включається</a:t>
            </a:r>
            <a:r>
              <a:rPr lang="ru-RU" dirty="0"/>
              <a:t> у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існуюче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.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суспільством</a:t>
            </a:r>
            <a:r>
              <a:rPr lang="ru-RU" dirty="0"/>
              <a:t> проходить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контакту;</a:t>
            </a:r>
          </a:p>
          <a:p>
            <a:r>
              <a:rPr lang="ru-RU" dirty="0"/>
              <a:t>§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суперництва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акомодації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етап</a:t>
            </a:r>
            <a:r>
              <a:rPr lang="ru-RU" dirty="0"/>
              <a:t> </a:t>
            </a:r>
            <a:r>
              <a:rPr lang="ru-RU" dirty="0" err="1"/>
              <a:t>асиміляції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 Тип “</a:t>
            </a:r>
            <a:r>
              <a:rPr lang="ru-RU" dirty="0" err="1"/>
              <a:t>завоювання</a:t>
            </a:r>
            <a:r>
              <a:rPr lang="ru-RU" dirty="0"/>
              <a:t> і </a:t>
            </a:r>
            <a:r>
              <a:rPr lang="ru-RU" dirty="0" err="1"/>
              <a:t>домінування</a:t>
            </a:r>
            <a:r>
              <a:rPr lang="ru-RU" dirty="0"/>
              <a:t>” – </a:t>
            </a:r>
            <a:r>
              <a:rPr lang="ru-RU" dirty="0" err="1"/>
              <a:t>ситуація</a:t>
            </a:r>
            <a:r>
              <a:rPr lang="ru-RU" dirty="0"/>
              <a:t>, коли велика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емігрантів</a:t>
            </a:r>
            <a:r>
              <a:rPr lang="ru-RU" dirty="0" smtClean="0"/>
              <a:t> </a:t>
            </a:r>
            <a:r>
              <a:rPr lang="ru-RU" dirty="0" err="1"/>
              <a:t>проникає</a:t>
            </a:r>
            <a:r>
              <a:rPr lang="ru-RU" dirty="0"/>
              <a:t> на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залишитися</a:t>
            </a:r>
            <a:r>
              <a:rPr lang="ru-RU" dirty="0"/>
              <a:t>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для </a:t>
            </a:r>
            <a:r>
              <a:rPr lang="ru-RU" dirty="0" err="1" smtClean="0"/>
              <a:t>постійного</a:t>
            </a:r>
            <a:r>
              <a:rPr lang="ru-RU" dirty="0"/>
              <a:t> </a:t>
            </a:r>
            <a:r>
              <a:rPr lang="ru-RU" dirty="0" err="1" smtClean="0"/>
              <a:t>проживання</a:t>
            </a:r>
            <a:r>
              <a:rPr lang="ru-RU" dirty="0"/>
              <a:t>.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і </a:t>
            </a:r>
            <a:r>
              <a:rPr lang="ru-RU" dirty="0" err="1"/>
              <a:t>боротьби</a:t>
            </a:r>
            <a:r>
              <a:rPr lang="ru-RU" dirty="0"/>
              <a:t>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 smtClean="0"/>
              <a:t>завойовники</a:t>
            </a:r>
            <a:r>
              <a:rPr lang="ru-RU" dirty="0" smtClean="0"/>
              <a:t> </a:t>
            </a:r>
            <a:r>
              <a:rPr lang="ru-RU" dirty="0" err="1" smtClean="0"/>
              <a:t>перемагають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поступовим</a:t>
            </a:r>
            <a:r>
              <a:rPr lang="ru-RU" dirty="0"/>
              <a:t> </a:t>
            </a:r>
            <a:r>
              <a:rPr lang="ru-RU" dirty="0" err="1"/>
              <a:t>зниженням</a:t>
            </a:r>
            <a:r>
              <a:rPr lang="ru-RU" dirty="0"/>
              <a:t> числа </a:t>
            </a:r>
            <a:r>
              <a:rPr lang="ru-RU" dirty="0" err="1"/>
              <a:t>споконвічних</a:t>
            </a:r>
            <a:r>
              <a:rPr lang="ru-RU" dirty="0"/>
              <a:t> </a:t>
            </a:r>
            <a:r>
              <a:rPr lang="ru-RU" dirty="0" err="1" smtClean="0"/>
              <a:t>жителів</a:t>
            </a:r>
            <a:r>
              <a:rPr lang="ru-RU" dirty="0" smtClean="0"/>
              <a:t> і </a:t>
            </a:r>
            <a:r>
              <a:rPr lang="ru-RU" dirty="0" err="1"/>
              <a:t>деградацією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супротиву</a:t>
            </a:r>
            <a:r>
              <a:rPr lang="ru-RU" dirty="0"/>
              <a:t> з боку</a:t>
            </a:r>
          </a:p>
          <a:p>
            <a:r>
              <a:rPr lang="ru-RU" dirty="0" err="1"/>
              <a:t>корінних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 і початок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 smtClean="0"/>
              <a:t>генециду</a:t>
            </a:r>
            <a:r>
              <a:rPr lang="ru-RU" dirty="0" smtClean="0"/>
              <a:t> </a:t>
            </a:r>
            <a:r>
              <a:rPr lang="ru-RU" dirty="0" err="1" smtClean="0"/>
              <a:t>корінного</a:t>
            </a:r>
            <a:r>
              <a:rPr lang="ru-RU" dirty="0" smtClean="0"/>
              <a:t> </a:t>
            </a:r>
            <a:r>
              <a:rPr lang="ru-RU" dirty="0" err="1"/>
              <a:t>населення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10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788" y="540774"/>
            <a:ext cx="11139948" cy="631722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3. Тип “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колоній</a:t>
            </a:r>
            <a:r>
              <a:rPr lang="ru-RU" dirty="0"/>
              <a:t>” – </a:t>
            </a:r>
            <a:r>
              <a:rPr lang="ru-RU" dirty="0" err="1"/>
              <a:t>завоювання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тими</a:t>
            </a:r>
            <a:r>
              <a:rPr lang="ru-RU" dirty="0"/>
              <a:t> </a:t>
            </a:r>
            <a:r>
              <a:rPr lang="ru-RU" dirty="0" err="1"/>
              <a:t>країнами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 smtClean="0"/>
              <a:t>, часто </a:t>
            </a:r>
            <a:r>
              <a:rPr lang="ru-RU" dirty="0"/>
              <a:t>не </a:t>
            </a:r>
            <a:r>
              <a:rPr lang="ru-RU" dirty="0" err="1"/>
              <a:t>маючи</a:t>
            </a:r>
            <a:r>
              <a:rPr lang="ru-RU" dirty="0"/>
              <a:t> </a:t>
            </a:r>
            <a:r>
              <a:rPr lang="ru-RU" dirty="0" err="1"/>
              <a:t>серйозної</a:t>
            </a:r>
            <a:r>
              <a:rPr lang="ru-RU" dirty="0"/>
              <a:t> </a:t>
            </a:r>
            <a:r>
              <a:rPr lang="ru-RU" dirty="0" err="1"/>
              <a:t>чисельної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, </a:t>
            </a:r>
            <a:r>
              <a:rPr lang="ru-RU" dirty="0" err="1"/>
              <a:t>спираються</a:t>
            </a:r>
            <a:r>
              <a:rPr lang="ru-RU" dirty="0"/>
              <a:t> на </a:t>
            </a:r>
            <a:r>
              <a:rPr lang="ru-RU" dirty="0" smtClean="0"/>
              <a:t>свою </a:t>
            </a:r>
            <a:r>
              <a:rPr lang="ru-RU" dirty="0" err="1" smtClean="0"/>
              <a:t>економічну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військову</a:t>
            </a:r>
            <a:r>
              <a:rPr lang="ru-RU" dirty="0"/>
              <a:t> силу. Даний тип </a:t>
            </a:r>
            <a:r>
              <a:rPr lang="ru-RU" dirty="0" err="1"/>
              <a:t>міжетнічних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/>
              <a:t>етапи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деградація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і </a:t>
            </a:r>
            <a:r>
              <a:rPr lang="ru-RU" dirty="0" err="1"/>
              <a:t>соціального</a:t>
            </a:r>
            <a:r>
              <a:rPr lang="ru-RU" dirty="0"/>
              <a:t> устрою народу,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</a:t>
            </a:r>
          </a:p>
          <a:p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форм </a:t>
            </a:r>
            <a:r>
              <a:rPr lang="ru-RU" dirty="0" err="1"/>
              <a:t>девіантної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– </a:t>
            </a:r>
            <a:r>
              <a:rPr lang="ru-RU" dirty="0" err="1"/>
              <a:t>злочинність</a:t>
            </a:r>
            <a:r>
              <a:rPr lang="ru-RU" dirty="0"/>
              <a:t>, </a:t>
            </a:r>
            <a:r>
              <a:rPr lang="ru-RU" dirty="0" err="1"/>
              <a:t>наркоманія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рабської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</a:t>
            </a:r>
            <a:r>
              <a:rPr lang="ru-RU" dirty="0" err="1"/>
              <a:t>коренних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повалення</a:t>
            </a:r>
            <a:r>
              <a:rPr lang="ru-RU" dirty="0"/>
              <a:t> </a:t>
            </a:r>
            <a:r>
              <a:rPr lang="ru-RU" dirty="0" err="1"/>
              <a:t>ідеалів</a:t>
            </a:r>
            <a:r>
              <a:rPr lang="ru-RU" dirty="0"/>
              <a:t>, </a:t>
            </a:r>
            <a:r>
              <a:rPr lang="ru-RU" dirty="0" err="1"/>
              <a:t>символів</a:t>
            </a:r>
            <a:r>
              <a:rPr lang="ru-RU" dirty="0"/>
              <a:t> і </a:t>
            </a:r>
            <a:r>
              <a:rPr lang="ru-RU" dirty="0" err="1"/>
              <a:t>святинь</a:t>
            </a:r>
            <a:r>
              <a:rPr lang="ru-RU" dirty="0"/>
              <a:t> народу,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завоювали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умов для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обумовлено</a:t>
            </a:r>
            <a:r>
              <a:rPr lang="ru-RU" dirty="0" smtClean="0"/>
              <a:t> </a:t>
            </a:r>
            <a:r>
              <a:rPr lang="ru-RU" dirty="0" err="1"/>
              <a:t>послабленням</a:t>
            </a:r>
            <a:r>
              <a:rPr lang="ru-RU" dirty="0"/>
              <a:t> </a:t>
            </a:r>
            <a:r>
              <a:rPr lang="ru-RU" dirty="0" err="1"/>
              <a:t>етноцентризму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переважав</a:t>
            </a:r>
            <a:r>
              <a:rPr lang="ru-RU" dirty="0"/>
              <a:t> у них </a:t>
            </a:r>
            <a:r>
              <a:rPr lang="ru-RU" dirty="0" err="1" smtClean="0"/>
              <a:t>доколонізації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серед</a:t>
            </a:r>
            <a:r>
              <a:rPr lang="ru-RU" dirty="0"/>
              <a:t> народу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маргіналів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маргінальної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коренних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 з </a:t>
            </a:r>
            <a:r>
              <a:rPr lang="ru-RU" dirty="0" err="1"/>
              <a:t>колонізаторами</a:t>
            </a:r>
            <a:r>
              <a:rPr lang="ru-RU" dirty="0"/>
              <a:t>, </a:t>
            </a:r>
            <a:r>
              <a:rPr lang="ru-RU" dirty="0" smtClean="0"/>
              <a:t>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багатонаціональна</a:t>
            </a:r>
            <a:r>
              <a:rPr lang="ru-RU" dirty="0"/>
              <a:t> держава.</a:t>
            </a:r>
          </a:p>
          <a:p>
            <a:pPr marL="0" indent="0">
              <a:buNone/>
            </a:pPr>
            <a:r>
              <a:rPr lang="ru-RU" dirty="0"/>
              <a:t>4. Тип “</a:t>
            </a:r>
            <a:r>
              <a:rPr lang="ru-RU" dirty="0" err="1"/>
              <a:t>завоювання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” – </a:t>
            </a:r>
            <a:r>
              <a:rPr lang="ru-RU" dirty="0" err="1"/>
              <a:t>етнос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великий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/>
              <a:t>авторитет, </a:t>
            </a:r>
            <a:r>
              <a:rPr lang="ru-RU" dirty="0" err="1"/>
              <a:t>потрапляє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 народу з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нізьким</a:t>
            </a:r>
            <a:r>
              <a:rPr lang="ru-RU" dirty="0" smtClean="0"/>
              <a:t>, </a:t>
            </a:r>
            <a:r>
              <a:rPr lang="ru-RU" dirty="0" err="1" smtClean="0"/>
              <a:t>примітивним</a:t>
            </a:r>
            <a:r>
              <a:rPr lang="ru-RU" dirty="0" smtClean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мислення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. Даний тип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військова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адміністративна</a:t>
            </a:r>
            <a:r>
              <a:rPr lang="ru-RU" dirty="0" smtClean="0"/>
              <a:t>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зосереджується</a:t>
            </a:r>
            <a:r>
              <a:rPr lang="ru-RU" dirty="0"/>
              <a:t> у </a:t>
            </a:r>
            <a:r>
              <a:rPr lang="ru-RU" dirty="0" err="1"/>
              <a:t>завойовників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завойовники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засвоюють</a:t>
            </a:r>
            <a:r>
              <a:rPr lang="ru-RU" dirty="0"/>
              <a:t> культуру народу,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завоювали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згодом</a:t>
            </a:r>
            <a:r>
              <a:rPr lang="ru-RU" dirty="0"/>
              <a:t> </a:t>
            </a: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/>
              <a:t>деградації</a:t>
            </a:r>
            <a:r>
              <a:rPr lang="ru-RU" dirty="0"/>
              <a:t> </a:t>
            </a:r>
            <a:r>
              <a:rPr lang="ru-RU" dirty="0" smtClean="0"/>
              <a:t>через </a:t>
            </a:r>
            <a:r>
              <a:rPr lang="ru-RU" dirty="0" err="1" smtClean="0"/>
              <a:t>асиміляцію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асиміляція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через </a:t>
            </a:r>
            <a:r>
              <a:rPr lang="ru-RU" dirty="0" err="1"/>
              <a:t>змішані</a:t>
            </a:r>
            <a:r>
              <a:rPr lang="ru-RU" dirty="0"/>
              <a:t> </a:t>
            </a:r>
            <a:r>
              <a:rPr lang="ru-RU" dirty="0" err="1"/>
              <a:t>шлюби</a:t>
            </a:r>
            <a:r>
              <a:rPr lang="ru-RU" dirty="0"/>
              <a:t> </a:t>
            </a:r>
            <a:r>
              <a:rPr lang="ru-RU" dirty="0" err="1"/>
              <a:t>жінок</a:t>
            </a:r>
            <a:r>
              <a:rPr lang="ru-RU" dirty="0"/>
              <a:t> </a:t>
            </a:r>
            <a:r>
              <a:rPr lang="ru-RU" dirty="0" err="1" smtClean="0"/>
              <a:t>завойованого</a:t>
            </a:r>
            <a:r>
              <a:rPr lang="ru-RU" dirty="0" smtClean="0"/>
              <a:t> народу </a:t>
            </a:r>
            <a:r>
              <a:rPr lang="ru-RU" dirty="0"/>
              <a:t>з </a:t>
            </a:r>
            <a:r>
              <a:rPr lang="ru-RU" dirty="0" err="1"/>
              <a:t>чоловіками-завойовниками</a:t>
            </a:r>
            <a:r>
              <a:rPr lang="ru-RU" dirty="0"/>
              <a:t> і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проникають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і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контролем </a:t>
            </a:r>
            <a:r>
              <a:rPr lang="ru-RU" dirty="0" err="1"/>
              <a:t>завойовників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2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3626" y="442452"/>
            <a:ext cx="11366090" cy="58059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i="1" dirty="0" err="1"/>
              <a:t>Процеси</a:t>
            </a:r>
            <a:r>
              <a:rPr lang="ru-RU" i="1" dirty="0"/>
              <a:t> </a:t>
            </a:r>
            <a:r>
              <a:rPr lang="ru-RU" i="1" dirty="0" err="1"/>
              <a:t>взаємодії</a:t>
            </a:r>
            <a:r>
              <a:rPr lang="ru-RU" i="1" dirty="0"/>
              <a:t> </a:t>
            </a:r>
            <a:r>
              <a:rPr lang="ru-RU" i="1" dirty="0" err="1"/>
              <a:t>етнічних</a:t>
            </a:r>
            <a:r>
              <a:rPr lang="ru-RU" i="1" dirty="0"/>
              <a:t> </a:t>
            </a:r>
            <a:r>
              <a:rPr lang="ru-RU" i="1" dirty="0" err="1"/>
              <a:t>спільнот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міграція</a:t>
            </a:r>
            <a:r>
              <a:rPr lang="ru-RU" dirty="0"/>
              <a:t> –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пересування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в межах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/>
              <a:t>, </a:t>
            </a:r>
            <a:r>
              <a:rPr lang="ru-RU" dirty="0" err="1"/>
              <a:t>переселення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 smtClean="0"/>
              <a:t>регіони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err="1"/>
              <a:t>інтеграція</a:t>
            </a:r>
            <a:r>
              <a:rPr lang="ru-RU" dirty="0"/>
              <a:t> –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і </a:t>
            </a:r>
            <a:r>
              <a:rPr lang="ru-RU" dirty="0" err="1"/>
              <a:t>культурних</a:t>
            </a:r>
            <a:r>
              <a:rPr lang="ru-RU" dirty="0"/>
              <a:t> </a:t>
            </a:r>
            <a:r>
              <a:rPr lang="ru-RU" dirty="0" err="1" smtClean="0"/>
              <a:t>контактів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/>
              <a:t>етносів</a:t>
            </a:r>
            <a:r>
              <a:rPr lang="ru-RU" dirty="0"/>
              <a:t> в межах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соціально-політичної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консолідація</a:t>
            </a:r>
            <a:r>
              <a:rPr lang="ru-RU" dirty="0"/>
              <a:t> –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злиття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великих </a:t>
            </a:r>
            <a:r>
              <a:rPr lang="ru-RU" dirty="0" err="1"/>
              <a:t>підрозділів</a:t>
            </a:r>
            <a:r>
              <a:rPr lang="ru-RU" dirty="0"/>
              <a:t>,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споріднених</a:t>
            </a:r>
            <a:r>
              <a:rPr lang="ru-RU" dirty="0"/>
              <a:t> за </a:t>
            </a:r>
            <a:r>
              <a:rPr lang="ru-RU" dirty="0" err="1"/>
              <a:t>мовою</a:t>
            </a:r>
            <a:r>
              <a:rPr lang="ru-RU" dirty="0"/>
              <a:t> і культурою, у </a:t>
            </a:r>
            <a:r>
              <a:rPr lang="ru-RU" dirty="0" err="1" smtClean="0"/>
              <a:t>єдину</a:t>
            </a:r>
            <a:r>
              <a:rPr lang="ru-RU" dirty="0" smtClean="0"/>
              <a:t> </a:t>
            </a:r>
            <a:r>
              <a:rPr lang="ru-RU" dirty="0" err="1" smtClean="0"/>
              <a:t>етнічну</a:t>
            </a:r>
            <a:r>
              <a:rPr lang="ru-RU" dirty="0" smtClean="0"/>
              <a:t> </a:t>
            </a:r>
            <a:r>
              <a:rPr lang="ru-RU" dirty="0" err="1"/>
              <a:t>спільноту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асиміляція</a:t>
            </a:r>
            <a:r>
              <a:rPr lang="ru-RU" dirty="0"/>
              <a:t> –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сформованих</a:t>
            </a:r>
            <a:r>
              <a:rPr lang="ru-RU" dirty="0"/>
              <a:t> </a:t>
            </a:r>
            <a:r>
              <a:rPr lang="ru-RU" dirty="0" err="1"/>
              <a:t>етносів</a:t>
            </a:r>
            <a:r>
              <a:rPr lang="ru-RU" dirty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, культурою і </a:t>
            </a:r>
            <a:r>
              <a:rPr lang="ru-RU" dirty="0" err="1"/>
              <a:t>мовою</a:t>
            </a:r>
            <a:r>
              <a:rPr lang="ru-RU" dirty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</a:t>
            </a:r>
            <a:r>
              <a:rPr lang="ru-RU" dirty="0"/>
              <a:t>одного </a:t>
            </a:r>
            <a:r>
              <a:rPr lang="ru-RU" dirty="0" err="1"/>
              <a:t>етносу</a:t>
            </a:r>
            <a:r>
              <a:rPr lang="ru-RU" dirty="0"/>
              <a:t> </a:t>
            </a:r>
            <a:r>
              <a:rPr lang="ru-RU" dirty="0" err="1"/>
              <a:t>засвоюють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і культуру </a:t>
            </a:r>
            <a:r>
              <a:rPr lang="ru-RU" dirty="0" err="1"/>
              <a:t>іншого</a:t>
            </a:r>
            <a:r>
              <a:rPr lang="ru-RU" dirty="0"/>
              <a:t> і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втрачають</a:t>
            </a:r>
            <a:r>
              <a:rPr lang="ru-RU" dirty="0" smtClean="0"/>
              <a:t> </a:t>
            </a:r>
            <a:r>
              <a:rPr lang="ru-RU" dirty="0" err="1"/>
              <a:t>колишню</a:t>
            </a:r>
            <a:r>
              <a:rPr lang="ru-RU" dirty="0"/>
              <a:t> </a:t>
            </a:r>
            <a:r>
              <a:rPr lang="ru-RU" dirty="0" err="1"/>
              <a:t>етнічну</a:t>
            </a:r>
            <a:r>
              <a:rPr lang="ru-RU" dirty="0"/>
              <a:t> </a:t>
            </a:r>
            <a:r>
              <a:rPr lang="ru-RU" dirty="0" err="1"/>
              <a:t>приналежність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акомодація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адаптація</a:t>
            </a:r>
            <a:r>
              <a:rPr lang="ru-RU" dirty="0"/>
              <a:t> – </a:t>
            </a:r>
            <a:r>
              <a:rPr lang="ru-RU" dirty="0" err="1"/>
              <a:t>пристосування</a:t>
            </a:r>
            <a:r>
              <a:rPr lang="ru-RU" dirty="0"/>
              <a:t> людей до </a:t>
            </a:r>
            <a:r>
              <a:rPr lang="ru-RU" dirty="0" err="1"/>
              <a:t>життя</a:t>
            </a:r>
            <a:r>
              <a:rPr lang="ru-RU" dirty="0"/>
              <a:t> у </a:t>
            </a:r>
            <a:r>
              <a:rPr lang="ru-RU" dirty="0" smtClean="0"/>
              <a:t>новому </a:t>
            </a:r>
            <a:r>
              <a:rPr lang="ru-RU" dirty="0" err="1" smtClean="0"/>
              <a:t>етнічному</a:t>
            </a:r>
            <a:r>
              <a:rPr lang="ru-RU" dirty="0" smtClean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прикладання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до них </a:t>
            </a:r>
            <a:r>
              <a:rPr lang="ru-RU" dirty="0" smtClean="0"/>
              <a:t>для </a:t>
            </a:r>
            <a:r>
              <a:rPr lang="ru-RU" dirty="0" err="1" smtClean="0"/>
              <a:t>взаємного</a:t>
            </a:r>
            <a:r>
              <a:rPr lang="ru-RU" dirty="0" smtClean="0"/>
              <a:t> </a:t>
            </a:r>
            <a:r>
              <a:rPr lang="ru-RU" dirty="0" err="1"/>
              <a:t>співіснування</a:t>
            </a:r>
            <a:r>
              <a:rPr lang="ru-RU" dirty="0"/>
              <a:t> і </a:t>
            </a:r>
            <a:r>
              <a:rPr lang="ru-RU" dirty="0" err="1"/>
              <a:t>взаємодії</a:t>
            </a:r>
            <a:r>
              <a:rPr lang="ru-RU" dirty="0"/>
              <a:t> у </a:t>
            </a:r>
            <a:r>
              <a:rPr lang="ru-RU" dirty="0" err="1"/>
              <a:t>економічній</a:t>
            </a:r>
            <a:r>
              <a:rPr lang="ru-RU" dirty="0"/>
              <a:t> і </a:t>
            </a:r>
            <a:r>
              <a:rPr lang="ru-RU" dirty="0" err="1"/>
              <a:t>соціальній</a:t>
            </a:r>
            <a:r>
              <a:rPr lang="ru-RU" dirty="0"/>
              <a:t> сферах;</a:t>
            </a:r>
          </a:p>
          <a:p>
            <a:r>
              <a:rPr lang="ru-RU" dirty="0"/>
              <a:t>§ </a:t>
            </a:r>
            <a:r>
              <a:rPr lang="ru-RU" dirty="0" err="1"/>
              <a:t>аккультурація</a:t>
            </a:r>
            <a:r>
              <a:rPr lang="ru-RU" dirty="0"/>
              <a:t> –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взаємопроникнення</a:t>
            </a:r>
            <a:r>
              <a:rPr lang="ru-RU" dirty="0"/>
              <a:t> культур,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культурних</a:t>
            </a:r>
            <a:r>
              <a:rPr lang="ru-RU" dirty="0"/>
              <a:t> моделей.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72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501446"/>
            <a:ext cx="10547914" cy="57469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/>
              <a:t>Колоніалізм</a:t>
            </a:r>
            <a:r>
              <a:rPr lang="ru-RU" b="1" i="1" dirty="0"/>
              <a:t> </a:t>
            </a:r>
            <a:r>
              <a:rPr lang="ru-RU" dirty="0"/>
              <a:t>– тип </a:t>
            </a:r>
            <a:r>
              <a:rPr lang="ru-RU" dirty="0" err="1"/>
              <a:t>міжетнічних</a:t>
            </a:r>
            <a:r>
              <a:rPr lang="ru-RU" dirty="0"/>
              <a:t> </a:t>
            </a:r>
            <a:r>
              <a:rPr lang="ru-RU" dirty="0" err="1"/>
              <a:t>взаємовідносин</a:t>
            </a:r>
            <a:r>
              <a:rPr lang="ru-RU" dirty="0"/>
              <a:t>, за </a:t>
            </a:r>
            <a:r>
              <a:rPr lang="ru-RU" dirty="0" err="1"/>
              <a:t>яким</a:t>
            </a:r>
            <a:r>
              <a:rPr lang="ru-RU" dirty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завойованої</a:t>
            </a:r>
            <a:r>
              <a:rPr lang="ru-RU" dirty="0" smtClean="0"/>
              <a:t>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/>
              <a:t>завойовниками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/>
              <a:t>колонії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поселення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розміщуються</a:t>
            </a:r>
            <a:r>
              <a:rPr lang="ru-RU" dirty="0"/>
              <a:t> </a:t>
            </a:r>
            <a:r>
              <a:rPr lang="ru-RU" dirty="0" err="1"/>
              <a:t>коренні</a:t>
            </a:r>
            <a:r>
              <a:rPr lang="ru-RU" dirty="0"/>
              <a:t> </a:t>
            </a:r>
            <a:r>
              <a:rPr lang="ru-RU" dirty="0" err="1"/>
              <a:t>жителі</a:t>
            </a:r>
            <a:r>
              <a:rPr lang="ru-RU" dirty="0" smtClean="0"/>
              <a:t>.</a:t>
            </a:r>
          </a:p>
          <a:p>
            <a:r>
              <a:rPr lang="ru-RU" i="1" dirty="0" err="1"/>
              <a:t>Компоненти</a:t>
            </a:r>
            <a:r>
              <a:rPr lang="ru-RU" i="1" dirty="0"/>
              <a:t> </a:t>
            </a:r>
            <a:r>
              <a:rPr lang="ru-RU" i="1" dirty="0" err="1"/>
              <a:t>колоніального</a:t>
            </a:r>
            <a:r>
              <a:rPr lang="ru-RU" i="1" dirty="0"/>
              <a:t> </a:t>
            </a:r>
            <a:r>
              <a:rPr lang="ru-RU" i="1" dirty="0" err="1"/>
              <a:t>життя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тубільне</a:t>
            </a:r>
            <a:r>
              <a:rPr lang="ru-RU" dirty="0"/>
              <a:t> </a:t>
            </a:r>
            <a:r>
              <a:rPr lang="ru-RU" dirty="0" err="1"/>
              <a:t>суспільство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іноземна</a:t>
            </a:r>
            <a:r>
              <a:rPr lang="ru-RU" dirty="0"/>
              <a:t> </a:t>
            </a:r>
            <a:r>
              <a:rPr lang="ru-RU" dirty="0" err="1"/>
              <a:t>меншина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колоніальна</a:t>
            </a:r>
            <a:r>
              <a:rPr lang="ru-RU" dirty="0"/>
              <a:t> </a:t>
            </a:r>
            <a:r>
              <a:rPr lang="ru-RU" dirty="0" err="1"/>
              <a:t>ситуація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i="1" dirty="0" err="1"/>
              <a:t>Колоніальна</a:t>
            </a:r>
            <a:r>
              <a:rPr lang="ru-RU" b="1" i="1" dirty="0"/>
              <a:t> </a:t>
            </a:r>
            <a:r>
              <a:rPr lang="ru-RU" b="1" i="1" dirty="0" err="1"/>
              <a:t>ситуація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ситуація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спрощену</a:t>
            </a:r>
            <a:r>
              <a:rPr lang="ru-RU" dirty="0"/>
              <a:t> схему </a:t>
            </a:r>
            <a:r>
              <a:rPr lang="ru-RU" dirty="0" err="1" smtClean="0"/>
              <a:t>етапів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/>
              <a:t>контактів</a:t>
            </a:r>
            <a:r>
              <a:rPr lang="ru-RU" dirty="0"/>
              <a:t>: </a:t>
            </a:r>
            <a:r>
              <a:rPr lang="ru-RU" dirty="0" err="1"/>
              <a:t>конфлікт</a:t>
            </a:r>
            <a:r>
              <a:rPr lang="ru-RU" dirty="0"/>
              <a:t>, </a:t>
            </a:r>
            <a:r>
              <a:rPr lang="ru-RU" dirty="0" err="1"/>
              <a:t>адаптація</a:t>
            </a:r>
            <a:r>
              <a:rPr lang="ru-RU" dirty="0"/>
              <a:t>, синкретизм, </a:t>
            </a:r>
            <a:r>
              <a:rPr lang="ru-RU" dirty="0" err="1"/>
              <a:t>асиміляція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 err="1"/>
              <a:t>Фактори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обумовлюють</a:t>
            </a:r>
            <a:r>
              <a:rPr lang="ru-RU" i="1" dirty="0"/>
              <a:t> </a:t>
            </a:r>
            <a:r>
              <a:rPr lang="ru-RU" i="1" dirty="0" err="1"/>
              <a:t>реакцію</a:t>
            </a:r>
            <a:r>
              <a:rPr lang="ru-RU" i="1" dirty="0"/>
              <a:t> і </a:t>
            </a:r>
            <a:r>
              <a:rPr lang="ru-RU" i="1" dirty="0" err="1"/>
              <a:t>поведінку</a:t>
            </a:r>
            <a:r>
              <a:rPr lang="ru-RU" i="1" dirty="0"/>
              <a:t> </a:t>
            </a:r>
            <a:r>
              <a:rPr lang="ru-RU" i="1" dirty="0" err="1"/>
              <a:t>завойованого</a:t>
            </a:r>
            <a:r>
              <a:rPr lang="ru-RU" i="1" dirty="0"/>
              <a:t> народу </a:t>
            </a:r>
            <a:r>
              <a:rPr lang="ru-RU" i="1" dirty="0" smtClean="0"/>
              <a:t>на </a:t>
            </a:r>
            <a:r>
              <a:rPr lang="ru-RU" i="1" dirty="0" err="1" smtClean="0"/>
              <a:t>колоніальну</a:t>
            </a:r>
            <a:r>
              <a:rPr lang="ru-RU" i="1" dirty="0" smtClean="0"/>
              <a:t> </a:t>
            </a:r>
            <a:r>
              <a:rPr lang="ru-RU" i="1" dirty="0" err="1"/>
              <a:t>ситуацію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влада</a:t>
            </a:r>
            <a:r>
              <a:rPr lang="ru-RU" dirty="0"/>
              <a:t>, яку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колонізатори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сприйняття</a:t>
            </a:r>
            <a:r>
              <a:rPr lang="ru-RU" dirty="0"/>
              <a:t> людей, </a:t>
            </a:r>
            <a:r>
              <a:rPr lang="ru-RU" dirty="0" err="1"/>
              <a:t>взаємовідносин</a:t>
            </a:r>
            <a:r>
              <a:rPr lang="ru-RU" dirty="0"/>
              <a:t> і </a:t>
            </a:r>
            <a:r>
              <a:rPr lang="ru-RU" dirty="0" err="1"/>
              <a:t>конфліктів</a:t>
            </a:r>
            <a:r>
              <a:rPr lang="ru-RU" dirty="0"/>
              <a:t>, яке </a:t>
            </a:r>
            <a:r>
              <a:rPr lang="ru-RU" dirty="0" err="1"/>
              <a:t>властиве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даному</a:t>
            </a:r>
            <a:r>
              <a:rPr lang="ru-RU" dirty="0" smtClean="0"/>
              <a:t> </a:t>
            </a:r>
            <a:r>
              <a:rPr lang="ru-RU" dirty="0" err="1" smtClean="0"/>
              <a:t>підкоренному</a:t>
            </a:r>
            <a:r>
              <a:rPr lang="ru-RU" dirty="0" smtClean="0"/>
              <a:t> </a:t>
            </a:r>
            <a:r>
              <a:rPr lang="ru-RU" dirty="0"/>
              <a:t>народу;</a:t>
            </a:r>
          </a:p>
          <a:p>
            <a:r>
              <a:rPr lang="ru-RU" dirty="0"/>
              <a:t>§ </a:t>
            </a:r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колонізації</a:t>
            </a:r>
            <a:r>
              <a:rPr lang="ru-RU" dirty="0"/>
              <a:t> конкретного народу.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7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452" y="560440"/>
            <a:ext cx="11198942" cy="599767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i="1" dirty="0"/>
              <a:t>Основою </a:t>
            </a:r>
            <a:r>
              <a:rPr lang="ru-RU" i="1" dirty="0" err="1"/>
              <a:t>влади</a:t>
            </a:r>
            <a:r>
              <a:rPr lang="ru-RU" i="1" dirty="0"/>
              <a:t> </a:t>
            </a:r>
            <a:r>
              <a:rPr lang="ru-RU" i="1" dirty="0" err="1"/>
              <a:t>колонізаторів</a:t>
            </a:r>
            <a:r>
              <a:rPr lang="ru-RU" i="1" dirty="0"/>
              <a:t> є:</a:t>
            </a:r>
          </a:p>
          <a:p>
            <a:r>
              <a:rPr lang="ru-RU" dirty="0"/>
              <a:t>§ </a:t>
            </a:r>
            <a:r>
              <a:rPr lang="ru-RU" dirty="0" err="1"/>
              <a:t>військова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розрізненості</a:t>
            </a:r>
            <a:r>
              <a:rPr lang="ru-RU" dirty="0"/>
              <a:t> і </a:t>
            </a:r>
            <a:r>
              <a:rPr lang="ru-RU" dirty="0" err="1"/>
              <a:t>конфліктів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народами;</a:t>
            </a:r>
          </a:p>
          <a:p>
            <a:r>
              <a:rPr lang="ru-RU" dirty="0"/>
              <a:t>§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союзників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грамотне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релігії</a:t>
            </a:r>
            <a:r>
              <a:rPr lang="ru-RU" dirty="0"/>
              <a:t> як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язичницьких</a:t>
            </a:r>
            <a:r>
              <a:rPr lang="ru-RU" dirty="0"/>
              <a:t> </a:t>
            </a:r>
            <a:r>
              <a:rPr lang="ru-RU" dirty="0" err="1"/>
              <a:t>релігій</a:t>
            </a:r>
            <a:r>
              <a:rPr lang="ru-RU" dirty="0"/>
              <a:t> </a:t>
            </a:r>
            <a:r>
              <a:rPr lang="ru-RU" dirty="0" smtClean="0"/>
              <a:t>і в </a:t>
            </a:r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порятунку</a:t>
            </a:r>
            <a:r>
              <a:rPr lang="ru-RU" dirty="0"/>
              <a:t> душ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i="1" dirty="0" err="1"/>
              <a:t>Специфіка</a:t>
            </a:r>
            <a:r>
              <a:rPr lang="ru-RU" i="1" dirty="0"/>
              <a:t> </a:t>
            </a:r>
            <a:r>
              <a:rPr lang="ru-RU" i="1" dirty="0" err="1"/>
              <a:t>влади</a:t>
            </a:r>
            <a:r>
              <a:rPr lang="ru-RU" i="1" dirty="0"/>
              <a:t> </a:t>
            </a:r>
            <a:r>
              <a:rPr lang="ru-RU" i="1" dirty="0" err="1"/>
              <a:t>завойованої</a:t>
            </a:r>
            <a:r>
              <a:rPr lang="ru-RU" i="1" dirty="0"/>
              <a:t> </a:t>
            </a:r>
            <a:r>
              <a:rPr lang="ru-RU" i="1" dirty="0" err="1"/>
              <a:t>країни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матеріальні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– велика </a:t>
            </a:r>
            <a:r>
              <a:rPr lang="ru-RU" dirty="0" err="1"/>
              <a:t>територія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 smtClean="0"/>
              <a:t>багаточисельне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/>
              <a:t>, </a:t>
            </a:r>
            <a:r>
              <a:rPr lang="ru-RU" dirty="0" err="1"/>
              <a:t>розвинуті</a:t>
            </a:r>
            <a:r>
              <a:rPr lang="ru-RU" dirty="0"/>
              <a:t> </a:t>
            </a:r>
            <a:r>
              <a:rPr lang="ru-RU" dirty="0" err="1"/>
              <a:t>економічні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endParaRPr lang="ru-RU" dirty="0"/>
          </a:p>
          <a:p>
            <a:r>
              <a:rPr lang="ru-RU" dirty="0" err="1"/>
              <a:t>незалежних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життєзабезпечення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ідеологічні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–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єдності</a:t>
            </a:r>
            <a:r>
              <a:rPr lang="ru-RU" dirty="0"/>
              <a:t> і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солідарності</a:t>
            </a:r>
            <a:r>
              <a:rPr lang="ru-RU" dirty="0" smtClean="0"/>
              <a:t>, </a:t>
            </a:r>
            <a:r>
              <a:rPr lang="ru-RU" dirty="0" err="1" smtClean="0"/>
              <a:t>єдина</a:t>
            </a:r>
            <a:r>
              <a:rPr lang="ru-RU" dirty="0" smtClean="0"/>
              <a:t>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, </a:t>
            </a:r>
            <a:r>
              <a:rPr lang="ru-RU" dirty="0" err="1"/>
              <a:t>символіка</a:t>
            </a:r>
            <a:r>
              <a:rPr lang="ru-RU" dirty="0"/>
              <a:t>, </a:t>
            </a:r>
            <a:r>
              <a:rPr lang="ru-RU" dirty="0" err="1"/>
              <a:t>єдина</a:t>
            </a:r>
            <a:r>
              <a:rPr lang="ru-RU" dirty="0"/>
              <a:t>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свідомість</a:t>
            </a:r>
            <a:r>
              <a:rPr lang="ru-RU" dirty="0" smtClean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i="1" dirty="0" err="1" smtClean="0"/>
              <a:t>Цілі</a:t>
            </a:r>
            <a:r>
              <a:rPr lang="ru-RU" i="1" dirty="0" smtClean="0"/>
              <a:t> </a:t>
            </a:r>
            <a:r>
              <a:rPr lang="ru-RU" i="1" dirty="0" err="1"/>
              <a:t>колонізації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надбання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економічних</a:t>
            </a:r>
            <a:r>
              <a:rPr lang="ru-RU" dirty="0"/>
              <a:t> і </a:t>
            </a:r>
            <a:r>
              <a:rPr lang="ru-RU" dirty="0" err="1"/>
              <a:t>природніх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релігії</a:t>
            </a:r>
            <a:r>
              <a:rPr lang="ru-RU" dirty="0"/>
              <a:t> і </a:t>
            </a:r>
            <a:r>
              <a:rPr lang="ru-RU" dirty="0" err="1"/>
              <a:t>віри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теориторії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регіонів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 smtClean="0"/>
              <a:t>відправляти</a:t>
            </a:r>
            <a:r>
              <a:rPr lang="ru-RU" dirty="0" smtClean="0"/>
              <a:t> </a:t>
            </a:r>
            <a:r>
              <a:rPr lang="ru-RU" dirty="0" err="1" smtClean="0"/>
              <a:t>злочинців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невідповідних</a:t>
            </a:r>
            <a:r>
              <a:rPr lang="ru-RU" dirty="0"/>
              <a:t> для </a:t>
            </a:r>
            <a:r>
              <a:rPr lang="ru-RU" dirty="0" err="1"/>
              <a:t>життя</a:t>
            </a:r>
            <a:r>
              <a:rPr lang="ru-RU" dirty="0"/>
              <a:t> у </a:t>
            </a:r>
            <a:r>
              <a:rPr lang="ru-RU" dirty="0" err="1"/>
              <a:t>суспільстві</a:t>
            </a:r>
            <a:r>
              <a:rPr lang="ru-RU" dirty="0"/>
              <a:t> людей;</a:t>
            </a:r>
          </a:p>
          <a:p>
            <a:r>
              <a:rPr lang="ru-RU" dirty="0"/>
              <a:t>§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отримати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 і славу,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амбіцій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16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 smtClean="0"/>
              <a:t>Психологічна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специфіка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етнічних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конфліктів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7587" y="2062750"/>
            <a:ext cx="10766322" cy="44265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/>
              <a:t>Міжетнічна</a:t>
            </a:r>
            <a:r>
              <a:rPr lang="ru-RU" b="1" i="1" dirty="0"/>
              <a:t> </a:t>
            </a:r>
            <a:r>
              <a:rPr lang="ru-RU" b="1" i="1" dirty="0" err="1"/>
              <a:t>напруженість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соціально-психологічна</a:t>
            </a:r>
            <a:r>
              <a:rPr lang="ru-RU" dirty="0"/>
              <a:t> </a:t>
            </a:r>
            <a:r>
              <a:rPr lang="ru-RU" dirty="0" smtClean="0"/>
              <a:t>характеристика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народами.</a:t>
            </a:r>
          </a:p>
          <a:p>
            <a:pPr marL="0" indent="0">
              <a:buNone/>
            </a:pPr>
            <a:r>
              <a:rPr lang="ru-RU" i="1" dirty="0"/>
              <a:t>Характеристики </a:t>
            </a:r>
            <a:r>
              <a:rPr lang="ru-RU" i="1" dirty="0" err="1"/>
              <a:t>міжетнічної</a:t>
            </a:r>
            <a:r>
              <a:rPr lang="ru-RU" i="1" dirty="0"/>
              <a:t> </a:t>
            </a:r>
            <a:r>
              <a:rPr lang="ru-RU" i="1" dirty="0" err="1"/>
              <a:t>напруженості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включає</a:t>
            </a:r>
            <a:r>
              <a:rPr lang="ru-RU" dirty="0"/>
              <a:t> у себе </a:t>
            </a:r>
            <a:r>
              <a:rPr lang="ru-RU" dirty="0" err="1"/>
              <a:t>групове</a:t>
            </a:r>
            <a:r>
              <a:rPr lang="ru-RU" dirty="0"/>
              <a:t> </a:t>
            </a:r>
            <a:r>
              <a:rPr lang="ru-RU" dirty="0" err="1"/>
              <a:t>протиставлення</a:t>
            </a:r>
            <a:r>
              <a:rPr lang="ru-RU" dirty="0"/>
              <a:t> і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до умов </a:t>
            </a:r>
            <a:r>
              <a:rPr lang="ru-RU" dirty="0" err="1"/>
              <a:t>кризи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/>
              <a:t>ідентифікації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включає</a:t>
            </a:r>
            <a:r>
              <a:rPr lang="ru-RU" dirty="0"/>
              <a:t> у себе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когнітивно-емоційних</a:t>
            </a:r>
            <a:r>
              <a:rPr lang="ru-RU" dirty="0"/>
              <a:t> </a:t>
            </a:r>
            <a:r>
              <a:rPr lang="ru-RU" dirty="0" err="1"/>
              <a:t>утворень</a:t>
            </a:r>
            <a:r>
              <a:rPr lang="ru-RU" dirty="0"/>
              <a:t> і </a:t>
            </a:r>
            <a:r>
              <a:rPr lang="ru-RU" dirty="0" err="1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функцією</a:t>
            </a:r>
            <a:r>
              <a:rPr lang="ru-RU" dirty="0" smtClean="0"/>
              <a:t>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станів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витікає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стану </a:t>
            </a:r>
            <a:r>
              <a:rPr lang="ru-RU" dirty="0" err="1"/>
              <a:t>незадоволеності</a:t>
            </a:r>
            <a:r>
              <a:rPr lang="ru-RU" dirty="0"/>
              <a:t>, </a:t>
            </a:r>
            <a:r>
              <a:rPr lang="ru-RU" dirty="0" err="1"/>
              <a:t>викликаного</a:t>
            </a:r>
            <a:r>
              <a:rPr lang="ru-RU" dirty="0"/>
              <a:t> </a:t>
            </a:r>
            <a:r>
              <a:rPr lang="ru-RU" dirty="0" err="1"/>
              <a:t>фрустрацією</a:t>
            </a:r>
            <a:r>
              <a:rPr lang="ru-RU" dirty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потреб </a:t>
            </a:r>
            <a:r>
              <a:rPr lang="ru-RU" dirty="0"/>
              <a:t>у </a:t>
            </a:r>
            <a:r>
              <a:rPr lang="ru-RU" dirty="0" err="1"/>
              <a:t>ідентичності</a:t>
            </a:r>
            <a:r>
              <a:rPr lang="ru-RU" dirty="0"/>
              <a:t> і </a:t>
            </a:r>
            <a:r>
              <a:rPr lang="ru-RU" dirty="0" err="1"/>
              <a:t>безпеці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психологічної</a:t>
            </a:r>
            <a:r>
              <a:rPr lang="ru-RU" dirty="0"/>
              <a:t> </a:t>
            </a:r>
            <a:r>
              <a:rPr lang="ru-RU" dirty="0" err="1"/>
              <a:t>готовності</a:t>
            </a:r>
            <a:r>
              <a:rPr lang="ru-RU" dirty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 до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711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452" y="521110"/>
            <a:ext cx="10284542" cy="572728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i="1" dirty="0" err="1" smtClean="0"/>
              <a:t>Фази</a:t>
            </a:r>
            <a:r>
              <a:rPr lang="ru-RU" i="1" dirty="0" smtClean="0"/>
              <a:t> </a:t>
            </a:r>
            <a:r>
              <a:rPr lang="ru-RU" i="1" dirty="0" err="1"/>
              <a:t>міжетнічної</a:t>
            </a:r>
            <a:r>
              <a:rPr lang="ru-RU" i="1" dirty="0"/>
              <a:t> </a:t>
            </a:r>
            <a:r>
              <a:rPr lang="ru-RU" i="1" dirty="0" err="1"/>
              <a:t>напруженості</a:t>
            </a:r>
            <a:r>
              <a:rPr lang="ru-RU" i="1" dirty="0"/>
              <a:t>:</a:t>
            </a:r>
          </a:p>
          <a:p>
            <a:pPr marL="0" indent="0">
              <a:buNone/>
            </a:pPr>
            <a:r>
              <a:rPr lang="ru-RU" dirty="0"/>
              <a:t>1. Латентна,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виникає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на </a:t>
            </a:r>
            <a:r>
              <a:rPr lang="ru-RU" dirty="0" err="1"/>
              <a:t>етнічні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r>
              <a:rPr lang="ru-RU" dirty="0"/>
              <a:t>§ є </a:t>
            </a:r>
            <a:r>
              <a:rPr lang="ru-RU" dirty="0" err="1"/>
              <a:t>нормальним</a:t>
            </a:r>
            <a:r>
              <a:rPr lang="ru-RU" dirty="0"/>
              <a:t> </a:t>
            </a:r>
            <a:r>
              <a:rPr lang="ru-RU" dirty="0" err="1"/>
              <a:t>психологічним</a:t>
            </a:r>
            <a:r>
              <a:rPr lang="ru-RU" dirty="0"/>
              <a:t> фоном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несподіваних</a:t>
            </a:r>
            <a:r>
              <a:rPr lang="ru-RU" dirty="0" smtClean="0"/>
              <a:t> </a:t>
            </a:r>
            <a:r>
              <a:rPr lang="ru-RU" dirty="0" err="1" smtClean="0"/>
              <a:t>ситуацій</a:t>
            </a:r>
            <a:r>
              <a:rPr lang="ru-RU" dirty="0"/>
              <a:t>;</a:t>
            </a:r>
          </a:p>
          <a:p>
            <a:r>
              <a:rPr lang="ru-RU" dirty="0"/>
              <a:t>§ причини </a:t>
            </a:r>
            <a:r>
              <a:rPr lang="ru-RU" dirty="0" err="1"/>
              <a:t>незадоволеності</a:t>
            </a:r>
            <a:r>
              <a:rPr lang="ru-RU" dirty="0"/>
              <a:t> не </a:t>
            </a:r>
            <a:r>
              <a:rPr lang="ru-RU" dirty="0" err="1"/>
              <a:t>розглядаються</a:t>
            </a:r>
            <a:r>
              <a:rPr lang="ru-RU" dirty="0"/>
              <a:t> як </a:t>
            </a:r>
            <a:r>
              <a:rPr lang="ru-RU" dirty="0" err="1"/>
              <a:t>міжнаціональні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відсутня</a:t>
            </a:r>
            <a:r>
              <a:rPr lang="ru-RU" dirty="0"/>
              <a:t> </a:t>
            </a:r>
            <a:r>
              <a:rPr lang="ru-RU" dirty="0" err="1"/>
              <a:t>емоційна</a:t>
            </a:r>
            <a:r>
              <a:rPr lang="ru-RU" dirty="0"/>
              <a:t> </a:t>
            </a:r>
            <a:r>
              <a:rPr lang="ru-RU" dirty="0" err="1"/>
              <a:t>нейтральність</a:t>
            </a:r>
            <a:r>
              <a:rPr lang="ru-RU" dirty="0"/>
              <a:t> при </a:t>
            </a:r>
            <a:r>
              <a:rPr lang="ru-RU" dirty="0" err="1"/>
              <a:t>виникненні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з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етносами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Фрустраційна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відчутті</a:t>
            </a:r>
            <a:r>
              <a:rPr lang="ru-RU" dirty="0"/>
              <a:t> </a:t>
            </a:r>
            <a:r>
              <a:rPr lang="ru-RU" dirty="0" err="1"/>
              <a:t>гнітючої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, </a:t>
            </a:r>
            <a:r>
              <a:rPr lang="ru-RU" dirty="0" err="1"/>
              <a:t>тривоги</a:t>
            </a:r>
            <a:r>
              <a:rPr lang="ru-RU" dirty="0"/>
              <a:t>, </a:t>
            </a:r>
            <a:r>
              <a:rPr lang="ru-RU" dirty="0" err="1"/>
              <a:t>відчаю</a:t>
            </a:r>
            <a:r>
              <a:rPr lang="ru-RU" dirty="0"/>
              <a:t>, </a:t>
            </a:r>
            <a:r>
              <a:rPr lang="ru-RU" dirty="0" err="1"/>
              <a:t>гніву</a:t>
            </a:r>
            <a:r>
              <a:rPr lang="ru-RU" dirty="0" smtClean="0"/>
              <a:t>, </a:t>
            </a:r>
            <a:r>
              <a:rPr lang="ru-RU" dirty="0" err="1" smtClean="0"/>
              <a:t>дратівливості</a:t>
            </a:r>
            <a:r>
              <a:rPr lang="ru-RU" dirty="0"/>
              <a:t>, </a:t>
            </a:r>
            <a:r>
              <a:rPr lang="ru-RU" dirty="0" err="1"/>
              <a:t>розчарування</a:t>
            </a:r>
            <a:r>
              <a:rPr lang="ru-RU" dirty="0"/>
              <a:t> у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етносів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ступіню</a:t>
            </a:r>
            <a:r>
              <a:rPr lang="ru-RU" dirty="0"/>
              <a:t> </a:t>
            </a:r>
            <a:r>
              <a:rPr lang="ru-RU" dirty="0" err="1"/>
              <a:t>емоційної</a:t>
            </a:r>
            <a:r>
              <a:rPr lang="ru-RU" dirty="0"/>
              <a:t> </a:t>
            </a:r>
            <a:r>
              <a:rPr lang="ru-RU" dirty="0" err="1"/>
              <a:t>збудженості</a:t>
            </a:r>
            <a:r>
              <a:rPr lang="ru-RU" dirty="0"/>
              <a:t>, яка </a:t>
            </a:r>
            <a:r>
              <a:rPr lang="ru-RU" dirty="0" smtClean="0"/>
              <a:t>є </a:t>
            </a:r>
            <a:r>
              <a:rPr lang="ru-RU" dirty="0" err="1" smtClean="0"/>
              <a:t>типовим</a:t>
            </a:r>
            <a:r>
              <a:rPr lang="ru-RU" dirty="0" smtClean="0"/>
              <a:t> </a:t>
            </a:r>
            <a:r>
              <a:rPr lang="ru-RU" dirty="0"/>
              <a:t>маркером </a:t>
            </a:r>
            <a:r>
              <a:rPr lang="ru-RU" dirty="0" err="1"/>
              <a:t>фрустраційної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проявляється</a:t>
            </a:r>
            <a:r>
              <a:rPr lang="ru-RU" dirty="0"/>
              <a:t> у формах </a:t>
            </a:r>
            <a:r>
              <a:rPr lang="ru-RU" dirty="0" err="1"/>
              <a:t>побутового</a:t>
            </a:r>
            <a:r>
              <a:rPr lang="ru-RU" dirty="0"/>
              <a:t> </a:t>
            </a:r>
            <a:r>
              <a:rPr lang="ru-RU" dirty="0" err="1"/>
              <a:t>націоналізму</a:t>
            </a:r>
            <a:r>
              <a:rPr lang="ru-RU" dirty="0"/>
              <a:t>, коли у </a:t>
            </a:r>
            <a:r>
              <a:rPr lang="ru-RU" dirty="0" err="1" smtClean="0"/>
              <a:t>суспільстві</a:t>
            </a:r>
            <a:r>
              <a:rPr lang="ru-RU" dirty="0" smtClean="0"/>
              <a:t> </a:t>
            </a:r>
            <a:r>
              <a:rPr lang="ru-RU" dirty="0" err="1" smtClean="0"/>
              <a:t>розповсюджуються</a:t>
            </a:r>
            <a:r>
              <a:rPr lang="ru-RU" dirty="0" smtClean="0"/>
              <a:t> </a:t>
            </a:r>
            <a:r>
              <a:rPr lang="ru-RU" dirty="0" err="1"/>
              <a:t>зневажливі</a:t>
            </a:r>
            <a:r>
              <a:rPr lang="ru-RU" dirty="0"/>
              <a:t> </a:t>
            </a:r>
            <a:r>
              <a:rPr lang="ru-RU" dirty="0" err="1"/>
              <a:t>групові</a:t>
            </a:r>
            <a:r>
              <a:rPr lang="ru-RU" dirty="0"/>
              <a:t> характеристики </a:t>
            </a:r>
            <a:r>
              <a:rPr lang="ru-RU" dirty="0" err="1"/>
              <a:t>етносу</a:t>
            </a:r>
            <a:r>
              <a:rPr lang="ru-RU" dirty="0"/>
              <a:t>;</a:t>
            </a:r>
          </a:p>
          <a:p>
            <a:r>
              <a:rPr lang="ru-RU" dirty="0"/>
              <a:t>§ як </a:t>
            </a:r>
            <a:r>
              <a:rPr lang="ru-RU" dirty="0" err="1"/>
              <a:t>джерело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етнічні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конструктивні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проблем,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збільшуються</a:t>
            </a:r>
            <a:r>
              <a:rPr lang="ru-RU" dirty="0" smtClean="0"/>
              <a:t> </a:t>
            </a:r>
            <a:r>
              <a:rPr lang="ru-RU" dirty="0" err="1"/>
              <a:t>астеничні</a:t>
            </a:r>
            <a:r>
              <a:rPr lang="ru-RU" dirty="0"/>
              <a:t> і </a:t>
            </a:r>
            <a:r>
              <a:rPr lang="ru-RU" dirty="0" err="1"/>
              <a:t>депресивні</a:t>
            </a:r>
            <a:r>
              <a:rPr lang="ru-RU" dirty="0"/>
              <a:t> </a:t>
            </a:r>
            <a:r>
              <a:rPr lang="ru-RU" dirty="0" err="1"/>
              <a:t>стани</a:t>
            </a:r>
            <a:r>
              <a:rPr lang="ru-RU" dirty="0"/>
              <a:t> у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16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762" y="589936"/>
            <a:ext cx="10618838" cy="5658464"/>
          </a:xfrm>
        </p:spPr>
        <p:txBody>
          <a:bodyPr>
            <a:normAutofit/>
          </a:bodyPr>
          <a:lstStyle/>
          <a:p>
            <a:r>
              <a:rPr lang="ru-RU" b="1" i="1" dirty="0" err="1"/>
              <a:t>Етноцентризм</a:t>
            </a:r>
            <a:r>
              <a:rPr lang="ru-RU" b="1" i="1" dirty="0"/>
              <a:t> </a:t>
            </a:r>
            <a:r>
              <a:rPr lang="ru-RU" dirty="0"/>
              <a:t>-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індивідом</a:t>
            </a:r>
            <a:r>
              <a:rPr lang="ru-RU" dirty="0"/>
              <a:t>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етнічній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людей і </a:t>
            </a:r>
            <a:r>
              <a:rPr lang="ru-RU" dirty="0" err="1"/>
              <a:t>явищ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 з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власною</a:t>
            </a:r>
            <a:r>
              <a:rPr lang="ru-RU" dirty="0" smtClean="0"/>
              <a:t> </a:t>
            </a:r>
            <a:r>
              <a:rPr lang="ru-RU" dirty="0" err="1"/>
              <a:t>етнічною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, яка </a:t>
            </a:r>
            <a:r>
              <a:rPr lang="ru-RU" dirty="0" err="1"/>
              <a:t>виступає</a:t>
            </a:r>
            <a:r>
              <a:rPr lang="ru-RU" dirty="0"/>
              <a:t> центральною </a:t>
            </a:r>
            <a:r>
              <a:rPr lang="ru-RU" dirty="0" err="1"/>
              <a:t>категорією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.</a:t>
            </a:r>
          </a:p>
          <a:p>
            <a:r>
              <a:rPr lang="ru-RU" i="1" dirty="0" err="1"/>
              <a:t>Показники</a:t>
            </a:r>
            <a:r>
              <a:rPr lang="ru-RU" i="1" dirty="0"/>
              <a:t> </a:t>
            </a:r>
            <a:r>
              <a:rPr lang="ru-RU" i="1" dirty="0" err="1"/>
              <a:t>етноцентризму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власна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як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еталон</a:t>
            </a:r>
            <a:r>
              <a:rPr lang="ru-RU" dirty="0"/>
              <a:t>, за </a:t>
            </a:r>
            <a:r>
              <a:rPr lang="ru-RU" dirty="0" err="1"/>
              <a:t>яким</a:t>
            </a:r>
            <a:r>
              <a:rPr lang="ru-RU" dirty="0"/>
              <a:t> люди </a:t>
            </a:r>
            <a:r>
              <a:rPr lang="ru-RU" dirty="0" err="1"/>
              <a:t>сприймають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оцінюють</a:t>
            </a:r>
            <a:r>
              <a:rPr lang="ru-RU" dirty="0" smtClean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життєві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;</a:t>
            </a:r>
          </a:p>
          <a:p>
            <a:r>
              <a:rPr lang="ru-RU" dirty="0"/>
              <a:t>§ у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еталону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: </a:t>
            </a:r>
            <a:r>
              <a:rPr lang="ru-RU" dirty="0" err="1"/>
              <a:t>релігія</a:t>
            </a:r>
            <a:r>
              <a:rPr lang="ru-RU" dirty="0"/>
              <a:t>, </a:t>
            </a:r>
            <a:r>
              <a:rPr lang="ru-RU" dirty="0" err="1"/>
              <a:t>мова</a:t>
            </a:r>
            <a:r>
              <a:rPr lang="ru-RU" dirty="0"/>
              <a:t>, </a:t>
            </a:r>
            <a:r>
              <a:rPr lang="ru-RU" dirty="0" err="1"/>
              <a:t>література</a:t>
            </a:r>
            <a:r>
              <a:rPr lang="ru-RU" dirty="0"/>
              <a:t>, </a:t>
            </a:r>
            <a:r>
              <a:rPr lang="ru-RU" dirty="0" err="1"/>
              <a:t>їжа</a:t>
            </a:r>
            <a:r>
              <a:rPr lang="ru-RU" dirty="0"/>
              <a:t>, </a:t>
            </a:r>
            <a:r>
              <a:rPr lang="ru-RU" dirty="0" err="1"/>
              <a:t>одяг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традиції</a:t>
            </a:r>
            <a:r>
              <a:rPr lang="ru-RU" dirty="0"/>
              <a:t> </a:t>
            </a:r>
            <a:r>
              <a:rPr lang="ru-RU" dirty="0" err="1"/>
              <a:t>сприймаються</a:t>
            </a:r>
            <a:r>
              <a:rPr lang="ru-RU" dirty="0"/>
              <a:t> як </a:t>
            </a:r>
            <a:r>
              <a:rPr lang="ru-RU" dirty="0" err="1"/>
              <a:t>правильні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природні</a:t>
            </a:r>
            <a:r>
              <a:rPr lang="ru-RU" dirty="0"/>
              <a:t>, а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культур – як </a:t>
            </a:r>
            <a:r>
              <a:rPr lang="ru-RU" dirty="0" err="1"/>
              <a:t>неправильні</a:t>
            </a:r>
            <a:r>
              <a:rPr lang="ru-RU" dirty="0"/>
              <a:t> і </a:t>
            </a:r>
            <a:r>
              <a:rPr lang="ru-RU" dirty="0" err="1"/>
              <a:t>неприродні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 і </a:t>
            </a:r>
            <a:r>
              <a:rPr lang="ru-RU" dirty="0" err="1"/>
              <a:t>звичаї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низькі</a:t>
            </a:r>
            <a:r>
              <a:rPr lang="ru-RU" dirty="0"/>
              <a:t> у </a:t>
            </a:r>
            <a:r>
              <a:rPr lang="ru-RU" dirty="0" err="1"/>
              <a:t>порівнянні</a:t>
            </a:r>
            <a:r>
              <a:rPr lang="ru-RU" dirty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культурою </a:t>
            </a:r>
            <a:r>
              <a:rPr lang="ru-RU" dirty="0"/>
              <a:t>і </a:t>
            </a:r>
            <a:r>
              <a:rPr lang="ru-RU" dirty="0" err="1"/>
              <a:t>традиціями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звичаї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розглядаються</a:t>
            </a:r>
            <a:r>
              <a:rPr lang="ru-RU" dirty="0"/>
              <a:t> як </a:t>
            </a:r>
            <a:r>
              <a:rPr lang="ru-RU" dirty="0" err="1"/>
              <a:t>універсальні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людей;</a:t>
            </a:r>
          </a:p>
          <a:p>
            <a:r>
              <a:rPr lang="ru-RU" dirty="0"/>
              <a:t>§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властиво</a:t>
            </a:r>
            <a:r>
              <a:rPr lang="ru-RU" dirty="0"/>
              <a:t> </a:t>
            </a:r>
            <a:r>
              <a:rPr lang="ru-RU" dirty="0" err="1"/>
              <a:t>співпрацювати</a:t>
            </a:r>
            <a:r>
              <a:rPr lang="ru-RU" dirty="0"/>
              <a:t> з членами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і </a:t>
            </a:r>
            <a:r>
              <a:rPr lang="ru-RU" dirty="0" err="1"/>
              <a:t>ворогувати</a:t>
            </a:r>
            <a:r>
              <a:rPr lang="ru-RU" dirty="0"/>
              <a:t> </a:t>
            </a:r>
            <a:r>
              <a:rPr lang="ru-RU" dirty="0" smtClean="0"/>
              <a:t>з членами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583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727588"/>
            <a:ext cx="8946541" cy="55208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 err="1" smtClean="0"/>
              <a:t>Конфліктна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раціонального</a:t>
            </a:r>
            <a:r>
              <a:rPr lang="ru-RU" dirty="0"/>
              <a:t> характеру, </a:t>
            </a:r>
            <a:r>
              <a:rPr lang="ru-RU" dirty="0" err="1"/>
              <a:t>заснованого</a:t>
            </a:r>
            <a:r>
              <a:rPr lang="ru-RU" dirty="0"/>
              <a:t> на </a:t>
            </a:r>
            <a:r>
              <a:rPr lang="ru-RU" dirty="0" err="1"/>
              <a:t>виникненні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групами</a:t>
            </a:r>
            <a:r>
              <a:rPr lang="ru-RU" dirty="0"/>
              <a:t> реального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несумісності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, </a:t>
            </a:r>
            <a:r>
              <a:rPr lang="ru-RU" dirty="0" err="1"/>
              <a:t>інтересів</a:t>
            </a:r>
            <a:r>
              <a:rPr lang="ru-RU" dirty="0"/>
              <a:t>,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і </a:t>
            </a:r>
            <a:r>
              <a:rPr lang="ru-RU" dirty="0" err="1"/>
              <a:t>згущення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емоцій</a:t>
            </a:r>
            <a:r>
              <a:rPr lang="ru-RU" dirty="0"/>
              <a:t>, </a:t>
            </a:r>
            <a:r>
              <a:rPr lang="ru-RU" dirty="0" err="1"/>
              <a:t>накопичених</a:t>
            </a:r>
            <a:r>
              <a:rPr lang="ru-RU" dirty="0"/>
              <a:t> на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Кризова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включає</a:t>
            </a:r>
            <a:r>
              <a:rPr lang="ru-RU" dirty="0"/>
              <a:t> у себе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, яка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негайного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, але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врегулювати</a:t>
            </a:r>
            <a:r>
              <a:rPr lang="ru-RU" dirty="0"/>
              <a:t> </a:t>
            </a:r>
            <a:r>
              <a:rPr lang="ru-RU" dirty="0" err="1"/>
              <a:t>цивілізованими</a:t>
            </a:r>
            <a:r>
              <a:rPr lang="ru-RU" dirty="0"/>
              <a:t> методами;</a:t>
            </a:r>
          </a:p>
          <a:p>
            <a:r>
              <a:rPr lang="ru-RU" dirty="0"/>
              <a:t>§ </a:t>
            </a:r>
            <a:r>
              <a:rPr lang="ru-RU" dirty="0" err="1"/>
              <a:t>виникає</a:t>
            </a:r>
            <a:r>
              <a:rPr lang="ru-RU" dirty="0"/>
              <a:t> страх і ненависть,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як </a:t>
            </a:r>
            <a:r>
              <a:rPr lang="ru-RU" dirty="0" err="1"/>
              <a:t>провідні</a:t>
            </a:r>
            <a:r>
              <a:rPr lang="ru-RU" dirty="0"/>
              <a:t> </a:t>
            </a:r>
            <a:r>
              <a:rPr lang="ru-RU" dirty="0" err="1"/>
              <a:t>мотиви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, а </a:t>
            </a:r>
            <a:r>
              <a:rPr lang="ru-RU" dirty="0" err="1"/>
              <a:t>насильство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головну</a:t>
            </a:r>
            <a:r>
              <a:rPr lang="ru-RU" dirty="0"/>
              <a:t> </a:t>
            </a:r>
            <a:r>
              <a:rPr lang="ru-RU" dirty="0" err="1"/>
              <a:t>контролюючу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формує</a:t>
            </a:r>
            <a:r>
              <a:rPr lang="ru-RU" dirty="0"/>
              <a:t> “</a:t>
            </a:r>
            <a:r>
              <a:rPr lang="ru-RU" dirty="0" err="1"/>
              <a:t>соціальну</a:t>
            </a:r>
            <a:r>
              <a:rPr lang="ru-RU" dirty="0"/>
              <a:t> паранойю” – </a:t>
            </a:r>
            <a:r>
              <a:rPr lang="ru-RU" dirty="0" err="1"/>
              <a:t>психопатологічний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емоційного</a:t>
            </a:r>
            <a:r>
              <a:rPr lang="ru-RU" dirty="0"/>
              <a:t> </a:t>
            </a:r>
            <a:r>
              <a:rPr lang="ru-RU" dirty="0" err="1"/>
              <a:t>збудження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формує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ототожнення</a:t>
            </a:r>
            <a:r>
              <a:rPr lang="ru-RU" dirty="0"/>
              <a:t> з </a:t>
            </a:r>
            <a:r>
              <a:rPr lang="ru-RU" dirty="0" err="1"/>
              <a:t>колективом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виникненню</a:t>
            </a:r>
            <a:r>
              <a:rPr lang="ru-RU" dirty="0"/>
              <a:t> </a:t>
            </a:r>
            <a:r>
              <a:rPr lang="ru-RU" dirty="0" err="1"/>
              <a:t>безлічі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проекцій</a:t>
            </a:r>
            <a:r>
              <a:rPr lang="ru-RU" dirty="0"/>
              <a:t> і </a:t>
            </a:r>
            <a:r>
              <a:rPr lang="ru-RU" dirty="0" err="1"/>
              <a:t>стереотипів</a:t>
            </a:r>
            <a:r>
              <a:rPr lang="ru-RU" dirty="0"/>
              <a:t>, </a:t>
            </a:r>
            <a:r>
              <a:rPr lang="ru-RU" dirty="0" err="1"/>
              <a:t>прогресування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до </a:t>
            </a:r>
            <a:r>
              <a:rPr lang="ru-RU" dirty="0" err="1"/>
              <a:t>етноцентризму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8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1110" y="678426"/>
            <a:ext cx="10412361" cy="56977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err="1"/>
              <a:t>Міжетнічні</a:t>
            </a:r>
            <a:r>
              <a:rPr lang="ru-RU" b="1" i="1" dirty="0"/>
              <a:t> </a:t>
            </a:r>
            <a:r>
              <a:rPr lang="ru-RU" b="1" i="1" dirty="0" err="1"/>
              <a:t>конфлікти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на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зіткнення</a:t>
            </a:r>
            <a:r>
              <a:rPr lang="ru-RU" dirty="0" smtClean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і </a:t>
            </a:r>
            <a:r>
              <a:rPr lang="ru-RU" dirty="0" err="1"/>
              <a:t>уявляють</a:t>
            </a:r>
            <a:r>
              <a:rPr lang="ru-RU" dirty="0"/>
              <a:t> собою </a:t>
            </a:r>
            <a:r>
              <a:rPr lang="ru-RU" dirty="0" err="1"/>
              <a:t>прояв</a:t>
            </a:r>
            <a:r>
              <a:rPr lang="ru-RU" dirty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глибинних</a:t>
            </a:r>
            <a:r>
              <a:rPr lang="ru-RU" dirty="0" smtClean="0"/>
              <a:t> </a:t>
            </a:r>
            <a:r>
              <a:rPr lang="ru-RU" dirty="0" err="1"/>
              <a:t>процесів</a:t>
            </a:r>
            <a:r>
              <a:rPr lang="ru-RU" dirty="0"/>
              <a:t> у </a:t>
            </a:r>
            <a:r>
              <a:rPr lang="ru-RU" dirty="0" err="1"/>
              <a:t>відносинах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етнічними</a:t>
            </a:r>
            <a:r>
              <a:rPr lang="ru-RU" dirty="0"/>
              <a:t> </a:t>
            </a:r>
            <a:r>
              <a:rPr lang="ru-RU" dirty="0" err="1"/>
              <a:t>спільнотами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групами</a:t>
            </a:r>
            <a:r>
              <a:rPr lang="ru-RU" dirty="0" smtClean="0"/>
              <a:t> </a:t>
            </a:r>
            <a:r>
              <a:rPr lang="ru-RU" dirty="0"/>
              <a:t>людей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i="1" dirty="0" err="1"/>
              <a:t>Стадії</a:t>
            </a:r>
            <a:r>
              <a:rPr lang="ru-RU" i="1" dirty="0"/>
              <a:t> </a:t>
            </a:r>
            <a:r>
              <a:rPr lang="ru-RU" i="1" dirty="0" err="1"/>
              <a:t>протікання</a:t>
            </a:r>
            <a:r>
              <a:rPr lang="ru-RU" i="1" dirty="0"/>
              <a:t> </a:t>
            </a:r>
            <a:r>
              <a:rPr lang="ru-RU" i="1" dirty="0" err="1"/>
              <a:t>міжетнічних</a:t>
            </a:r>
            <a:r>
              <a:rPr lang="ru-RU" i="1" dirty="0"/>
              <a:t> </a:t>
            </a:r>
            <a:r>
              <a:rPr lang="ru-RU" i="1" dirty="0" err="1"/>
              <a:t>конфліктів</a:t>
            </a:r>
            <a:r>
              <a:rPr lang="ru-RU" i="1" dirty="0"/>
              <a:t> </a:t>
            </a:r>
            <a:r>
              <a:rPr lang="ru-RU" i="1" dirty="0" err="1"/>
              <a:t>базуються</a:t>
            </a:r>
            <a:r>
              <a:rPr lang="ru-RU" i="1" dirty="0"/>
              <a:t> на тому </a:t>
            </a:r>
            <a:r>
              <a:rPr lang="ru-RU" i="1" dirty="0" err="1"/>
              <a:t>чи</a:t>
            </a:r>
            <a:endParaRPr lang="ru-RU" i="1" dirty="0"/>
          </a:p>
          <a:p>
            <a:r>
              <a:rPr lang="ru-RU" i="1" dirty="0" err="1"/>
              <a:t>іншому</a:t>
            </a:r>
            <a:r>
              <a:rPr lang="ru-RU" i="1" dirty="0"/>
              <a:t> </a:t>
            </a:r>
            <a:r>
              <a:rPr lang="ru-RU" i="1" dirty="0" err="1"/>
              <a:t>рівні</a:t>
            </a:r>
            <a:r>
              <a:rPr lang="ru-RU" i="1" dirty="0"/>
              <a:t> </a:t>
            </a:r>
            <a:r>
              <a:rPr lang="ru-RU" i="1" dirty="0" err="1"/>
              <a:t>міжетнічної</a:t>
            </a:r>
            <a:r>
              <a:rPr lang="ru-RU" i="1" dirty="0"/>
              <a:t> </a:t>
            </a:r>
            <a:r>
              <a:rPr lang="ru-RU" i="1" dirty="0" err="1"/>
              <a:t>напруженості</a:t>
            </a:r>
            <a:r>
              <a:rPr lang="ru-RU" i="1" dirty="0"/>
              <a:t>:</a:t>
            </a:r>
          </a:p>
          <a:p>
            <a:r>
              <a:rPr lang="ru-RU" dirty="0"/>
              <a:t>§ латентна – </a:t>
            </a:r>
            <a:r>
              <a:rPr lang="ru-RU" dirty="0" err="1"/>
              <a:t>міжетнічна</a:t>
            </a:r>
            <a:r>
              <a:rPr lang="ru-RU" dirty="0"/>
              <a:t> </a:t>
            </a:r>
            <a:r>
              <a:rPr lang="ru-RU" dirty="0" err="1"/>
              <a:t>напруженість</a:t>
            </a:r>
            <a:r>
              <a:rPr lang="ru-RU" dirty="0"/>
              <a:t> на </a:t>
            </a:r>
            <a:r>
              <a:rPr lang="ru-RU" dirty="0" err="1"/>
              <a:t>мінімальному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;</a:t>
            </a:r>
          </a:p>
          <a:p>
            <a:r>
              <a:rPr lang="ru-RU" dirty="0"/>
              <a:t>§ початок </a:t>
            </a:r>
            <a:r>
              <a:rPr lang="ru-RU" dirty="0" err="1"/>
              <a:t>конфлікту</a:t>
            </a:r>
            <a:r>
              <a:rPr lang="ru-RU" dirty="0"/>
              <a:t> -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латентної</a:t>
            </a:r>
            <a:r>
              <a:rPr lang="ru-RU" dirty="0"/>
              <a:t> </a:t>
            </a:r>
            <a:r>
              <a:rPr lang="ru-RU" dirty="0" err="1"/>
              <a:t>стадії</a:t>
            </a:r>
            <a:r>
              <a:rPr lang="ru-RU" dirty="0"/>
              <a:t> до </a:t>
            </a:r>
            <a:r>
              <a:rPr lang="ru-RU" dirty="0" err="1" smtClean="0"/>
              <a:t>відкритого</a:t>
            </a:r>
            <a:r>
              <a:rPr lang="ru-RU" dirty="0" smtClean="0"/>
              <a:t> </a:t>
            </a:r>
            <a:r>
              <a:rPr lang="ru-RU" dirty="0" err="1" smtClean="0"/>
              <a:t>конфлікту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ескалація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– </a:t>
            </a:r>
            <a:r>
              <a:rPr lang="ru-RU" dirty="0" err="1"/>
              <a:t>наростання</a:t>
            </a:r>
            <a:r>
              <a:rPr lang="ru-RU" dirty="0"/>
              <a:t> </a:t>
            </a:r>
            <a:r>
              <a:rPr lang="ru-RU" dirty="0" err="1"/>
              <a:t>міжетнічної</a:t>
            </a:r>
            <a:r>
              <a:rPr lang="ru-RU" dirty="0"/>
              <a:t> </a:t>
            </a:r>
            <a:r>
              <a:rPr lang="ru-RU" dirty="0" err="1"/>
              <a:t>напруженості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насильницьке</a:t>
            </a:r>
            <a:r>
              <a:rPr lang="ru-RU" dirty="0"/>
              <a:t> </a:t>
            </a:r>
            <a:r>
              <a:rPr lang="ru-RU" dirty="0" err="1"/>
              <a:t>протікання</a:t>
            </a:r>
            <a:r>
              <a:rPr lang="ru-RU" dirty="0"/>
              <a:t> – </a:t>
            </a:r>
            <a:r>
              <a:rPr lang="ru-RU" dirty="0" err="1"/>
              <a:t>міжетнічна</a:t>
            </a:r>
            <a:r>
              <a:rPr lang="ru-RU" dirty="0"/>
              <a:t> </a:t>
            </a:r>
            <a:r>
              <a:rPr lang="ru-RU" dirty="0" err="1"/>
              <a:t>напруженість</a:t>
            </a:r>
            <a:r>
              <a:rPr lang="ru-RU" dirty="0"/>
              <a:t> </a:t>
            </a:r>
            <a:r>
              <a:rPr lang="ru-RU" dirty="0" err="1" smtClean="0"/>
              <a:t>досягає</a:t>
            </a:r>
            <a:r>
              <a:rPr lang="ru-RU" dirty="0" smtClean="0"/>
              <a:t> максимального </a:t>
            </a:r>
            <a:r>
              <a:rPr lang="ru-RU" dirty="0" err="1"/>
              <a:t>рівня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рівновага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баланс сил –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 smtClean="0"/>
              <a:t>силовими</a:t>
            </a:r>
            <a:r>
              <a:rPr lang="ru-RU" dirty="0" smtClean="0"/>
              <a:t> методами </a:t>
            </a:r>
            <a:r>
              <a:rPr lang="ru-RU" dirty="0" err="1"/>
              <a:t>неможливе</a:t>
            </a:r>
            <a:r>
              <a:rPr lang="ru-RU" dirty="0"/>
              <a:t>, не </a:t>
            </a:r>
            <a:r>
              <a:rPr lang="ru-RU" dirty="0" err="1"/>
              <a:t>відбуваються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по </a:t>
            </a:r>
            <a:r>
              <a:rPr lang="ru-RU" dirty="0" err="1"/>
              <a:t>досягненню</a:t>
            </a:r>
            <a:r>
              <a:rPr lang="ru-RU" dirty="0"/>
              <a:t> </a:t>
            </a:r>
            <a:r>
              <a:rPr lang="ru-RU" dirty="0" err="1" smtClean="0"/>
              <a:t>згоди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/>
              <a:t>конфліктуючими</a:t>
            </a:r>
            <a:r>
              <a:rPr lang="ru-RU" dirty="0"/>
              <a:t> сторонами;</a:t>
            </a:r>
          </a:p>
          <a:p>
            <a:r>
              <a:rPr lang="ru-RU" dirty="0"/>
              <a:t>§ </a:t>
            </a:r>
            <a:r>
              <a:rPr lang="ru-RU" dirty="0" err="1"/>
              <a:t>інтеграція</a:t>
            </a:r>
            <a:r>
              <a:rPr lang="ru-RU" dirty="0"/>
              <a:t> –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переривання</a:t>
            </a:r>
            <a:r>
              <a:rPr lang="ru-RU" dirty="0"/>
              <a:t> мирного </a:t>
            </a:r>
            <a:r>
              <a:rPr lang="ru-RU" dirty="0" err="1"/>
              <a:t>періоду</a:t>
            </a:r>
            <a:r>
              <a:rPr lang="ru-RU" dirty="0"/>
              <a:t> – </a:t>
            </a:r>
            <a:r>
              <a:rPr lang="ru-RU" dirty="0" err="1"/>
              <a:t>поява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для нового </a:t>
            </a:r>
            <a:r>
              <a:rPr lang="ru-RU" dirty="0" err="1" smtClean="0"/>
              <a:t>міжетнічного</a:t>
            </a:r>
            <a:r>
              <a:rPr lang="ru-RU" dirty="0" smtClean="0"/>
              <a:t> </a:t>
            </a:r>
            <a:r>
              <a:rPr lang="ru-RU" dirty="0" err="1" smtClean="0"/>
              <a:t>протистояння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76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1614" y="904568"/>
            <a:ext cx="9558240" cy="5343831"/>
          </a:xfrm>
        </p:spPr>
        <p:txBody>
          <a:bodyPr>
            <a:normAutofit/>
          </a:bodyPr>
          <a:lstStyle/>
          <a:p>
            <a:r>
              <a:rPr lang="ru-RU" i="1" dirty="0" err="1"/>
              <a:t>Фактори</a:t>
            </a:r>
            <a:r>
              <a:rPr lang="ru-RU" i="1" dirty="0"/>
              <a:t> </a:t>
            </a:r>
            <a:r>
              <a:rPr lang="ru-RU" i="1" dirty="0" err="1"/>
              <a:t>виникнення</a:t>
            </a:r>
            <a:r>
              <a:rPr lang="ru-RU" i="1" dirty="0"/>
              <a:t> </a:t>
            </a:r>
            <a:r>
              <a:rPr lang="ru-RU" i="1" dirty="0" err="1"/>
              <a:t>міжетнічних</a:t>
            </a:r>
            <a:r>
              <a:rPr lang="ru-RU" i="1" dirty="0"/>
              <a:t> </a:t>
            </a:r>
            <a:r>
              <a:rPr lang="ru-RU" i="1" dirty="0" err="1"/>
              <a:t>конфліктів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національний</a:t>
            </a:r>
            <a:r>
              <a:rPr lang="ru-RU" dirty="0"/>
              <a:t> склад </a:t>
            </a:r>
            <a:r>
              <a:rPr lang="ru-RU" dirty="0" err="1"/>
              <a:t>регіону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;</a:t>
            </a:r>
          </a:p>
          <a:p>
            <a:r>
              <a:rPr lang="ru-RU" dirty="0"/>
              <a:t>§ тип </a:t>
            </a:r>
            <a:r>
              <a:rPr lang="ru-RU" dirty="0" err="1"/>
              <a:t>поселення</a:t>
            </a:r>
            <a:r>
              <a:rPr lang="ru-RU" dirty="0"/>
              <a:t> – </a:t>
            </a:r>
            <a:r>
              <a:rPr lang="ru-RU" dirty="0" err="1"/>
              <a:t>мегаполіс</a:t>
            </a:r>
            <a:r>
              <a:rPr lang="ru-RU" dirty="0"/>
              <a:t>, </a:t>
            </a:r>
            <a:r>
              <a:rPr lang="ru-RU" dirty="0" err="1"/>
              <a:t>середнє</a:t>
            </a:r>
            <a:r>
              <a:rPr lang="ru-RU" dirty="0"/>
              <a:t> </a:t>
            </a:r>
            <a:r>
              <a:rPr lang="ru-RU" dirty="0" err="1"/>
              <a:t>місто</a:t>
            </a:r>
            <a:r>
              <a:rPr lang="ru-RU" dirty="0"/>
              <a:t>, </a:t>
            </a:r>
            <a:r>
              <a:rPr lang="ru-RU" dirty="0" err="1"/>
              <a:t>сільська</a:t>
            </a:r>
            <a:r>
              <a:rPr lang="ru-RU" dirty="0"/>
              <a:t> </a:t>
            </a:r>
            <a:r>
              <a:rPr lang="ru-RU" dirty="0" err="1"/>
              <a:t>місцевість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вік</a:t>
            </a:r>
            <a:r>
              <a:rPr lang="ru-RU" dirty="0"/>
              <a:t> – “</a:t>
            </a:r>
            <a:r>
              <a:rPr lang="ru-RU" dirty="0" err="1"/>
              <a:t>старші</a:t>
            </a:r>
            <a:r>
              <a:rPr lang="ru-RU" dirty="0"/>
              <a:t> – </a:t>
            </a:r>
            <a:r>
              <a:rPr lang="ru-RU" dirty="0" err="1"/>
              <a:t>молоді</a:t>
            </a:r>
            <a:r>
              <a:rPr lang="ru-RU" dirty="0"/>
              <a:t>”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– </a:t>
            </a:r>
            <a:r>
              <a:rPr lang="ru-RU" dirty="0" err="1"/>
              <a:t>ймовірність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збільшується</a:t>
            </a:r>
            <a:r>
              <a:rPr lang="ru-RU" dirty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маргінальних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політичні</a:t>
            </a:r>
            <a:r>
              <a:rPr lang="ru-RU" dirty="0"/>
              <a:t> погляди – </a:t>
            </a:r>
            <a:r>
              <a:rPr lang="ru-RU" dirty="0" err="1"/>
              <a:t>радикальні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 smtClean="0"/>
              <a:t>виникненню</a:t>
            </a:r>
            <a:r>
              <a:rPr lang="ru-RU" dirty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520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452" y="383458"/>
            <a:ext cx="9607401" cy="586494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i="1" dirty="0" err="1"/>
              <a:t>Види</a:t>
            </a:r>
            <a:r>
              <a:rPr lang="ru-RU" i="1" dirty="0"/>
              <a:t> </a:t>
            </a:r>
            <a:r>
              <a:rPr lang="ru-RU" i="1" dirty="0" err="1"/>
              <a:t>міжетнічних</a:t>
            </a:r>
            <a:r>
              <a:rPr lang="ru-RU" i="1" dirty="0"/>
              <a:t> </a:t>
            </a:r>
            <a:r>
              <a:rPr lang="ru-RU" i="1" dirty="0" err="1"/>
              <a:t>конфліктів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соціально-економічні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§</a:t>
            </a:r>
            <a:r>
              <a:rPr lang="ru-RU" dirty="0"/>
              <a:t> </a:t>
            </a:r>
            <a:r>
              <a:rPr lang="ru-RU" dirty="0" smtClean="0"/>
              <a:t>культурно-</a:t>
            </a:r>
            <a:r>
              <a:rPr lang="ru-RU" dirty="0" err="1" smtClean="0"/>
              <a:t>мовні</a:t>
            </a:r>
            <a:endParaRPr lang="ru-RU" dirty="0" smtClean="0"/>
          </a:p>
          <a:p>
            <a:r>
              <a:rPr lang="ru-RU" dirty="0" smtClean="0"/>
              <a:t>§</a:t>
            </a:r>
            <a:r>
              <a:rPr lang="ru-RU" dirty="0"/>
              <a:t> </a:t>
            </a:r>
            <a:r>
              <a:rPr lang="ru-RU" dirty="0" err="1"/>
              <a:t>етнодемографічні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§</a:t>
            </a:r>
            <a:r>
              <a:rPr lang="ru-RU" dirty="0"/>
              <a:t> </a:t>
            </a:r>
            <a:r>
              <a:rPr lang="ru-RU" dirty="0" err="1"/>
              <a:t>етнотериторіально-статусні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§</a:t>
            </a:r>
            <a:r>
              <a:rPr lang="ru-RU" dirty="0"/>
              <a:t> </a:t>
            </a:r>
            <a:r>
              <a:rPr lang="ru-RU" dirty="0" err="1"/>
              <a:t>історичні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§</a:t>
            </a:r>
            <a:r>
              <a:rPr lang="ru-RU" dirty="0"/>
              <a:t> </a:t>
            </a:r>
            <a:r>
              <a:rPr lang="ru-RU" dirty="0" err="1"/>
              <a:t>міжрелігійні</a:t>
            </a:r>
            <a:r>
              <a:rPr lang="ru-RU" dirty="0"/>
              <a:t>, </a:t>
            </a:r>
          </a:p>
          <a:p>
            <a:r>
              <a:rPr lang="ru-RU" dirty="0"/>
              <a:t>§ </a:t>
            </a:r>
            <a:r>
              <a:rPr lang="ru-RU" dirty="0" err="1" smtClean="0"/>
              <a:t>ціннісні</a:t>
            </a:r>
            <a:endParaRPr lang="ru-RU" dirty="0" smtClean="0"/>
          </a:p>
          <a:p>
            <a:pPr marL="0" indent="0" algn="ctr">
              <a:buNone/>
            </a:pPr>
            <a:r>
              <a:rPr lang="ru-RU" i="1" dirty="0" err="1"/>
              <a:t>Мотиви</a:t>
            </a:r>
            <a:r>
              <a:rPr lang="ru-RU" i="1" dirty="0"/>
              <a:t> </a:t>
            </a:r>
            <a:r>
              <a:rPr lang="ru-RU" i="1" dirty="0" err="1" smtClean="0"/>
              <a:t>міжнаціональних</a:t>
            </a:r>
            <a:r>
              <a:rPr lang="ru-RU" i="1" dirty="0" smtClean="0"/>
              <a:t> </a:t>
            </a:r>
            <a:r>
              <a:rPr lang="ru-RU" i="1" dirty="0" err="1"/>
              <a:t>конфліктів</a:t>
            </a:r>
            <a:r>
              <a:rPr lang="ru-RU" i="1" dirty="0" smtClean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національно-територіальні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§</a:t>
            </a:r>
            <a:r>
              <a:rPr lang="ru-RU" dirty="0"/>
              <a:t>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етносом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права на </a:t>
            </a:r>
            <a:r>
              <a:rPr lang="ru-RU" dirty="0" err="1"/>
              <a:t>самовизначення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справедливості</a:t>
            </a:r>
            <a:r>
              <a:rPr lang="ru-RU" dirty="0"/>
              <a:t>,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департованих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права;</a:t>
            </a:r>
          </a:p>
          <a:p>
            <a:r>
              <a:rPr lang="ru-RU" dirty="0"/>
              <a:t>§ </a:t>
            </a:r>
            <a:r>
              <a:rPr lang="ru-RU" dirty="0" err="1" smtClean="0"/>
              <a:t>конкуренції</a:t>
            </a:r>
            <a:endParaRPr lang="ru-RU" dirty="0" smtClean="0"/>
          </a:p>
          <a:p>
            <a:r>
              <a:rPr lang="ru-RU" dirty="0" smtClean="0"/>
              <a:t>§</a:t>
            </a:r>
            <a:r>
              <a:rPr lang="ru-RU" dirty="0"/>
              <a:t> </a:t>
            </a:r>
            <a:r>
              <a:rPr lang="ru-RU" dirty="0" err="1"/>
              <a:t>дискримінації</a:t>
            </a:r>
            <a:r>
              <a:rPr lang="ru-RU" dirty="0"/>
              <a:t>, </a:t>
            </a:r>
            <a:r>
              <a:rPr lang="ru-RU" dirty="0" err="1"/>
              <a:t>невдоволення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§</a:t>
            </a:r>
            <a:r>
              <a:rPr lang="ru-RU" dirty="0"/>
              <a:t> </a:t>
            </a:r>
            <a:r>
              <a:rPr lang="ru-RU" dirty="0" err="1"/>
              <a:t>відстоювання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68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426" y="481782"/>
            <a:ext cx="10707329" cy="57666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/>
              <a:t>Тероризм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заздалегідь</a:t>
            </a:r>
            <a:r>
              <a:rPr lang="ru-RU" dirty="0"/>
              <a:t> </a:t>
            </a:r>
            <a:r>
              <a:rPr lang="ru-RU" dirty="0" err="1"/>
              <a:t>обдумане</a:t>
            </a:r>
            <a:r>
              <a:rPr lang="ru-RU" dirty="0"/>
              <a:t>, </a:t>
            </a:r>
            <a:r>
              <a:rPr lang="ru-RU" dirty="0" err="1"/>
              <a:t>політично</a:t>
            </a:r>
            <a:r>
              <a:rPr lang="ru-RU" dirty="0"/>
              <a:t> </a:t>
            </a:r>
            <a:r>
              <a:rPr lang="ru-RU" dirty="0" err="1"/>
              <a:t>вмотивоване</a:t>
            </a:r>
            <a:r>
              <a:rPr lang="ru-RU" dirty="0"/>
              <a:t> </a:t>
            </a:r>
            <a:r>
              <a:rPr lang="ru-RU" dirty="0" err="1" smtClean="0"/>
              <a:t>насильство</a:t>
            </a:r>
            <a:r>
              <a:rPr lang="ru-RU" dirty="0"/>
              <a:t>, </a:t>
            </a:r>
            <a:r>
              <a:rPr lang="ru-RU" dirty="0" smtClean="0"/>
              <a:t>яке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приймають</a:t>
            </a:r>
            <a:r>
              <a:rPr lang="ru-RU" dirty="0"/>
              <a:t> участь у </a:t>
            </a:r>
            <a:r>
              <a:rPr lang="ru-RU" dirty="0" err="1"/>
              <a:t>воєнних</a:t>
            </a:r>
            <a:r>
              <a:rPr lang="ru-RU" dirty="0"/>
              <a:t> </a:t>
            </a:r>
            <a:r>
              <a:rPr lang="ru-RU" dirty="0" err="1" smtClean="0"/>
              <a:t>діях</a:t>
            </a:r>
            <a:r>
              <a:rPr lang="ru-RU" dirty="0" smtClean="0"/>
              <a:t> </a:t>
            </a:r>
            <a:r>
              <a:rPr lang="ru-RU" dirty="0" err="1" smtClean="0"/>
              <a:t>субнаціональними</a:t>
            </a:r>
            <a:r>
              <a:rPr lang="ru-RU" dirty="0" smtClean="0"/>
              <a:t> </a:t>
            </a:r>
            <a:r>
              <a:rPr lang="ru-RU" dirty="0" err="1"/>
              <a:t>групами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i="1" dirty="0" err="1"/>
              <a:t>Загальні</a:t>
            </a:r>
            <a:r>
              <a:rPr lang="ru-RU" i="1" dirty="0"/>
              <a:t> </a:t>
            </a:r>
            <a:r>
              <a:rPr lang="ru-RU" i="1" dirty="0" err="1"/>
              <a:t>ознаки</a:t>
            </a:r>
            <a:r>
              <a:rPr lang="ru-RU" i="1" dirty="0"/>
              <a:t> </a:t>
            </a:r>
            <a:r>
              <a:rPr lang="ru-RU" i="1" dirty="0" err="1"/>
              <a:t>тероризму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вмотивування</a:t>
            </a:r>
            <a:r>
              <a:rPr lang="ru-RU" dirty="0"/>
              <a:t> – </a:t>
            </a:r>
            <a:r>
              <a:rPr lang="ru-RU" dirty="0" err="1"/>
              <a:t>тероризм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пов’язаний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боротьбою</a:t>
            </a:r>
            <a:r>
              <a:rPr lang="ru-RU" dirty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владу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суб’єкти</a:t>
            </a:r>
            <a:r>
              <a:rPr lang="ru-RU" dirty="0"/>
              <a:t> </a:t>
            </a:r>
            <a:r>
              <a:rPr lang="ru-RU" dirty="0" err="1"/>
              <a:t>схильні</a:t>
            </a:r>
            <a:r>
              <a:rPr lang="ru-RU" dirty="0"/>
              <a:t> </a:t>
            </a:r>
            <a:r>
              <a:rPr lang="ru-RU" dirty="0" err="1"/>
              <a:t>афішувати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;</a:t>
            </a:r>
          </a:p>
          <a:p>
            <a:r>
              <a:rPr lang="ru-RU" dirty="0"/>
              <a:t>§ жертвами </a:t>
            </a:r>
            <a:r>
              <a:rPr lang="ru-RU" dirty="0" err="1"/>
              <a:t>терористів</a:t>
            </a:r>
            <a:r>
              <a:rPr lang="ru-RU" dirty="0"/>
              <a:t> є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 smtClean="0"/>
              <a:t>далекі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/>
              <a:t>політики</a:t>
            </a:r>
            <a:r>
              <a:rPr lang="ru-RU" dirty="0"/>
              <a:t> люди;</a:t>
            </a:r>
          </a:p>
          <a:p>
            <a:r>
              <a:rPr lang="ru-RU" dirty="0"/>
              <a:t>§ </a:t>
            </a:r>
            <a:r>
              <a:rPr lang="ru-RU" dirty="0" err="1"/>
              <a:t>демонстраційний</a:t>
            </a:r>
            <a:r>
              <a:rPr lang="ru-RU" dirty="0"/>
              <a:t> </a:t>
            </a:r>
            <a:r>
              <a:rPr lang="ru-RU" dirty="0" err="1"/>
              <a:t>загрозливий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терористичної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організований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груповий</a:t>
            </a:r>
            <a:r>
              <a:rPr lang="ru-RU" dirty="0"/>
              <a:t> характер </a:t>
            </a:r>
            <a:r>
              <a:rPr lang="ru-RU" dirty="0" err="1"/>
              <a:t>тероризму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 err="1"/>
              <a:t>Класифікація</a:t>
            </a:r>
            <a:r>
              <a:rPr lang="ru-RU" i="1" dirty="0"/>
              <a:t> </a:t>
            </a:r>
            <a:r>
              <a:rPr lang="ru-RU" i="1" dirty="0" err="1"/>
              <a:t>тероризму</a:t>
            </a:r>
            <a:r>
              <a:rPr lang="ru-RU" i="1" dirty="0"/>
              <a:t>, за </a:t>
            </a:r>
            <a:r>
              <a:rPr lang="ru-RU" i="1" dirty="0" err="1"/>
              <a:t>критерієм</a:t>
            </a:r>
            <a:r>
              <a:rPr lang="ru-RU" i="1" dirty="0"/>
              <a:t> </a:t>
            </a:r>
            <a:r>
              <a:rPr lang="ru-RU" i="1" dirty="0" err="1"/>
              <a:t>цілі</a:t>
            </a:r>
            <a:r>
              <a:rPr lang="ru-RU" i="1" dirty="0"/>
              <a:t> і характер </a:t>
            </a:r>
            <a:r>
              <a:rPr lang="ru-RU" i="1" dirty="0" err="1" smtClean="0"/>
              <a:t>учасників</a:t>
            </a:r>
            <a:r>
              <a:rPr lang="ru-RU" i="1" dirty="0" smtClean="0"/>
              <a:t> </a:t>
            </a:r>
            <a:r>
              <a:rPr lang="ru-RU" i="1" dirty="0" err="1" smtClean="0"/>
              <a:t>терористичної</a:t>
            </a:r>
            <a:r>
              <a:rPr lang="ru-RU" i="1" dirty="0" smtClean="0"/>
              <a:t> </a:t>
            </a:r>
            <a:r>
              <a:rPr lang="ru-RU" i="1" dirty="0" err="1"/>
              <a:t>діяльності</a:t>
            </a:r>
            <a:r>
              <a:rPr lang="ru-RU" i="1" dirty="0" smtClean="0"/>
              <a:t>:</a:t>
            </a:r>
          </a:p>
          <a:p>
            <a:pPr marL="457200" indent="-457200">
              <a:buAutoNum type="arabicPeriod"/>
            </a:pPr>
            <a:r>
              <a:rPr lang="ru-RU" dirty="0" err="1" smtClean="0"/>
              <a:t>Етнічний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національний</a:t>
            </a:r>
            <a:r>
              <a:rPr lang="ru-RU" dirty="0"/>
              <a:t>) </a:t>
            </a:r>
            <a:endParaRPr lang="ru-RU" dirty="0" smtClean="0"/>
          </a:p>
          <a:p>
            <a:pPr marL="457200" indent="-457200">
              <a:buAutoNum type="arabicPeriod"/>
            </a:pPr>
            <a:r>
              <a:rPr lang="ru-RU" dirty="0" err="1" smtClean="0"/>
              <a:t>Класовий</a:t>
            </a:r>
            <a:endParaRPr lang="ru-RU" dirty="0"/>
          </a:p>
          <a:p>
            <a:pPr marL="457200" indent="-457200">
              <a:buAutoNum type="arabicPeriod"/>
            </a:pPr>
            <a:r>
              <a:rPr lang="uk-UA" dirty="0" smtClean="0"/>
              <a:t>Державний</a:t>
            </a:r>
          </a:p>
          <a:p>
            <a:pPr marL="457200" indent="-457200">
              <a:buAutoNum type="arabicPeriod"/>
            </a:pPr>
            <a:r>
              <a:rPr lang="uk-UA" dirty="0" smtClean="0"/>
              <a:t>Релігійний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57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err="1"/>
              <a:t>Особливості</a:t>
            </a:r>
            <a:r>
              <a:rPr lang="ru-RU" b="1" i="1" dirty="0"/>
              <a:t> </a:t>
            </a:r>
            <a:r>
              <a:rPr lang="ru-RU" b="1" i="1" dirty="0" err="1"/>
              <a:t>акультурації</a:t>
            </a:r>
            <a:r>
              <a:rPr lang="ru-RU" b="1" i="1" dirty="0"/>
              <a:t> </a:t>
            </a:r>
            <a:r>
              <a:rPr lang="ru-RU" b="1" i="1" dirty="0" smtClean="0"/>
              <a:t>та </a:t>
            </a:r>
            <a:r>
              <a:rPr lang="ru-RU" b="1" i="1" dirty="0" err="1" smtClean="0"/>
              <a:t>культурної</a:t>
            </a:r>
            <a:r>
              <a:rPr lang="ru-RU" b="1" i="1" dirty="0" smtClean="0"/>
              <a:t> </a:t>
            </a:r>
            <a:r>
              <a:rPr lang="ru-RU" b="1" i="1" dirty="0" err="1"/>
              <a:t>адаптації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956" y="2052918"/>
            <a:ext cx="10815484" cy="4195481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 err="1"/>
              <a:t>Етнічна</a:t>
            </a:r>
            <a:r>
              <a:rPr lang="ru-RU" b="1" i="1" dirty="0"/>
              <a:t> культура </a:t>
            </a:r>
            <a:r>
              <a:rPr lang="ru-RU" dirty="0"/>
              <a:t>– </a:t>
            </a:r>
            <a:r>
              <a:rPr lang="ru-RU" dirty="0" err="1"/>
              <a:t>сукупність</a:t>
            </a:r>
            <a:r>
              <a:rPr lang="ru-RU" dirty="0"/>
              <a:t> норм,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традицій</a:t>
            </a:r>
            <a:r>
              <a:rPr lang="ru-RU" dirty="0"/>
              <a:t>, установок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зрозумілі</a:t>
            </a:r>
            <a:r>
              <a:rPr lang="ru-RU" dirty="0"/>
              <a:t> </a:t>
            </a:r>
            <a:r>
              <a:rPr lang="ru-RU" dirty="0" err="1"/>
              <a:t>усім</a:t>
            </a:r>
            <a:r>
              <a:rPr lang="ru-RU" dirty="0"/>
              <a:t> </a:t>
            </a:r>
            <a:r>
              <a:rPr lang="ru-RU" dirty="0" err="1"/>
              <a:t>представникам</a:t>
            </a:r>
            <a:r>
              <a:rPr lang="ru-RU" dirty="0"/>
              <a:t> </a:t>
            </a:r>
            <a:r>
              <a:rPr lang="ru-RU" dirty="0" err="1"/>
              <a:t>даного</a:t>
            </a:r>
            <a:r>
              <a:rPr lang="ru-RU" dirty="0"/>
              <a:t> </a:t>
            </a:r>
            <a:r>
              <a:rPr lang="ru-RU" dirty="0" err="1"/>
              <a:t>етнічного</a:t>
            </a:r>
            <a:r>
              <a:rPr lang="ru-RU" dirty="0"/>
              <a:t> простору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i="1" dirty="0" err="1"/>
              <a:t>Етнічна</a:t>
            </a:r>
            <a:r>
              <a:rPr lang="ru-RU" i="1" dirty="0"/>
              <a:t> культура </a:t>
            </a:r>
            <a:r>
              <a:rPr lang="ru-RU" i="1" dirty="0" err="1"/>
              <a:t>поділяється</a:t>
            </a:r>
            <a:r>
              <a:rPr lang="ru-RU" i="1" dirty="0"/>
              <a:t> на:</a:t>
            </a:r>
          </a:p>
          <a:p>
            <a:r>
              <a:rPr lang="ru-RU" dirty="0"/>
              <a:t>§ </a:t>
            </a:r>
            <a:r>
              <a:rPr lang="ru-RU" dirty="0" err="1"/>
              <a:t>матеріальну</a:t>
            </a:r>
            <a:r>
              <a:rPr lang="ru-RU" dirty="0"/>
              <a:t> культуру – все, </a:t>
            </a:r>
            <a:r>
              <a:rPr lang="ru-RU" dirty="0" err="1"/>
              <a:t>що</a:t>
            </a:r>
            <a:r>
              <a:rPr lang="ru-RU" dirty="0"/>
              <a:t> створено </a:t>
            </a:r>
            <a:r>
              <a:rPr lang="ru-RU" dirty="0" err="1"/>
              <a:t>даним</a:t>
            </a:r>
            <a:r>
              <a:rPr lang="ru-RU" dirty="0"/>
              <a:t> народом і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матеріальну</a:t>
            </a:r>
            <a:r>
              <a:rPr lang="ru-RU" dirty="0" smtClean="0"/>
              <a:t> </a:t>
            </a:r>
            <a:r>
              <a:rPr lang="ru-RU" dirty="0"/>
              <a:t>форму </a:t>
            </a:r>
            <a:r>
              <a:rPr lang="ru-RU" dirty="0" err="1"/>
              <a:t>вираження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глиняних</a:t>
            </a:r>
            <a:r>
              <a:rPr lang="ru-RU" dirty="0"/>
              <a:t> </a:t>
            </a:r>
            <a:r>
              <a:rPr lang="ru-RU" dirty="0" err="1"/>
              <a:t>горшків</a:t>
            </a:r>
            <a:r>
              <a:rPr lang="ru-RU" dirty="0"/>
              <a:t> </a:t>
            </a:r>
            <a:r>
              <a:rPr lang="ru-RU" dirty="0" err="1"/>
              <a:t>старовини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унікальних</a:t>
            </a:r>
            <a:r>
              <a:rPr lang="ru-RU" dirty="0" smtClean="0"/>
              <a:t> </a:t>
            </a:r>
            <a:r>
              <a:rPr lang="ru-RU" dirty="0"/>
              <a:t>марок </a:t>
            </a:r>
            <a:r>
              <a:rPr lang="ru-RU" dirty="0" err="1"/>
              <a:t>автомобілів</a:t>
            </a:r>
            <a:r>
              <a:rPr lang="ru-RU" dirty="0"/>
              <a:t>);</a:t>
            </a:r>
          </a:p>
          <a:p>
            <a:r>
              <a:rPr lang="ru-RU" dirty="0"/>
              <a:t>§ </a:t>
            </a:r>
            <a:r>
              <a:rPr lang="ru-RU" dirty="0" err="1"/>
              <a:t>духовну</a:t>
            </a:r>
            <a:r>
              <a:rPr lang="ru-RU" dirty="0"/>
              <a:t> культуру – все,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нематеріальну</a:t>
            </a:r>
            <a:r>
              <a:rPr lang="ru-RU" dirty="0"/>
              <a:t> форму (за </a:t>
            </a:r>
            <a:r>
              <a:rPr lang="ru-RU" dirty="0" err="1" smtClean="0"/>
              <a:t>винятком</a:t>
            </a:r>
            <a:r>
              <a:rPr lang="ru-RU" dirty="0" smtClean="0"/>
              <a:t> </a:t>
            </a:r>
            <a:r>
              <a:rPr lang="ru-RU" dirty="0" err="1" smtClean="0"/>
              <a:t>носіїв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) </a:t>
            </a:r>
            <a:r>
              <a:rPr lang="ru-RU" dirty="0" err="1"/>
              <a:t>відображає</a:t>
            </a:r>
            <a:r>
              <a:rPr lang="ru-RU" dirty="0"/>
              <a:t> “душу” народу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 для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/>
              <a:t>поколінь</a:t>
            </a:r>
            <a:r>
              <a:rPr lang="ru-RU" dirty="0"/>
              <a:t> (</a:t>
            </a:r>
            <a:r>
              <a:rPr lang="ru-RU" dirty="0" err="1"/>
              <a:t>приказки</a:t>
            </a:r>
            <a:r>
              <a:rPr lang="ru-RU" dirty="0"/>
              <a:t>, </a:t>
            </a:r>
            <a:r>
              <a:rPr lang="ru-RU" dirty="0" err="1"/>
              <a:t>пісні</a:t>
            </a:r>
            <a:r>
              <a:rPr lang="ru-RU" dirty="0"/>
              <a:t>, </a:t>
            </a:r>
            <a:r>
              <a:rPr lang="ru-RU" dirty="0" err="1"/>
              <a:t>живопис</a:t>
            </a:r>
            <a:r>
              <a:rPr lang="ru-RU" dirty="0"/>
              <a:t>, </a:t>
            </a:r>
            <a:r>
              <a:rPr lang="ru-RU" dirty="0" err="1"/>
              <a:t>література</a:t>
            </a:r>
            <a:r>
              <a:rPr lang="ru-RU" dirty="0"/>
              <a:t>, </a:t>
            </a:r>
            <a:r>
              <a:rPr lang="ru-RU" dirty="0" err="1"/>
              <a:t>музика</a:t>
            </a:r>
            <a:r>
              <a:rPr lang="ru-RU" dirty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77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016" y="1111045"/>
            <a:ext cx="10193953" cy="5353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Центральна культурна тема </a:t>
            </a:r>
            <a:r>
              <a:rPr lang="ru-RU" i="1" dirty="0" err="1"/>
              <a:t>етносу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довготривалих</a:t>
            </a:r>
            <a:r>
              <a:rPr lang="ru-RU" dirty="0"/>
              <a:t> </a:t>
            </a:r>
            <a:r>
              <a:rPr lang="ru-RU" dirty="0" err="1" smtClean="0"/>
              <a:t>стійких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базовими</a:t>
            </a:r>
            <a:r>
              <a:rPr lang="ru-RU" dirty="0"/>
              <a:t> для </a:t>
            </a:r>
            <a:r>
              <a:rPr lang="ru-RU" dirty="0" err="1"/>
              <a:t>даного</a:t>
            </a:r>
            <a:r>
              <a:rPr lang="ru-RU" dirty="0"/>
              <a:t> народу і на </a:t>
            </a:r>
            <a:r>
              <a:rPr lang="ru-RU" dirty="0" err="1"/>
              <a:t>яких</a:t>
            </a:r>
            <a:r>
              <a:rPr lang="ru-RU" dirty="0"/>
              <a:t> заснована культура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 err="1"/>
              <a:t>Етнічна</a:t>
            </a:r>
            <a:r>
              <a:rPr lang="ru-RU" i="1" dirty="0"/>
              <a:t> картина </a:t>
            </a:r>
            <a:r>
              <a:rPr lang="ru-RU" i="1" dirty="0" err="1"/>
              <a:t>світу</a:t>
            </a:r>
            <a:r>
              <a:rPr lang="ru-RU" i="1" dirty="0"/>
              <a:t> </a:t>
            </a:r>
            <a:r>
              <a:rPr lang="ru-RU" dirty="0"/>
              <a:t>– система </a:t>
            </a:r>
            <a:r>
              <a:rPr lang="ru-RU" dirty="0" err="1"/>
              <a:t>взаємопов’язаних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етносу</a:t>
            </a:r>
            <a:r>
              <a:rPr lang="ru-RU" dirty="0" smtClean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своєрідності</a:t>
            </a:r>
            <a:r>
              <a:rPr lang="ru-RU" dirty="0"/>
              <a:t> і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,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ціннісних</a:t>
            </a:r>
            <a:r>
              <a:rPr lang="ru-RU" dirty="0"/>
              <a:t> </a:t>
            </a:r>
            <a:r>
              <a:rPr lang="ru-RU" dirty="0" err="1"/>
              <a:t>орієнтацій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константних</a:t>
            </a:r>
            <a:r>
              <a:rPr lang="ru-RU" dirty="0" smtClean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.</a:t>
            </a:r>
          </a:p>
          <a:p>
            <a:r>
              <a:rPr lang="ru-RU" i="1" dirty="0"/>
              <a:t>Характеристики </a:t>
            </a:r>
            <a:r>
              <a:rPr lang="ru-RU" i="1" dirty="0" err="1"/>
              <a:t>поняття</a:t>
            </a:r>
            <a:r>
              <a:rPr lang="ru-RU" i="1" dirty="0"/>
              <a:t> </a:t>
            </a:r>
            <a:r>
              <a:rPr lang="ru-RU" i="1" dirty="0" err="1"/>
              <a:t>етнічної</a:t>
            </a:r>
            <a:r>
              <a:rPr lang="ru-RU" i="1" dirty="0"/>
              <a:t> </a:t>
            </a:r>
            <a:r>
              <a:rPr lang="ru-RU" i="1" dirty="0" err="1"/>
              <a:t>картини</a:t>
            </a:r>
            <a:r>
              <a:rPr lang="ru-RU" i="1" dirty="0"/>
              <a:t> </a:t>
            </a:r>
            <a:r>
              <a:rPr lang="ru-RU" i="1" dirty="0" err="1"/>
              <a:t>світу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проявляється</a:t>
            </a:r>
            <a:r>
              <a:rPr lang="ru-RU" dirty="0"/>
              <a:t> як на </a:t>
            </a:r>
            <a:r>
              <a:rPr lang="ru-RU" dirty="0" err="1"/>
              <a:t>свідомому</a:t>
            </a:r>
            <a:r>
              <a:rPr lang="ru-RU" dirty="0"/>
              <a:t>, так і </a:t>
            </a:r>
            <a:r>
              <a:rPr lang="ru-RU" dirty="0" err="1"/>
              <a:t>несвідомому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вцілому</a:t>
            </a:r>
            <a:r>
              <a:rPr lang="ru-RU" dirty="0"/>
              <a:t>;</a:t>
            </a:r>
          </a:p>
          <a:p>
            <a:r>
              <a:rPr lang="ru-RU" dirty="0"/>
              <a:t>§ є </a:t>
            </a:r>
            <a:r>
              <a:rPr lang="ru-RU" dirty="0" err="1"/>
              <a:t>проявом</a:t>
            </a:r>
            <a:r>
              <a:rPr lang="ru-RU" dirty="0"/>
              <a:t> </a:t>
            </a:r>
            <a:r>
              <a:rPr lang="ru-RU" dirty="0" err="1"/>
              <a:t>захисної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й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самостійним</a:t>
            </a:r>
            <a:endParaRPr lang="ru-RU" dirty="0"/>
          </a:p>
          <a:p>
            <a:r>
              <a:rPr lang="ru-RU" dirty="0" err="1"/>
              <a:t>захисним</a:t>
            </a:r>
            <a:r>
              <a:rPr lang="ru-RU" dirty="0"/>
              <a:t> </a:t>
            </a:r>
            <a:r>
              <a:rPr lang="ru-RU" dirty="0" err="1"/>
              <a:t>психологічним</a:t>
            </a:r>
            <a:r>
              <a:rPr lang="ru-RU" dirty="0"/>
              <a:t>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і </a:t>
            </a:r>
            <a:r>
              <a:rPr lang="ru-RU" dirty="0" err="1"/>
              <a:t>етносу</a:t>
            </a:r>
            <a:r>
              <a:rPr lang="ru-RU" dirty="0"/>
              <a:t>;</a:t>
            </a:r>
          </a:p>
          <a:p>
            <a:r>
              <a:rPr lang="ru-RU" dirty="0"/>
              <a:t>§ є </a:t>
            </a:r>
            <a:r>
              <a:rPr lang="ru-RU" dirty="0" err="1"/>
              <a:t>динамічною</a:t>
            </a:r>
            <a:r>
              <a:rPr lang="ru-RU" dirty="0"/>
              <a:t> структурою.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00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3458" y="894734"/>
            <a:ext cx="10815484" cy="53536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/>
              <a:t>Аккультурація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соціокультурні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,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 smtClean="0"/>
              <a:t>представники</a:t>
            </a:r>
            <a:r>
              <a:rPr lang="ru-RU" dirty="0" smtClean="0"/>
              <a:t> народу</a:t>
            </a:r>
            <a:r>
              <a:rPr lang="ru-RU" dirty="0"/>
              <a:t>, </a:t>
            </a:r>
            <a:r>
              <a:rPr lang="ru-RU" dirty="0" err="1"/>
              <a:t>втративши</a:t>
            </a:r>
            <a:r>
              <a:rPr lang="ru-RU" dirty="0"/>
              <a:t> свою </a:t>
            </a:r>
            <a:r>
              <a:rPr lang="ru-RU" dirty="0" err="1"/>
              <a:t>традиційну</a:t>
            </a:r>
            <a:r>
              <a:rPr lang="ru-RU" dirty="0"/>
              <a:t> </a:t>
            </a:r>
            <a:r>
              <a:rPr lang="ru-RU" dirty="0" err="1"/>
              <a:t>етнічну</a:t>
            </a:r>
            <a:r>
              <a:rPr lang="ru-RU" dirty="0"/>
              <a:t> культуру і </a:t>
            </a:r>
            <a:r>
              <a:rPr lang="ru-RU" dirty="0" err="1"/>
              <a:t>рідну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 smtClean="0"/>
              <a:t>, остаточно </a:t>
            </a:r>
            <a:r>
              <a:rPr lang="ru-RU" dirty="0"/>
              <a:t>не </a:t>
            </a:r>
            <a:r>
              <a:rPr lang="ru-RU" dirty="0" err="1"/>
              <a:t>долучаються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етнокультурних</a:t>
            </a:r>
            <a:r>
              <a:rPr lang="ru-RU" dirty="0"/>
              <a:t> норм і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завершується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i="1" dirty="0" err="1"/>
              <a:t>Особливості</a:t>
            </a:r>
            <a:r>
              <a:rPr lang="ru-RU" i="1" dirty="0"/>
              <a:t> </a:t>
            </a:r>
            <a:r>
              <a:rPr lang="ru-RU" i="1" dirty="0" err="1"/>
              <a:t>аккультурації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, </a:t>
            </a:r>
            <a:r>
              <a:rPr lang="ru-RU" dirty="0" err="1"/>
              <a:t>культурних</a:t>
            </a:r>
            <a:r>
              <a:rPr lang="ru-RU" dirty="0"/>
              <a:t> і </a:t>
            </a:r>
            <a:r>
              <a:rPr lang="ru-RU" dirty="0" err="1"/>
              <a:t>політичних</a:t>
            </a:r>
            <a:r>
              <a:rPr lang="ru-RU" dirty="0"/>
              <a:t> контекстах;</a:t>
            </a:r>
          </a:p>
          <a:p>
            <a:r>
              <a:rPr lang="ru-RU" dirty="0"/>
              <a:t>§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і </a:t>
            </a:r>
            <a:r>
              <a:rPr lang="ru-RU" dirty="0" err="1"/>
              <a:t>політичних</a:t>
            </a:r>
            <a:r>
              <a:rPr lang="ru-RU" dirty="0"/>
              <a:t> умов,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типу </a:t>
            </a:r>
            <a:r>
              <a:rPr lang="ru-RU" dirty="0" err="1"/>
              <a:t>групи</a:t>
            </a:r>
            <a:r>
              <a:rPr lang="ru-RU" dirty="0"/>
              <a:t>, яка </a:t>
            </a:r>
            <a:r>
              <a:rPr lang="ru-RU" dirty="0" err="1"/>
              <a:t>опинилася</a:t>
            </a:r>
            <a:r>
              <a:rPr lang="ru-RU" dirty="0"/>
              <a:t> у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аккультурації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по-різному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групах</a:t>
            </a:r>
            <a:r>
              <a:rPr lang="ru-RU" dirty="0"/>
              <a:t> (</a:t>
            </a:r>
            <a:r>
              <a:rPr lang="ru-RU" dirty="0" err="1"/>
              <a:t>осілі</a:t>
            </a:r>
            <a:r>
              <a:rPr lang="ru-RU" dirty="0"/>
              <a:t> </a:t>
            </a:r>
            <a:r>
              <a:rPr lang="ru-RU" dirty="0" err="1"/>
              <a:t>мігранти</a:t>
            </a:r>
            <a:r>
              <a:rPr lang="ru-RU" dirty="0"/>
              <a:t>, </a:t>
            </a:r>
            <a:r>
              <a:rPr lang="ru-RU" dirty="0" err="1" smtClean="0"/>
              <a:t>тимчасові</a:t>
            </a:r>
            <a:r>
              <a:rPr lang="ru-RU" dirty="0" smtClean="0"/>
              <a:t> </a:t>
            </a:r>
            <a:r>
              <a:rPr lang="ru-RU" dirty="0" err="1" smtClean="0"/>
              <a:t>мігранти</a:t>
            </a:r>
            <a:r>
              <a:rPr lang="ru-RU" dirty="0"/>
              <a:t>, </a:t>
            </a:r>
            <a:r>
              <a:rPr lang="ru-RU" dirty="0" err="1"/>
              <a:t>добровільні</a:t>
            </a:r>
            <a:r>
              <a:rPr lang="ru-RU" dirty="0"/>
              <a:t> </a:t>
            </a:r>
            <a:r>
              <a:rPr lang="ru-RU" dirty="0" err="1"/>
              <a:t>мігранти</a:t>
            </a:r>
            <a:r>
              <a:rPr lang="ru-RU" dirty="0"/>
              <a:t>, </a:t>
            </a:r>
            <a:r>
              <a:rPr lang="ru-RU" dirty="0" err="1"/>
              <a:t>мігранти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волі</a:t>
            </a:r>
            <a:r>
              <a:rPr lang="ru-RU" dirty="0"/>
              <a:t>);</a:t>
            </a:r>
          </a:p>
          <a:p>
            <a:r>
              <a:rPr lang="ru-RU" dirty="0"/>
              <a:t>§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переходу </a:t>
            </a:r>
            <a:r>
              <a:rPr lang="ru-RU" dirty="0" err="1"/>
              <a:t>суспільних</a:t>
            </a:r>
            <a:r>
              <a:rPr lang="ru-RU" dirty="0"/>
              <a:t> структур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 smtClean="0"/>
              <a:t>традиційного</a:t>
            </a:r>
            <a:r>
              <a:rPr lang="ru-RU" dirty="0" smtClean="0"/>
              <a:t> стану </a:t>
            </a:r>
            <a:r>
              <a:rPr lang="ru-RU" dirty="0"/>
              <a:t>до </a:t>
            </a:r>
            <a:r>
              <a:rPr lang="ru-RU" dirty="0" err="1"/>
              <a:t>сучасного</a:t>
            </a:r>
            <a:r>
              <a:rPr lang="ru-RU" dirty="0"/>
              <a:t> з </a:t>
            </a:r>
            <a:r>
              <a:rPr lang="ru-RU" dirty="0" err="1"/>
              <a:t>поглибленням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праці</a:t>
            </a:r>
            <a:r>
              <a:rPr lang="ru-RU" dirty="0"/>
              <a:t> і </a:t>
            </a:r>
            <a:r>
              <a:rPr lang="ru-RU" dirty="0" err="1" smtClean="0"/>
              <a:t>прискоренним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суб’єктом</a:t>
            </a:r>
            <a:r>
              <a:rPr lang="ru-RU" dirty="0"/>
              <a:t> </a:t>
            </a:r>
            <a:r>
              <a:rPr lang="ru-RU" dirty="0" err="1"/>
              <a:t>аккультурації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маргінальні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страти</a:t>
            </a:r>
            <a:r>
              <a:rPr lang="ru-RU" dirty="0" smtClean="0"/>
              <a:t>, </a:t>
            </a:r>
            <a:r>
              <a:rPr lang="ru-RU" dirty="0" err="1" smtClean="0"/>
              <a:t>мігранти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12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/>
              <a:t>До </a:t>
            </a:r>
            <a:r>
              <a:rPr lang="ru-RU" i="1" dirty="0" err="1"/>
              <a:t>особливостей</a:t>
            </a:r>
            <a:r>
              <a:rPr lang="ru-RU" i="1" dirty="0"/>
              <a:t> </a:t>
            </a:r>
            <a:r>
              <a:rPr lang="ru-RU" i="1" dirty="0" err="1"/>
              <a:t>процесу</a:t>
            </a:r>
            <a:r>
              <a:rPr lang="ru-RU" i="1" dirty="0"/>
              <a:t> </a:t>
            </a:r>
            <a:r>
              <a:rPr lang="ru-RU" i="1" dirty="0" err="1"/>
              <a:t>аккультурації</a:t>
            </a:r>
            <a:r>
              <a:rPr lang="ru-RU" i="1" dirty="0"/>
              <a:t> і </a:t>
            </a:r>
            <a:r>
              <a:rPr lang="ru-RU" i="1" dirty="0" err="1"/>
              <a:t>культурної</a:t>
            </a:r>
            <a:r>
              <a:rPr lang="ru-RU" i="1" dirty="0"/>
              <a:t> </a:t>
            </a:r>
            <a:r>
              <a:rPr lang="ru-RU" i="1" dirty="0" err="1" smtClean="0"/>
              <a:t>адаптації</a:t>
            </a:r>
            <a:r>
              <a:rPr lang="ru-RU" i="1" dirty="0" smtClean="0"/>
              <a:t> </a:t>
            </a:r>
            <a:r>
              <a:rPr lang="ru-RU" i="1" dirty="0" err="1" smtClean="0"/>
              <a:t>відносять</a:t>
            </a:r>
            <a:r>
              <a:rPr lang="ru-RU" i="1" dirty="0"/>
              <a:t>:</a:t>
            </a:r>
          </a:p>
          <a:p>
            <a:r>
              <a:rPr lang="ru-RU" dirty="0"/>
              <a:t>§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 людей, яка, з одного</a:t>
            </a:r>
          </a:p>
          <a:p>
            <a:r>
              <a:rPr lang="ru-RU" dirty="0"/>
              <a:t>боку, </a:t>
            </a:r>
            <a:r>
              <a:rPr lang="ru-RU" dirty="0" err="1"/>
              <a:t>втрачає</a:t>
            </a:r>
            <a:r>
              <a:rPr lang="ru-RU" dirty="0"/>
              <a:t> </a:t>
            </a:r>
            <a:r>
              <a:rPr lang="ru-RU" dirty="0" err="1"/>
              <a:t>основоположні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, а з </a:t>
            </a:r>
            <a:r>
              <a:rPr lang="ru-RU" dirty="0" err="1"/>
              <a:t>іншого</a:t>
            </a:r>
            <a:r>
              <a:rPr lang="ru-RU" dirty="0"/>
              <a:t> –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набула</a:t>
            </a:r>
            <a:endParaRPr lang="ru-RU" dirty="0"/>
          </a:p>
          <a:p>
            <a:r>
              <a:rPr lang="ru-RU" dirty="0" err="1"/>
              <a:t>стійких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сформованих</a:t>
            </a:r>
            <a:r>
              <a:rPr lang="ru-RU" dirty="0"/>
              <a:t> </a:t>
            </a:r>
            <a:r>
              <a:rPr lang="ru-RU" dirty="0" err="1"/>
              <a:t>спільнот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руйнування</a:t>
            </a:r>
            <a:r>
              <a:rPr lang="ru-RU" dirty="0"/>
              <a:t> </a:t>
            </a:r>
            <a:r>
              <a:rPr lang="ru-RU" dirty="0" err="1"/>
              <a:t>етнокультурних</a:t>
            </a:r>
            <a:r>
              <a:rPr lang="ru-RU" dirty="0"/>
              <a:t> </a:t>
            </a:r>
            <a:r>
              <a:rPr lang="ru-RU" dirty="0" err="1"/>
              <a:t>традицій</a:t>
            </a:r>
            <a:r>
              <a:rPr lang="ru-RU" dirty="0"/>
              <a:t> і </a:t>
            </a:r>
            <a:r>
              <a:rPr lang="ru-RU" dirty="0" err="1"/>
              <a:t>цінностей</a:t>
            </a:r>
            <a:endParaRPr lang="ru-RU" dirty="0"/>
          </a:p>
          <a:p>
            <a:r>
              <a:rPr lang="ru-RU" dirty="0" err="1"/>
              <a:t>мігруючих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обумовлює</a:t>
            </a:r>
            <a:r>
              <a:rPr lang="ru-RU" dirty="0"/>
              <a:t> </a:t>
            </a:r>
            <a:r>
              <a:rPr lang="ru-RU" dirty="0" err="1"/>
              <a:t>стресові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 у </a:t>
            </a: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мігрантів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протиріччя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коренним</a:t>
            </a:r>
            <a:r>
              <a:rPr lang="ru-RU" dirty="0"/>
              <a:t> і </a:t>
            </a:r>
            <a:r>
              <a:rPr lang="ru-RU" dirty="0" err="1"/>
              <a:t>приїжджим</a:t>
            </a:r>
            <a:r>
              <a:rPr lang="ru-RU" dirty="0"/>
              <a:t> </a:t>
            </a:r>
            <a:r>
              <a:rPr lang="ru-RU" dirty="0" err="1"/>
              <a:t>населенням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endParaRPr lang="ru-RU" dirty="0"/>
          </a:p>
          <a:p>
            <a:r>
              <a:rPr lang="ru-RU" dirty="0" err="1"/>
              <a:t>культури</a:t>
            </a:r>
            <a:r>
              <a:rPr lang="ru-RU" dirty="0"/>
              <a:t> і </a:t>
            </a:r>
            <a:r>
              <a:rPr lang="ru-RU" dirty="0" err="1"/>
              <a:t>прийнятих</a:t>
            </a:r>
            <a:r>
              <a:rPr lang="ru-RU" dirty="0"/>
              <a:t> норм,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виражається</a:t>
            </a:r>
            <a:r>
              <a:rPr lang="ru-RU" dirty="0"/>
              <a:t> у </a:t>
            </a:r>
            <a:r>
              <a:rPr lang="ru-RU" dirty="0" err="1"/>
              <a:t>виникненні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</a:t>
            </a:r>
            <a:r>
              <a:rPr lang="ru-RU" dirty="0" err="1"/>
              <a:t>неприязні</a:t>
            </a:r>
            <a:endParaRPr lang="ru-RU" dirty="0"/>
          </a:p>
          <a:p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9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219200"/>
            <a:ext cx="10351269" cy="5029199"/>
          </a:xfrm>
        </p:spPr>
        <p:txBody>
          <a:bodyPr>
            <a:normAutofit/>
          </a:bodyPr>
          <a:lstStyle/>
          <a:p>
            <a:r>
              <a:rPr lang="ru-RU" b="1" i="1" dirty="0" err="1"/>
              <a:t>Культурний</a:t>
            </a:r>
            <a:r>
              <a:rPr lang="ru-RU" b="1" i="1" dirty="0"/>
              <a:t> шок </a:t>
            </a:r>
            <a:r>
              <a:rPr lang="ru-RU" dirty="0"/>
              <a:t>–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психічний</a:t>
            </a:r>
            <a:r>
              <a:rPr lang="ru-RU" dirty="0"/>
              <a:t> стан </a:t>
            </a:r>
            <a:r>
              <a:rPr lang="ru-RU" dirty="0" err="1"/>
              <a:t>мігрантів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 smtClean="0"/>
              <a:t>з’являється</a:t>
            </a:r>
            <a:r>
              <a:rPr lang="ru-RU" dirty="0" smtClean="0"/>
              <a:t> при </a:t>
            </a:r>
            <a:r>
              <a:rPr lang="ru-RU" dirty="0" err="1"/>
              <a:t>зіткненні</a:t>
            </a:r>
            <a:r>
              <a:rPr lang="ru-RU" dirty="0"/>
              <a:t> з чужою культурою.</a:t>
            </a:r>
          </a:p>
          <a:p>
            <a:pPr marL="0" indent="0" algn="ctr">
              <a:buNone/>
            </a:pPr>
            <a:r>
              <a:rPr lang="ru-RU" i="1" dirty="0" err="1"/>
              <a:t>Особливості</a:t>
            </a:r>
            <a:r>
              <a:rPr lang="ru-RU" i="1" dirty="0"/>
              <a:t> </a:t>
            </a:r>
            <a:r>
              <a:rPr lang="ru-RU" i="1" dirty="0" err="1"/>
              <a:t>протікання</a:t>
            </a:r>
            <a:r>
              <a:rPr lang="ru-RU" i="1" dirty="0"/>
              <a:t> стану “культурного шоку”:</a:t>
            </a:r>
          </a:p>
          <a:p>
            <a:r>
              <a:rPr lang="ru-RU" dirty="0"/>
              <a:t>§ </a:t>
            </a:r>
            <a:r>
              <a:rPr lang="ru-RU" dirty="0" err="1"/>
              <a:t>входження</a:t>
            </a:r>
            <a:r>
              <a:rPr lang="ru-RU" dirty="0"/>
              <a:t> у </a:t>
            </a:r>
            <a:r>
              <a:rPr lang="ru-RU" dirty="0" err="1"/>
              <a:t>нову</a:t>
            </a:r>
            <a:r>
              <a:rPr lang="ru-RU" dirty="0"/>
              <a:t> культуру для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є </a:t>
            </a:r>
            <a:r>
              <a:rPr lang="ru-RU" dirty="0" err="1"/>
              <a:t>заплутаним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дезорганізованим</a:t>
            </a:r>
            <a:r>
              <a:rPr lang="ru-RU" dirty="0" smtClean="0"/>
              <a:t> </a:t>
            </a:r>
            <a:r>
              <a:rPr lang="ru-RU" dirty="0" err="1"/>
              <a:t>переживанням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сильне</a:t>
            </a:r>
            <a:r>
              <a:rPr lang="ru-RU" dirty="0"/>
              <a:t> </a:t>
            </a:r>
            <a:r>
              <a:rPr lang="ru-RU" dirty="0" err="1"/>
              <a:t>нервове</a:t>
            </a:r>
            <a:r>
              <a:rPr lang="ru-RU" dirty="0"/>
              <a:t> </a:t>
            </a:r>
            <a:r>
              <a:rPr lang="ru-RU" dirty="0" err="1"/>
              <a:t>потрясіння</a:t>
            </a:r>
            <a:r>
              <a:rPr lang="ru-RU" dirty="0"/>
              <a:t>, яке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/>
              <a:t>нових</a:t>
            </a:r>
            <a:r>
              <a:rPr lang="ru-RU" dirty="0"/>
              <a:t> умов, </a:t>
            </a:r>
            <a:r>
              <a:rPr lang="ru-RU" dirty="0" err="1"/>
              <a:t>тобто</a:t>
            </a:r>
            <a:r>
              <a:rPr lang="ru-RU" dirty="0"/>
              <a:t> коли </a:t>
            </a:r>
            <a:r>
              <a:rPr lang="ru-RU" dirty="0" err="1"/>
              <a:t>звичні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життєдіяльності</a:t>
            </a:r>
            <a:r>
              <a:rPr lang="ru-RU" dirty="0"/>
              <a:t> не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новій</a:t>
            </a:r>
            <a:r>
              <a:rPr lang="ru-RU" dirty="0" smtClean="0"/>
              <a:t> </a:t>
            </a:r>
            <a:r>
              <a:rPr lang="ru-RU" dirty="0" err="1"/>
              <a:t>реальності</a:t>
            </a:r>
            <a:r>
              <a:rPr lang="ru-RU" dirty="0"/>
              <a:t> і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ситуаціям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може</a:t>
            </a:r>
            <a:r>
              <a:rPr lang="ru-RU" dirty="0"/>
              <a:t> позитивно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особистісне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–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/>
              <a:t>, установок і схем </a:t>
            </a:r>
            <a:r>
              <a:rPr lang="ru-RU" dirty="0" err="1"/>
              <a:t>поведінки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відносності</a:t>
            </a:r>
            <a:r>
              <a:rPr lang="ru-RU" dirty="0"/>
              <a:t>, коли </a:t>
            </a:r>
            <a:r>
              <a:rPr lang="ru-RU" dirty="0" err="1"/>
              <a:t>індивід</a:t>
            </a:r>
            <a:r>
              <a:rPr lang="ru-RU" dirty="0"/>
              <a:t> </a:t>
            </a:r>
            <a:r>
              <a:rPr lang="ru-RU" dirty="0" err="1"/>
              <a:t>розуміє</a:t>
            </a:r>
            <a:r>
              <a:rPr lang="ru-RU" dirty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етноцентризму</a:t>
            </a:r>
            <a:r>
              <a:rPr lang="ru-RU" dirty="0"/>
              <a:t> і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і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smtClean="0"/>
              <a:t>по </a:t>
            </a:r>
            <a:r>
              <a:rPr lang="ru-RU" dirty="0" err="1" smtClean="0"/>
              <a:t>відношенню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67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143" y="285135"/>
            <a:ext cx="11552902" cy="5963265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</a:pPr>
            <a:r>
              <a:rPr lang="ru-RU" i="1" dirty="0" err="1"/>
              <a:t>Патологічний</a:t>
            </a:r>
            <a:r>
              <a:rPr lang="ru-RU" i="1" dirty="0"/>
              <a:t> </a:t>
            </a:r>
            <a:r>
              <a:rPr lang="ru-RU" i="1" dirty="0" err="1"/>
              <a:t>етноцентризм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зведена</a:t>
            </a:r>
            <a:r>
              <a:rPr lang="ru-RU" dirty="0"/>
              <a:t> до </a:t>
            </a:r>
            <a:r>
              <a:rPr lang="ru-RU" dirty="0" err="1"/>
              <a:t>крайнього</a:t>
            </a:r>
            <a:r>
              <a:rPr lang="ru-RU" dirty="0"/>
              <a:t> </a:t>
            </a:r>
            <a:r>
              <a:rPr lang="ru-RU" dirty="0" err="1"/>
              <a:t>ступеню</a:t>
            </a:r>
            <a:r>
              <a:rPr lang="ru-RU" dirty="0"/>
              <a:t> </a:t>
            </a:r>
            <a:r>
              <a:rPr lang="ru-RU" dirty="0" err="1" smtClean="0"/>
              <a:t>перевага</a:t>
            </a:r>
            <a:r>
              <a:rPr lang="ru-RU" dirty="0" smtClean="0"/>
              <a:t> </a:t>
            </a:r>
            <a:r>
              <a:rPr lang="ru-RU" dirty="0" err="1" smtClean="0"/>
              <a:t>індивідом</a:t>
            </a:r>
            <a:r>
              <a:rPr lang="ru-RU" dirty="0" smtClean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і </a:t>
            </a:r>
            <a:r>
              <a:rPr lang="ru-RU" dirty="0" err="1"/>
              <a:t>заперечення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, </a:t>
            </a:r>
            <a:r>
              <a:rPr lang="ru-RU" dirty="0" err="1"/>
              <a:t>переживання</a:t>
            </a:r>
            <a:r>
              <a:rPr lang="ru-RU" dirty="0"/>
              <a:t> до </a:t>
            </a:r>
            <a:r>
              <a:rPr lang="ru-RU" dirty="0" smtClean="0"/>
              <a:t>них </a:t>
            </a:r>
            <a:r>
              <a:rPr lang="ru-RU" dirty="0" err="1" smtClean="0"/>
              <a:t>крайньо</a:t>
            </a:r>
            <a:r>
              <a:rPr lang="ru-RU" dirty="0" smtClean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почуттів</a:t>
            </a:r>
            <a:r>
              <a:rPr lang="ru-RU" dirty="0"/>
              <a:t>.</a:t>
            </a:r>
          </a:p>
          <a:p>
            <a:pPr marL="0">
              <a:spcBef>
                <a:spcPts val="0"/>
              </a:spcBef>
            </a:pPr>
            <a:r>
              <a:rPr lang="ru-RU" i="1" dirty="0"/>
              <a:t>Шляхи </a:t>
            </a:r>
            <a:r>
              <a:rPr lang="ru-RU" i="1" dirty="0" err="1"/>
              <a:t>подолання</a:t>
            </a:r>
            <a:r>
              <a:rPr lang="ru-RU" i="1" dirty="0"/>
              <a:t> </a:t>
            </a:r>
            <a:r>
              <a:rPr lang="ru-RU" i="1" dirty="0" err="1"/>
              <a:t>етноцентризму</a:t>
            </a:r>
            <a:r>
              <a:rPr lang="ru-RU" i="1" dirty="0"/>
              <a:t>:</a:t>
            </a:r>
          </a:p>
          <a:p>
            <a:pPr marL="0">
              <a:spcBef>
                <a:spcPts val="0"/>
              </a:spcBef>
            </a:pPr>
            <a:r>
              <a:rPr lang="ru-RU" dirty="0"/>
              <a:t>1.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всієї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етноцентризму</a:t>
            </a:r>
            <a:r>
              <a:rPr lang="ru-RU" dirty="0"/>
              <a:t> і авторитаризму,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стереотипності</a:t>
            </a:r>
            <a:r>
              <a:rPr lang="ru-RU" dirty="0" smtClean="0"/>
              <a:t> </a:t>
            </a:r>
            <a:r>
              <a:rPr lang="ru-RU" dirty="0" err="1"/>
              <a:t>мислення</a:t>
            </a:r>
            <a:r>
              <a:rPr lang="ru-RU" dirty="0"/>
              <a:t> і </a:t>
            </a:r>
            <a:r>
              <a:rPr lang="ru-RU" dirty="0" err="1"/>
              <a:t>сприйняття</a:t>
            </a:r>
            <a:r>
              <a:rPr lang="ru-RU" dirty="0"/>
              <a:t>,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деструктивність</a:t>
            </a:r>
            <a:endParaRPr lang="ru-RU" dirty="0"/>
          </a:p>
          <a:p>
            <a:pPr marL="0">
              <a:spcBef>
                <a:spcPts val="0"/>
              </a:spcBef>
            </a:pPr>
            <a:r>
              <a:rPr lang="ru-RU" dirty="0" err="1"/>
              <a:t>етноцентричної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</a:t>
            </a:r>
          </a:p>
          <a:p>
            <a:pPr marL="0">
              <a:spcBef>
                <a:spcPts val="0"/>
              </a:spcBef>
            </a:pPr>
            <a:r>
              <a:rPr lang="ru-RU" dirty="0"/>
              <a:t>2.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(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 smtClean="0"/>
              <a:t>схильності</a:t>
            </a:r>
            <a:r>
              <a:rPr lang="ru-RU" dirty="0" smtClean="0"/>
              <a:t> </a:t>
            </a:r>
            <a:r>
              <a:rPr lang="ru-RU" dirty="0" err="1" smtClean="0"/>
              <a:t>етноцентричних</a:t>
            </a:r>
            <a:r>
              <a:rPr lang="ru-RU" dirty="0" smtClean="0"/>
              <a:t> </a:t>
            </a:r>
            <a:r>
              <a:rPr lang="ru-RU" dirty="0" err="1"/>
              <a:t>особистостей</a:t>
            </a:r>
            <a:r>
              <a:rPr lang="ru-RU" dirty="0"/>
              <a:t> до </a:t>
            </a:r>
            <a:r>
              <a:rPr lang="ru-RU" dirty="0" err="1"/>
              <a:t>поваги</a:t>
            </a:r>
            <a:r>
              <a:rPr lang="ru-RU" dirty="0"/>
              <a:t> </a:t>
            </a:r>
            <a:r>
              <a:rPr lang="ru-RU" dirty="0" err="1"/>
              <a:t>авторитетів</a:t>
            </a:r>
            <a:r>
              <a:rPr lang="ru-RU" dirty="0"/>
              <a:t>, </a:t>
            </a:r>
            <a:r>
              <a:rPr lang="ru-RU" dirty="0" err="1" smtClean="0"/>
              <a:t>прихильність</a:t>
            </a:r>
            <a:r>
              <a:rPr lang="ru-RU" dirty="0" smtClean="0"/>
              <a:t>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/>
              <a:t>різних</a:t>
            </a:r>
            <a:r>
              <a:rPr lang="ru-RU" dirty="0"/>
              <a:t> норм і правил, </a:t>
            </a:r>
            <a:r>
              <a:rPr lang="ru-RU" dirty="0" err="1"/>
              <a:t>юридичний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меншин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зберігають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незалежність</a:t>
            </a:r>
            <a:r>
              <a:rPr lang="ru-RU" dirty="0"/>
              <a:t> і свободу.</a:t>
            </a:r>
          </a:p>
          <a:p>
            <a:pPr marL="0">
              <a:spcBef>
                <a:spcPts val="0"/>
              </a:spcBef>
            </a:pPr>
            <a:r>
              <a:rPr lang="ru-RU" dirty="0"/>
              <a:t>3. </a:t>
            </a:r>
            <a:r>
              <a:rPr lang="ru-RU" dirty="0" err="1"/>
              <a:t>Систематичний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попереджує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/>
              <a:t>небажаних</a:t>
            </a:r>
            <a:r>
              <a:rPr lang="ru-RU" dirty="0"/>
              <a:t> рис </a:t>
            </a:r>
            <a:r>
              <a:rPr lang="ru-RU" dirty="0" err="1"/>
              <a:t>етноцентризму</a:t>
            </a:r>
            <a:r>
              <a:rPr lang="ru-RU" dirty="0"/>
              <a:t> і авторитаризму.</a:t>
            </a:r>
          </a:p>
          <a:p>
            <a:pPr marL="0">
              <a:spcBef>
                <a:spcPts val="0"/>
              </a:spcBef>
            </a:pPr>
            <a:r>
              <a:rPr lang="ru-RU" dirty="0"/>
              <a:t>4. </a:t>
            </a:r>
            <a:r>
              <a:rPr lang="ru-RU" dirty="0" err="1"/>
              <a:t>Зосередження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на </a:t>
            </a:r>
            <a:r>
              <a:rPr lang="ru-RU" dirty="0" err="1"/>
              <a:t>роботі</a:t>
            </a:r>
            <a:r>
              <a:rPr lang="ru-RU" dirty="0"/>
              <a:t> з </a:t>
            </a:r>
            <a:r>
              <a:rPr lang="ru-RU" dirty="0" err="1"/>
              <a:t>дітьми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 smtClean="0"/>
              <a:t>спеціальної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, яка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сформувати</a:t>
            </a:r>
            <a:r>
              <a:rPr lang="ru-RU" dirty="0"/>
              <a:t> у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терпимості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культур і </a:t>
            </a:r>
            <a:r>
              <a:rPr lang="ru-RU" dirty="0" err="1"/>
              <a:t>етносів</a:t>
            </a:r>
            <a:r>
              <a:rPr lang="ru-RU" dirty="0"/>
              <a:t>.</a:t>
            </a:r>
          </a:p>
          <a:p>
            <a:pPr marL="0">
              <a:spcBef>
                <a:spcPts val="0"/>
              </a:spcBef>
            </a:pPr>
            <a:r>
              <a:rPr lang="ru-RU" dirty="0"/>
              <a:t>5.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і </a:t>
            </a:r>
            <a:r>
              <a:rPr lang="ru-RU" dirty="0" err="1"/>
              <a:t>прийнятих</a:t>
            </a:r>
            <a:r>
              <a:rPr lang="ru-RU" dirty="0"/>
              <a:t> у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по </a:t>
            </a:r>
            <a:r>
              <a:rPr lang="ru-RU" dirty="0" err="1"/>
              <a:t>відношенню</a:t>
            </a:r>
            <a:r>
              <a:rPr lang="ru-RU" dirty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/>
              <a:t>меншин</a:t>
            </a:r>
            <a:r>
              <a:rPr lang="ru-RU" dirty="0"/>
              <a:t>.</a:t>
            </a:r>
          </a:p>
          <a:p>
            <a:pPr marL="0">
              <a:spcBef>
                <a:spcPts val="0"/>
              </a:spcBef>
            </a:pPr>
            <a:r>
              <a:rPr lang="ru-RU" dirty="0"/>
              <a:t>6. </a:t>
            </a:r>
            <a:r>
              <a:rPr lang="ru-RU" dirty="0" err="1"/>
              <a:t>Пристосування</a:t>
            </a:r>
            <a:r>
              <a:rPr lang="ru-RU" dirty="0"/>
              <a:t>, </a:t>
            </a:r>
            <a:r>
              <a:rPr lang="ru-RU" dirty="0" err="1"/>
              <a:t>адаптація</a:t>
            </a:r>
            <a:r>
              <a:rPr lang="ru-RU" dirty="0"/>
              <a:t> </a:t>
            </a:r>
            <a:r>
              <a:rPr lang="ru-RU" dirty="0" err="1"/>
              <a:t>психологічних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/>
              <a:t>особистісної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одного </a:t>
            </a:r>
            <a:r>
              <a:rPr lang="ru-RU" dirty="0" err="1"/>
              <a:t>індивіду</a:t>
            </a:r>
            <a:r>
              <a:rPr lang="ru-RU" dirty="0"/>
              <a:t> і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 smtClean="0"/>
              <a:t>групової</a:t>
            </a:r>
            <a:r>
              <a:rPr lang="ru-RU" dirty="0" smtClean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/>
              <a:t>свідомості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</a:p>
          <a:p>
            <a:pPr marL="0">
              <a:spcBef>
                <a:spcPts val="0"/>
              </a:spcBef>
            </a:pPr>
            <a:r>
              <a:rPr lang="ru-RU" dirty="0"/>
              <a:t>7. </a:t>
            </a:r>
            <a:r>
              <a:rPr lang="ru-RU" dirty="0" err="1"/>
              <a:t>Мотивація</a:t>
            </a:r>
            <a:r>
              <a:rPr lang="ru-RU" dirty="0"/>
              <a:t> у </a:t>
            </a:r>
            <a:r>
              <a:rPr lang="ru-RU" dirty="0" err="1"/>
              <a:t>суспільстві</a:t>
            </a:r>
            <a:r>
              <a:rPr lang="ru-RU" dirty="0"/>
              <a:t> на </a:t>
            </a:r>
            <a:r>
              <a:rPr lang="ru-RU" dirty="0" err="1"/>
              <a:t>гнучку</a:t>
            </a:r>
            <a:r>
              <a:rPr lang="ru-RU" dirty="0"/>
              <a:t> </a:t>
            </a:r>
            <a:r>
              <a:rPr lang="ru-RU" dirty="0" err="1"/>
              <a:t>етнічну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 і </a:t>
            </a:r>
            <a:r>
              <a:rPr lang="ru-RU" dirty="0" err="1"/>
              <a:t>мислення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6350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6331" y="983226"/>
            <a:ext cx="9358211" cy="556014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i="1" dirty="0"/>
              <a:t>Феномен культурного шоку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на </a:t>
            </a:r>
            <a:r>
              <a:rPr lang="ru-RU" dirty="0" err="1"/>
              <a:t>особистісному</a:t>
            </a:r>
            <a:r>
              <a:rPr lang="ru-RU" dirty="0" smtClean="0"/>
              <a:t>, </a:t>
            </a:r>
            <a:r>
              <a:rPr lang="ru-RU" dirty="0" err="1" smtClean="0"/>
              <a:t>індивідуальному</a:t>
            </a:r>
            <a:r>
              <a:rPr lang="ru-RU" dirty="0" smtClean="0"/>
              <a:t>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i="1" dirty="0" err="1"/>
              <a:t>психологічні</a:t>
            </a:r>
            <a:r>
              <a:rPr lang="ru-RU" i="1" dirty="0"/>
              <a:t> </a:t>
            </a:r>
            <a:r>
              <a:rPr lang="ru-RU" i="1" dirty="0" err="1"/>
              <a:t>ознаки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напруженість</a:t>
            </a:r>
            <a:r>
              <a:rPr lang="ru-RU" dirty="0"/>
              <a:t>, </a:t>
            </a:r>
            <a:r>
              <a:rPr lang="ru-RU" dirty="0" err="1"/>
              <a:t>викликана</a:t>
            </a:r>
            <a:r>
              <a:rPr lang="ru-RU" dirty="0"/>
              <a:t> </a:t>
            </a:r>
            <a:r>
              <a:rPr lang="ru-RU" dirty="0" err="1"/>
              <a:t>тими</a:t>
            </a:r>
            <a:r>
              <a:rPr lang="ru-RU" dirty="0"/>
              <a:t> </a:t>
            </a:r>
            <a:r>
              <a:rPr lang="ru-RU" dirty="0" err="1"/>
              <a:t>зусилями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психологічної</a:t>
            </a:r>
            <a:r>
              <a:rPr lang="ru-RU" dirty="0" smtClean="0"/>
              <a:t> </a:t>
            </a:r>
            <a:r>
              <a:rPr lang="ru-RU" dirty="0" err="1"/>
              <a:t>адаптації</a:t>
            </a:r>
            <a:r>
              <a:rPr lang="ru-RU" dirty="0"/>
              <a:t> у новому культурному </a:t>
            </a:r>
            <a:r>
              <a:rPr lang="ru-RU" dirty="0" err="1"/>
              <a:t>середовищі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втрати</a:t>
            </a:r>
            <a:r>
              <a:rPr lang="ru-RU" dirty="0"/>
              <a:t>, </a:t>
            </a:r>
            <a:r>
              <a:rPr lang="ru-RU" dirty="0" err="1"/>
              <a:t>пов’язане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втратою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минулого</a:t>
            </a:r>
            <a:r>
              <a:rPr lang="ru-RU" dirty="0" smtClean="0"/>
              <a:t> </a:t>
            </a:r>
            <a:r>
              <a:rPr lang="ru-RU" dirty="0" err="1"/>
              <a:t>життя</a:t>
            </a:r>
            <a:r>
              <a:rPr lang="ru-RU" dirty="0"/>
              <a:t> речей: статусу, </a:t>
            </a:r>
            <a:r>
              <a:rPr lang="ru-RU" dirty="0" err="1"/>
              <a:t>друзів</a:t>
            </a:r>
            <a:r>
              <a:rPr lang="ru-RU" dirty="0"/>
              <a:t>, </a:t>
            </a:r>
            <a:r>
              <a:rPr lang="ru-RU" dirty="0" err="1"/>
              <a:t>батьківщини</a:t>
            </a:r>
            <a:r>
              <a:rPr lang="ru-RU" dirty="0"/>
              <a:t>, </a:t>
            </a:r>
            <a:r>
              <a:rPr lang="ru-RU" dirty="0" err="1"/>
              <a:t>професії</a:t>
            </a:r>
            <a:r>
              <a:rPr lang="ru-RU" dirty="0"/>
              <a:t>, майна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відторгнутості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мігруюча</a:t>
            </a:r>
            <a:r>
              <a:rPr lang="ru-RU" dirty="0"/>
              <a:t> </a:t>
            </a:r>
            <a:r>
              <a:rPr lang="ru-RU" dirty="0" err="1"/>
              <a:t>особистість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приймається</a:t>
            </a:r>
            <a:r>
              <a:rPr lang="ru-RU" dirty="0" smtClean="0"/>
              <a:t> </a:t>
            </a:r>
            <a:r>
              <a:rPr lang="ru-RU" dirty="0"/>
              <a:t>новою культурою;</a:t>
            </a:r>
          </a:p>
          <a:p>
            <a:r>
              <a:rPr lang="ru-RU" dirty="0"/>
              <a:t>§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збою</a:t>
            </a:r>
            <a:r>
              <a:rPr lang="ru-RU" dirty="0"/>
              <a:t> у </a:t>
            </a:r>
            <a:r>
              <a:rPr lang="ru-RU" dirty="0" err="1"/>
              <a:t>рольовій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, коли </a:t>
            </a:r>
            <a:r>
              <a:rPr lang="ru-RU" dirty="0" err="1"/>
              <a:t>ролі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використовувались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рідній</a:t>
            </a:r>
            <a:r>
              <a:rPr lang="ru-RU" dirty="0"/>
              <a:t> </a:t>
            </a:r>
            <a:r>
              <a:rPr lang="ru-RU" dirty="0" err="1"/>
              <a:t>культурі</a:t>
            </a:r>
            <a:r>
              <a:rPr lang="ru-RU" dirty="0"/>
              <a:t> не </a:t>
            </a:r>
            <a:r>
              <a:rPr lang="ru-RU" dirty="0" err="1"/>
              <a:t>підходять</a:t>
            </a:r>
            <a:r>
              <a:rPr lang="ru-RU" dirty="0"/>
              <a:t> для нового </a:t>
            </a:r>
            <a:r>
              <a:rPr lang="ru-RU" dirty="0" err="1"/>
              <a:t>середовища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 </a:t>
            </a:r>
            <a:r>
              <a:rPr lang="ru-RU" dirty="0" err="1"/>
              <a:t>самоідентифікації</a:t>
            </a:r>
            <a:r>
              <a:rPr lang="ru-RU" dirty="0"/>
              <a:t> і </a:t>
            </a:r>
            <a:r>
              <a:rPr lang="ru-RU" dirty="0" err="1"/>
              <a:t>ціннісної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тривоги</a:t>
            </a:r>
            <a:r>
              <a:rPr lang="ru-RU" dirty="0"/>
              <a:t>, </a:t>
            </a:r>
            <a:r>
              <a:rPr lang="ru-RU" dirty="0" err="1"/>
              <a:t>заснованого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емоціях</a:t>
            </a:r>
            <a:r>
              <a:rPr lang="ru-RU" dirty="0" smtClean="0"/>
              <a:t>, </a:t>
            </a:r>
            <a:r>
              <a:rPr lang="ru-RU" dirty="0" err="1" smtClean="0"/>
              <a:t>викликаних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усвідомлення</a:t>
            </a:r>
            <a:r>
              <a:rPr lang="ru-RU" dirty="0"/>
              <a:t> </a:t>
            </a:r>
            <a:r>
              <a:rPr lang="ru-RU" dirty="0" err="1"/>
              <a:t>культурних</a:t>
            </a:r>
            <a:r>
              <a:rPr lang="ru-RU" dirty="0"/>
              <a:t> </a:t>
            </a:r>
            <a:r>
              <a:rPr lang="ru-RU" dirty="0" err="1"/>
              <a:t>відмінностей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неповноцінності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4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422788"/>
            <a:ext cx="8946541" cy="58256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err="1"/>
              <a:t>Стрес</a:t>
            </a:r>
            <a:r>
              <a:rPr lang="ru-RU" i="1" dirty="0"/>
              <a:t> </a:t>
            </a:r>
            <a:r>
              <a:rPr lang="ru-RU" i="1" dirty="0" err="1"/>
              <a:t>аккультурації</a:t>
            </a:r>
            <a:r>
              <a:rPr lang="ru-RU" i="1" dirty="0"/>
              <a:t> </a:t>
            </a:r>
            <a:r>
              <a:rPr lang="ru-RU" dirty="0"/>
              <a:t>–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психічного</a:t>
            </a:r>
            <a:r>
              <a:rPr lang="ru-RU" dirty="0"/>
              <a:t> </a:t>
            </a:r>
            <a:r>
              <a:rPr lang="ru-RU" dirty="0" err="1"/>
              <a:t>стресу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/>
              <a:t>міграції</a:t>
            </a:r>
            <a:r>
              <a:rPr lang="ru-RU" dirty="0"/>
              <a:t> на </a:t>
            </a:r>
            <a:r>
              <a:rPr lang="ru-RU" dirty="0" err="1"/>
              <a:t>нове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 і </a:t>
            </a:r>
            <a:r>
              <a:rPr lang="ru-RU" dirty="0" err="1"/>
              <a:t>заснований</a:t>
            </a:r>
            <a:r>
              <a:rPr lang="ru-RU" dirty="0"/>
              <a:t> на </a:t>
            </a:r>
            <a:r>
              <a:rPr lang="ru-RU" dirty="0" err="1"/>
              <a:t>почутті</a:t>
            </a:r>
            <a:r>
              <a:rPr lang="ru-RU" dirty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колишніх</a:t>
            </a:r>
            <a:r>
              <a:rPr lang="ru-RU" dirty="0" smtClean="0"/>
              <a:t> </a:t>
            </a:r>
            <a:r>
              <a:rPr lang="ru-RU" dirty="0" err="1"/>
              <a:t>цінностей</a:t>
            </a:r>
            <a:r>
              <a:rPr lang="ru-RU" dirty="0"/>
              <a:t> і норм.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депресивні</a:t>
            </a:r>
            <a:r>
              <a:rPr lang="ru-RU" dirty="0" smtClean="0"/>
              <a:t>, </a:t>
            </a:r>
            <a:r>
              <a:rPr lang="ru-RU" dirty="0" err="1" smtClean="0"/>
              <a:t>параноідні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тривожні</a:t>
            </a:r>
            <a:r>
              <a:rPr lang="ru-RU" dirty="0"/>
              <a:t> </a:t>
            </a:r>
            <a:r>
              <a:rPr lang="ru-RU" dirty="0" err="1"/>
              <a:t>симптоми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i="1" dirty="0" err="1"/>
              <a:t>Стратегії</a:t>
            </a:r>
            <a:r>
              <a:rPr lang="ru-RU" b="1" i="1" dirty="0"/>
              <a:t> </a:t>
            </a:r>
            <a:r>
              <a:rPr lang="ru-RU" b="1" i="1" dirty="0" err="1"/>
              <a:t>міжкультурної</a:t>
            </a:r>
            <a:r>
              <a:rPr lang="ru-RU" b="1" i="1" dirty="0"/>
              <a:t> </a:t>
            </a:r>
            <a:r>
              <a:rPr lang="ru-RU" b="1" i="1" dirty="0" err="1"/>
              <a:t>адаптації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вироблення</a:t>
            </a:r>
            <a:r>
              <a:rPr lang="ru-RU" dirty="0"/>
              <a:t> </a:t>
            </a:r>
            <a:r>
              <a:rPr lang="ru-RU" dirty="0" err="1"/>
              <a:t>індивідом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групою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опинилися</a:t>
            </a:r>
            <a:r>
              <a:rPr lang="ru-RU" dirty="0"/>
              <a:t> у </a:t>
            </a:r>
            <a:r>
              <a:rPr lang="ru-RU" dirty="0" err="1"/>
              <a:t>ситуації</a:t>
            </a:r>
            <a:r>
              <a:rPr lang="ru-RU" dirty="0"/>
              <a:t> </a:t>
            </a:r>
            <a:r>
              <a:rPr lang="ru-RU" dirty="0" err="1"/>
              <a:t>вимушеної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добровільної</a:t>
            </a:r>
            <a:r>
              <a:rPr lang="ru-RU" dirty="0"/>
              <a:t> </a:t>
            </a:r>
            <a:r>
              <a:rPr lang="ru-RU" dirty="0" err="1"/>
              <a:t>міграції</a:t>
            </a:r>
            <a:r>
              <a:rPr lang="ru-RU" dirty="0" smtClean="0"/>
              <a:t>,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схем і </a:t>
            </a:r>
            <a:r>
              <a:rPr lang="ru-RU" dirty="0" err="1"/>
              <a:t>стереотипів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мислення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допомогали</a:t>
            </a:r>
            <a:r>
              <a:rPr lang="ru-RU" dirty="0"/>
              <a:t> б з </a:t>
            </a:r>
            <a:r>
              <a:rPr lang="ru-RU" dirty="0" err="1"/>
              <a:t>успіхом</a:t>
            </a:r>
            <a:r>
              <a:rPr lang="ru-RU" dirty="0"/>
              <a:t> </a:t>
            </a:r>
            <a:r>
              <a:rPr lang="ru-RU" dirty="0" err="1"/>
              <a:t>пристосовуватися</a:t>
            </a:r>
            <a:r>
              <a:rPr lang="ru-RU" dirty="0"/>
              <a:t> до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 smtClean="0"/>
              <a:t>життєвих</a:t>
            </a:r>
            <a:r>
              <a:rPr lang="ru-RU" dirty="0" smtClean="0"/>
              <a:t> умов</a:t>
            </a:r>
            <a:r>
              <a:rPr lang="ru-RU" dirty="0"/>
              <a:t>, до нового культурного </a:t>
            </a:r>
            <a:r>
              <a:rPr lang="ru-RU" dirty="0" err="1"/>
              <a:t>середовища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i="1" dirty="0" err="1" smtClean="0"/>
              <a:t>Стратегії</a:t>
            </a:r>
            <a:r>
              <a:rPr lang="ru-RU" i="1" dirty="0" smtClean="0"/>
              <a:t> </a:t>
            </a:r>
            <a:r>
              <a:rPr lang="ru-RU" i="1" dirty="0" err="1"/>
              <a:t>міжкультурної</a:t>
            </a:r>
            <a:r>
              <a:rPr lang="ru-RU" i="1" dirty="0"/>
              <a:t> </a:t>
            </a:r>
            <a:r>
              <a:rPr lang="ru-RU" i="1" dirty="0" err="1"/>
              <a:t>адаптації</a:t>
            </a:r>
            <a:r>
              <a:rPr lang="ru-RU" dirty="0"/>
              <a:t>:</a:t>
            </a:r>
          </a:p>
          <a:p>
            <a:r>
              <a:rPr lang="ru-RU" dirty="0"/>
              <a:t>1. </a:t>
            </a:r>
            <a:r>
              <a:rPr lang="ru-RU" dirty="0" err="1"/>
              <a:t>Асиміляція</a:t>
            </a:r>
            <a:r>
              <a:rPr lang="ru-RU" dirty="0" smtClean="0"/>
              <a:t>,</a:t>
            </a:r>
          </a:p>
          <a:p>
            <a:r>
              <a:rPr lang="ru-RU" dirty="0"/>
              <a:t>2. </a:t>
            </a:r>
            <a:r>
              <a:rPr lang="ru-RU" dirty="0" err="1"/>
              <a:t>Відділення</a:t>
            </a:r>
            <a:r>
              <a:rPr lang="ru-RU" dirty="0"/>
              <a:t> і </a:t>
            </a:r>
            <a:r>
              <a:rPr lang="ru-RU" dirty="0" err="1"/>
              <a:t>сегрегації</a:t>
            </a:r>
            <a:r>
              <a:rPr lang="ru-RU" dirty="0" smtClean="0"/>
              <a:t>,</a:t>
            </a:r>
          </a:p>
          <a:p>
            <a:r>
              <a:rPr lang="ru-RU" dirty="0"/>
              <a:t>3. </a:t>
            </a:r>
            <a:r>
              <a:rPr lang="ru-RU" dirty="0" err="1"/>
              <a:t>Маргіналізації</a:t>
            </a:r>
            <a:r>
              <a:rPr lang="ru-RU" dirty="0" smtClean="0"/>
              <a:t>,</a:t>
            </a:r>
          </a:p>
          <a:p>
            <a:r>
              <a:rPr lang="ru-RU" dirty="0"/>
              <a:t>4. </a:t>
            </a:r>
            <a:r>
              <a:rPr lang="ru-RU" dirty="0" err="1"/>
              <a:t>Інтеграція</a:t>
            </a:r>
            <a:r>
              <a:rPr lang="ru-RU" dirty="0"/>
              <a:t>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4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668594"/>
            <a:ext cx="9535191" cy="5579805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i="1" dirty="0" err="1"/>
              <a:t>Фактори</a:t>
            </a:r>
            <a:r>
              <a:rPr lang="ru-RU" i="1" dirty="0"/>
              <a:t> </a:t>
            </a:r>
            <a:r>
              <a:rPr lang="ru-RU" i="1" dirty="0" err="1"/>
              <a:t>вибору</a:t>
            </a:r>
            <a:r>
              <a:rPr lang="ru-RU" i="1" dirty="0"/>
              <a:t> </a:t>
            </a:r>
            <a:r>
              <a:rPr lang="ru-RU" i="1" dirty="0" err="1"/>
              <a:t>стратегії</a:t>
            </a:r>
            <a:r>
              <a:rPr lang="ru-RU" i="1" dirty="0"/>
              <a:t> </a:t>
            </a:r>
            <a:r>
              <a:rPr lang="ru-RU" i="1" dirty="0" err="1"/>
              <a:t>культурної</a:t>
            </a:r>
            <a:r>
              <a:rPr lang="ru-RU" i="1" dirty="0"/>
              <a:t> </a:t>
            </a:r>
            <a:r>
              <a:rPr lang="ru-RU" i="1" dirty="0" err="1"/>
              <a:t>адаптації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наіцональна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;</a:t>
            </a:r>
          </a:p>
          <a:p>
            <a:r>
              <a:rPr lang="ru-RU" dirty="0"/>
              <a:t>§ контекст і </a:t>
            </a:r>
            <a:r>
              <a:rPr lang="ru-RU" dirty="0" err="1"/>
              <a:t>часовий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свободи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підпорядкованою</a:t>
            </a:r>
            <a:r>
              <a:rPr lang="ru-RU" dirty="0"/>
              <a:t> </a:t>
            </a:r>
            <a:r>
              <a:rPr lang="ru-RU" dirty="0" err="1"/>
              <a:t>групою</a:t>
            </a:r>
            <a:r>
              <a:rPr lang="ru-RU" dirty="0"/>
              <a:t> типу </a:t>
            </a:r>
            <a:r>
              <a:rPr lang="ru-RU" dirty="0" err="1" smtClean="0"/>
              <a:t>стратегії</a:t>
            </a:r>
            <a:r>
              <a:rPr lang="ru-RU" dirty="0"/>
              <a:t> </a:t>
            </a:r>
            <a:r>
              <a:rPr lang="ru-RU" dirty="0" err="1" smtClean="0"/>
              <a:t>адаптації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b="1" i="1" dirty="0" smtClean="0"/>
          </a:p>
          <a:p>
            <a:pPr marL="0" indent="0">
              <a:buNone/>
            </a:pPr>
            <a:r>
              <a:rPr lang="ru-RU" b="1" i="1" dirty="0" err="1" smtClean="0"/>
              <a:t>Етнічна</a:t>
            </a:r>
            <a:r>
              <a:rPr lang="ru-RU" b="1" i="1" dirty="0" smtClean="0"/>
              <a:t> </a:t>
            </a:r>
            <a:r>
              <a:rPr lang="ru-RU" b="1" i="1" dirty="0" err="1"/>
              <a:t>меншина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расова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етнічна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, яка </a:t>
            </a:r>
            <a:r>
              <a:rPr lang="ru-RU" dirty="0" err="1"/>
              <a:t>включає</a:t>
            </a:r>
            <a:r>
              <a:rPr lang="ru-RU" dirty="0"/>
              <a:t> у себе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/>
              <a:t>характеристики:</a:t>
            </a:r>
          </a:p>
          <a:p>
            <a:r>
              <a:rPr lang="ru-RU" dirty="0"/>
              <a:t>§ </a:t>
            </a:r>
            <a:r>
              <a:rPr lang="ru-RU" dirty="0" err="1"/>
              <a:t>кількісна</a:t>
            </a:r>
            <a:r>
              <a:rPr lang="ru-RU" dirty="0"/>
              <a:t> – коли </a:t>
            </a:r>
            <a:r>
              <a:rPr lang="ru-RU" dirty="0" err="1"/>
              <a:t>меншиною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етнос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проживає</a:t>
            </a:r>
            <a:r>
              <a:rPr lang="ru-RU" dirty="0"/>
              <a:t> на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етносом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психологічна</a:t>
            </a:r>
            <a:r>
              <a:rPr lang="ru-RU" dirty="0"/>
              <a:t> – коли </a:t>
            </a:r>
            <a:r>
              <a:rPr lang="ru-RU" dirty="0" err="1"/>
              <a:t>етнос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певна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 smtClean="0"/>
              <a:t>знаходиться</a:t>
            </a:r>
            <a:r>
              <a:rPr lang="ru-RU" dirty="0" smtClean="0"/>
              <a:t> у </a:t>
            </a:r>
            <a:r>
              <a:rPr lang="ru-RU" dirty="0"/>
              <a:t>подкоренному </a:t>
            </a:r>
            <a:r>
              <a:rPr lang="ru-RU" dirty="0" err="1"/>
              <a:t>положенні</a:t>
            </a:r>
            <a:r>
              <a:rPr lang="ru-RU" dirty="0"/>
              <a:t> в </a:t>
            </a:r>
            <a:r>
              <a:rPr lang="ru-RU" dirty="0" err="1"/>
              <a:t>ієрархії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конкретного </a:t>
            </a:r>
            <a:r>
              <a:rPr lang="ru-RU" dirty="0" err="1"/>
              <a:t>суспільства</a:t>
            </a:r>
            <a:r>
              <a:rPr lang="ru-RU" dirty="0"/>
              <a:t>, а </a:t>
            </a:r>
            <a:r>
              <a:rPr lang="ru-RU" dirty="0" smtClean="0"/>
              <a:t>члени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/>
              <a:t>етносу</a:t>
            </a:r>
            <a:r>
              <a:rPr lang="ru-RU" dirty="0"/>
              <a:t> </a:t>
            </a:r>
            <a:r>
              <a:rPr lang="ru-RU" dirty="0" err="1"/>
              <a:t>поєднанні</a:t>
            </a:r>
            <a:r>
              <a:rPr lang="ru-RU" dirty="0"/>
              <a:t> один з одним за будь-</a:t>
            </a:r>
            <a:r>
              <a:rPr lang="ru-RU" dirty="0" err="1"/>
              <a:t>якою</a:t>
            </a:r>
            <a:r>
              <a:rPr lang="ru-RU" dirty="0"/>
              <a:t> </a:t>
            </a:r>
            <a:r>
              <a:rPr lang="ru-RU" dirty="0" err="1"/>
              <a:t>низько</a:t>
            </a:r>
            <a:r>
              <a:rPr lang="ru-RU" dirty="0"/>
              <a:t> </a:t>
            </a:r>
            <a:r>
              <a:rPr lang="ru-RU" dirty="0" err="1"/>
              <a:t>оцінною</a:t>
            </a:r>
            <a:r>
              <a:rPr lang="ru-RU" dirty="0"/>
              <a:t> </a:t>
            </a:r>
            <a:r>
              <a:rPr lang="ru-RU" dirty="0" err="1"/>
              <a:t>якістю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i="1" dirty="0" err="1"/>
              <a:t>Етнічна</a:t>
            </a:r>
            <a:r>
              <a:rPr lang="ru-RU" b="1" i="1" dirty="0"/>
              <a:t> </a:t>
            </a:r>
            <a:r>
              <a:rPr lang="ru-RU" b="1" i="1" dirty="0" err="1"/>
              <a:t>більшість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група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спільнота</a:t>
            </a:r>
            <a:r>
              <a:rPr lang="ru-RU" dirty="0"/>
              <a:t>,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 smtClean="0"/>
              <a:t>, великий </a:t>
            </a:r>
            <a:r>
              <a:rPr lang="ru-RU" dirty="0" err="1"/>
              <a:t>вплив</a:t>
            </a:r>
            <a:r>
              <a:rPr lang="ru-RU" dirty="0"/>
              <a:t> і </a:t>
            </a:r>
            <a:r>
              <a:rPr lang="ru-RU" dirty="0" err="1"/>
              <a:t>основну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де вони </a:t>
            </a:r>
            <a:r>
              <a:rPr lang="ru-RU" dirty="0" err="1"/>
              <a:t>проживають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903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968" y="226142"/>
            <a:ext cx="11356258" cy="644012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i="1" dirty="0" err="1"/>
              <a:t>Види</a:t>
            </a:r>
            <a:r>
              <a:rPr lang="ru-RU" i="1" dirty="0"/>
              <a:t> </a:t>
            </a:r>
            <a:r>
              <a:rPr lang="ru-RU" i="1" dirty="0" err="1"/>
              <a:t>груп</a:t>
            </a:r>
            <a:r>
              <a:rPr lang="ru-RU" i="1" dirty="0"/>
              <a:t> </a:t>
            </a:r>
            <a:r>
              <a:rPr lang="ru-RU" i="1" dirty="0" err="1"/>
              <a:t>меншин</a:t>
            </a:r>
            <a:r>
              <a:rPr lang="ru-RU" i="1" dirty="0"/>
              <a:t>:</a:t>
            </a:r>
          </a:p>
          <a:p>
            <a:r>
              <a:rPr lang="ru-RU" dirty="0"/>
              <a:t>1. </a:t>
            </a:r>
            <a:r>
              <a:rPr lang="ru-RU" dirty="0" err="1"/>
              <a:t>Расові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– </a:t>
            </a:r>
            <a:r>
              <a:rPr lang="ru-RU" dirty="0" err="1"/>
              <a:t>визначаються</a:t>
            </a:r>
            <a:r>
              <a:rPr lang="ru-RU" dirty="0"/>
              <a:t> за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особливих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антропологічних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endParaRPr lang="ru-RU" dirty="0" smtClean="0"/>
          </a:p>
          <a:p>
            <a:r>
              <a:rPr lang="ru-RU" dirty="0"/>
              <a:t>2. </a:t>
            </a:r>
            <a:r>
              <a:rPr lang="ru-RU" dirty="0" err="1"/>
              <a:t>Етнічні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– </a:t>
            </a:r>
            <a:r>
              <a:rPr lang="ru-RU" dirty="0" err="1"/>
              <a:t>кількісно</a:t>
            </a:r>
            <a:r>
              <a:rPr lang="ru-RU" dirty="0"/>
              <a:t> </a:t>
            </a:r>
            <a:r>
              <a:rPr lang="ru-RU" dirty="0" err="1"/>
              <a:t>поступаються</a:t>
            </a:r>
            <a:r>
              <a:rPr lang="ru-RU" dirty="0"/>
              <a:t> </a:t>
            </a:r>
            <a:r>
              <a:rPr lang="ru-RU" dirty="0" err="1"/>
              <a:t>домінуючому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 smtClean="0"/>
              <a:t>, </a:t>
            </a:r>
            <a:r>
              <a:rPr lang="ru-RU" dirty="0" err="1" smtClean="0"/>
              <a:t>відчувають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дискримінацію</a:t>
            </a:r>
            <a:r>
              <a:rPr lang="ru-RU" dirty="0"/>
              <a:t>, приводом для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 smtClean="0"/>
              <a:t>приналежність</a:t>
            </a:r>
            <a:r>
              <a:rPr lang="ru-RU" dirty="0" smtClean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Релігійні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– </a:t>
            </a:r>
            <a:r>
              <a:rPr lang="ru-RU" dirty="0" err="1"/>
              <a:t>спільноти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сповідують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релігію</a:t>
            </a:r>
            <a:r>
              <a:rPr lang="ru-RU" dirty="0" smtClean="0"/>
              <a:t>, </a:t>
            </a:r>
            <a:r>
              <a:rPr lang="ru-RU" dirty="0" err="1" smtClean="0"/>
              <a:t>відмінну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прийнятої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домінуючої</a:t>
            </a:r>
            <a:r>
              <a:rPr lang="ru-RU" dirty="0"/>
              <a:t> у </a:t>
            </a:r>
            <a:r>
              <a:rPr lang="ru-RU" dirty="0" err="1"/>
              <a:t>даній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. До </a:t>
            </a:r>
            <a:r>
              <a:rPr lang="ru-RU" dirty="0" err="1" smtClean="0"/>
              <a:t>релігійних</a:t>
            </a:r>
            <a:r>
              <a:rPr lang="ru-RU" dirty="0" smtClean="0"/>
              <a:t> </a:t>
            </a:r>
            <a:r>
              <a:rPr lang="ru-RU" dirty="0" err="1" smtClean="0"/>
              <a:t>меншин</a:t>
            </a:r>
            <a:r>
              <a:rPr lang="ru-RU" dirty="0" smtClean="0"/>
              <a:t> </a:t>
            </a:r>
            <a:r>
              <a:rPr lang="ru-RU" dirty="0" err="1"/>
              <a:t>відносять</a:t>
            </a:r>
            <a:r>
              <a:rPr lang="ru-RU" dirty="0"/>
              <a:t> і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секти</a:t>
            </a:r>
            <a:r>
              <a:rPr lang="ru-RU" dirty="0"/>
              <a:t>.</a:t>
            </a:r>
          </a:p>
          <a:p>
            <a:r>
              <a:rPr lang="ru-RU" dirty="0"/>
              <a:t>4.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– </a:t>
            </a:r>
            <a:r>
              <a:rPr lang="ru-RU" dirty="0" err="1"/>
              <a:t>сукупність</a:t>
            </a:r>
            <a:r>
              <a:rPr lang="ru-RU" dirty="0"/>
              <a:t> людей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статевої</a:t>
            </a:r>
            <a:r>
              <a:rPr lang="ru-RU" dirty="0"/>
              <a:t> </a:t>
            </a:r>
            <a:r>
              <a:rPr lang="ru-RU" dirty="0" err="1"/>
              <a:t>приналежності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/>
              <a:t>дискримінації</a:t>
            </a:r>
            <a:r>
              <a:rPr lang="ru-RU" dirty="0"/>
              <a:t> та </a:t>
            </a:r>
            <a:r>
              <a:rPr lang="ru-RU" dirty="0" err="1"/>
              <a:t>упередженному</a:t>
            </a:r>
            <a:r>
              <a:rPr lang="ru-RU" dirty="0"/>
              <a:t> </a:t>
            </a:r>
            <a:r>
              <a:rPr lang="ru-RU" dirty="0" err="1"/>
              <a:t>ставленню</a:t>
            </a:r>
            <a:r>
              <a:rPr lang="ru-RU" dirty="0"/>
              <a:t> за </a:t>
            </a:r>
            <a:r>
              <a:rPr lang="ru-RU" dirty="0" err="1"/>
              <a:t>статевою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i="1" dirty="0" err="1"/>
              <a:t>Наслідки</a:t>
            </a:r>
            <a:r>
              <a:rPr lang="ru-RU" i="1" dirty="0"/>
              <a:t> </a:t>
            </a:r>
            <a:r>
              <a:rPr lang="ru-RU" i="1" dirty="0" err="1"/>
              <a:t>тривалого</a:t>
            </a:r>
            <a:r>
              <a:rPr lang="ru-RU" i="1" dirty="0"/>
              <a:t> </a:t>
            </a:r>
            <a:r>
              <a:rPr lang="ru-RU" i="1" dirty="0" err="1"/>
              <a:t>перебування</a:t>
            </a:r>
            <a:r>
              <a:rPr lang="ru-RU" i="1" dirty="0"/>
              <a:t> у </a:t>
            </a:r>
            <a:r>
              <a:rPr lang="ru-RU" i="1" dirty="0" err="1"/>
              <a:t>статусі</a:t>
            </a:r>
            <a:r>
              <a:rPr lang="ru-RU" i="1" dirty="0"/>
              <a:t> </a:t>
            </a:r>
            <a:r>
              <a:rPr lang="ru-RU" i="1" dirty="0" err="1"/>
              <a:t>меншин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знищення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витіснення</a:t>
            </a:r>
            <a:r>
              <a:rPr lang="ru-RU" dirty="0"/>
              <a:t> з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багатонаціонального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і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 smtClean="0"/>
              <a:t>незалежної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власною</a:t>
            </a:r>
            <a:r>
              <a:rPr lang="ru-RU" dirty="0"/>
              <a:t> </a:t>
            </a:r>
            <a:r>
              <a:rPr lang="ru-RU" dirty="0" err="1"/>
              <a:t>територією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сегрегація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расових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поєднання</a:t>
            </a:r>
            <a:r>
              <a:rPr lang="ru-RU" dirty="0"/>
              <a:t>,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расово-</a:t>
            </a:r>
            <a:r>
              <a:rPr lang="ru-RU" dirty="0" err="1"/>
              <a:t>етнічної</a:t>
            </a:r>
            <a:r>
              <a:rPr lang="ru-RU" dirty="0"/>
              <a:t> і </a:t>
            </a:r>
            <a:r>
              <a:rPr lang="ru-RU" dirty="0" smtClean="0"/>
              <a:t>культурно-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асиміляція</a:t>
            </a:r>
            <a:r>
              <a:rPr lang="ru-RU" dirty="0"/>
              <a:t>, коли </a:t>
            </a:r>
            <a:r>
              <a:rPr lang="ru-RU" dirty="0" err="1"/>
              <a:t>переймаються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і </a:t>
            </a:r>
            <a:r>
              <a:rPr lang="ru-RU" dirty="0" err="1"/>
              <a:t>специфіка</a:t>
            </a:r>
            <a:r>
              <a:rPr lang="ru-RU" dirty="0"/>
              <a:t> </a:t>
            </a:r>
            <a:r>
              <a:rPr lang="ru-RU" dirty="0" err="1"/>
              <a:t>домінуючої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33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589936"/>
            <a:ext cx="10164456" cy="56584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/>
              <a:t>Маргінальний</a:t>
            </a:r>
            <a:r>
              <a:rPr lang="ru-RU" b="1" i="1" dirty="0"/>
              <a:t> стан </a:t>
            </a:r>
            <a:r>
              <a:rPr lang="ru-RU" dirty="0"/>
              <a:t>– </a:t>
            </a:r>
            <a:r>
              <a:rPr lang="ru-RU" dirty="0" err="1"/>
              <a:t>ситуація</a:t>
            </a:r>
            <a:r>
              <a:rPr lang="ru-RU" dirty="0"/>
              <a:t>, коли будь-яка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 smtClean="0"/>
              <a:t>етнічна</a:t>
            </a:r>
            <a:r>
              <a:rPr lang="ru-RU" dirty="0" smtClean="0"/>
              <a:t> </a:t>
            </a:r>
            <a:r>
              <a:rPr lang="ru-RU" dirty="0" err="1" smtClean="0"/>
              <a:t>спільнота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весь </a:t>
            </a:r>
            <a:r>
              <a:rPr lang="ru-RU" dirty="0" err="1"/>
              <a:t>етнос</a:t>
            </a:r>
            <a:r>
              <a:rPr lang="ru-RU" dirty="0"/>
              <a:t> </a:t>
            </a:r>
            <a:r>
              <a:rPr lang="ru-RU" dirty="0" err="1"/>
              <a:t>вцілому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“поза </a:t>
            </a:r>
            <a:r>
              <a:rPr lang="ru-RU" dirty="0" err="1"/>
              <a:t>суспільством</a:t>
            </a:r>
            <a:r>
              <a:rPr lang="ru-RU" dirty="0"/>
              <a:t>”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/>
              <a:t>пов’язані</a:t>
            </a:r>
            <a:r>
              <a:rPr lang="ru-RU" dirty="0"/>
              <a:t> з </a:t>
            </a:r>
            <a:r>
              <a:rPr lang="ru-RU" dirty="0" err="1"/>
              <a:t>суспільством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i="1" dirty="0" err="1"/>
              <a:t>Маргінальна</a:t>
            </a:r>
            <a:r>
              <a:rPr lang="ru-RU" b="1" i="1" dirty="0"/>
              <a:t> </a:t>
            </a:r>
            <a:r>
              <a:rPr lang="ru-RU" b="1" i="1" dirty="0" err="1"/>
              <a:t>людина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людина</a:t>
            </a:r>
            <a:r>
              <a:rPr lang="ru-RU" dirty="0"/>
              <a:t>, яка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більшій</a:t>
            </a:r>
            <a:r>
              <a:rPr lang="ru-RU" dirty="0" smtClean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референтних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ніби</a:t>
            </a:r>
            <a:r>
              <a:rPr lang="ru-RU" dirty="0"/>
              <a:t> на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світів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жити</a:t>
            </a:r>
            <a:r>
              <a:rPr lang="ru-RU" dirty="0"/>
              <a:t> в </a:t>
            </a:r>
            <a:r>
              <a:rPr lang="ru-RU" dirty="0" err="1"/>
              <a:t>обох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i="1" dirty="0" err="1"/>
              <a:t>Ознаки</a:t>
            </a:r>
            <a:r>
              <a:rPr lang="ru-RU" i="1" dirty="0"/>
              <a:t> </a:t>
            </a:r>
            <a:r>
              <a:rPr lang="ru-RU" i="1" dirty="0" err="1"/>
              <a:t>маргінальної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сумнів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особистісній</a:t>
            </a:r>
            <a:r>
              <a:rPr lang="ru-RU" dirty="0"/>
              <a:t> </a:t>
            </a:r>
            <a:r>
              <a:rPr lang="ru-RU" dirty="0" err="1"/>
              <a:t>цінності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невизначеність</a:t>
            </a:r>
            <a:r>
              <a:rPr lang="ru-RU" dirty="0"/>
              <a:t> </a:t>
            </a:r>
            <a:r>
              <a:rPr lang="ru-RU" dirty="0" err="1"/>
              <a:t>зв’язків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друзями</a:t>
            </a:r>
            <a:r>
              <a:rPr lang="ru-RU" dirty="0"/>
              <a:t> та </a:t>
            </a:r>
            <a:r>
              <a:rPr lang="ru-RU" dirty="0" err="1"/>
              <a:t>близькими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присутній</a:t>
            </a:r>
            <a:r>
              <a:rPr lang="ru-RU" dirty="0"/>
              <a:t> страх </a:t>
            </a:r>
            <a:r>
              <a:rPr lang="ru-RU" dirty="0" err="1"/>
              <a:t>відкидання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патологічна</a:t>
            </a:r>
            <a:r>
              <a:rPr lang="ru-RU" dirty="0"/>
              <a:t> </a:t>
            </a:r>
            <a:r>
              <a:rPr lang="ru-RU" dirty="0" err="1"/>
              <a:t>сором’язливість</a:t>
            </a:r>
            <a:r>
              <a:rPr lang="ru-RU" dirty="0"/>
              <a:t> у </a:t>
            </a:r>
            <a:r>
              <a:rPr lang="ru-RU" dirty="0" err="1"/>
              <a:t>присутності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 smtClean="0"/>
              <a:t>людей;схильність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самотності</a:t>
            </a:r>
            <a:r>
              <a:rPr lang="ru-RU" dirty="0"/>
              <a:t> і </a:t>
            </a:r>
            <a:r>
              <a:rPr lang="ru-RU" dirty="0" err="1"/>
              <a:t>надмірної</a:t>
            </a:r>
            <a:r>
              <a:rPr lang="ru-RU" dirty="0"/>
              <a:t> </a:t>
            </a:r>
            <a:r>
              <a:rPr lang="ru-RU" dirty="0" err="1"/>
              <a:t>мрійливості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сильний</a:t>
            </a:r>
            <a:r>
              <a:rPr lang="ru-RU" dirty="0"/>
              <a:t> </a:t>
            </a:r>
            <a:r>
              <a:rPr lang="ru-RU" dirty="0" err="1"/>
              <a:t>неспокій</a:t>
            </a:r>
            <a:r>
              <a:rPr lang="ru-RU" dirty="0"/>
              <a:t> про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майбутнє</a:t>
            </a:r>
            <a:r>
              <a:rPr lang="ru-RU" dirty="0"/>
              <a:t>;</a:t>
            </a:r>
          </a:p>
          <a:p>
            <a:r>
              <a:rPr lang="ru-RU" dirty="0"/>
              <a:t>§ страх перед </a:t>
            </a:r>
            <a:r>
              <a:rPr lang="ru-RU" dirty="0" err="1"/>
              <a:t>ризиком</a:t>
            </a:r>
            <a:r>
              <a:rPr lang="ru-RU" dirty="0"/>
              <a:t> у будь-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відчуття</a:t>
            </a:r>
            <a:r>
              <a:rPr lang="ru-RU" dirty="0"/>
              <a:t> несправедливого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оточуючих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04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511278"/>
            <a:ext cx="9869488" cy="5737122"/>
          </a:xfrm>
        </p:spPr>
        <p:txBody>
          <a:bodyPr>
            <a:normAutofit/>
          </a:bodyPr>
          <a:lstStyle/>
          <a:p>
            <a:r>
              <a:rPr lang="ru-RU" b="1" i="1" dirty="0" err="1"/>
              <a:t>Національна</a:t>
            </a:r>
            <a:r>
              <a:rPr lang="ru-RU" b="1" i="1" dirty="0"/>
              <a:t> установка </a:t>
            </a:r>
            <a:r>
              <a:rPr lang="ru-RU" dirty="0"/>
              <a:t>- </a:t>
            </a:r>
            <a:r>
              <a:rPr lang="ru-RU" dirty="0" err="1"/>
              <a:t>найстійкіший</a:t>
            </a:r>
            <a:r>
              <a:rPr lang="ru-RU" dirty="0"/>
              <a:t> і </a:t>
            </a:r>
            <a:r>
              <a:rPr lang="ru-RU" dirty="0" err="1"/>
              <a:t>своєрідний</a:t>
            </a:r>
            <a:r>
              <a:rPr lang="ru-RU" dirty="0"/>
              <a:t> вид </a:t>
            </a:r>
            <a:r>
              <a:rPr lang="ru-RU" dirty="0" err="1" smtClean="0"/>
              <a:t>соціальної</a:t>
            </a:r>
            <a:r>
              <a:rPr lang="ru-RU" dirty="0" smtClean="0"/>
              <a:t> установки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консервативен за </a:t>
            </a:r>
            <a:r>
              <a:rPr lang="ru-RU" dirty="0" err="1"/>
              <a:t>змістом</a:t>
            </a:r>
            <a:r>
              <a:rPr lang="ru-RU" dirty="0"/>
              <a:t>,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виражені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чіткі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, </a:t>
            </a:r>
            <a:r>
              <a:rPr lang="ru-RU" dirty="0" err="1"/>
              <a:t>передається</a:t>
            </a:r>
            <a:r>
              <a:rPr lang="ru-RU" dirty="0"/>
              <a:t> з </a:t>
            </a:r>
            <a:r>
              <a:rPr lang="ru-RU" dirty="0" err="1"/>
              <a:t>покоління</a:t>
            </a:r>
            <a:r>
              <a:rPr lang="ru-RU" dirty="0"/>
              <a:t> у </a:t>
            </a:r>
            <a:r>
              <a:rPr lang="ru-RU" dirty="0" err="1"/>
              <a:t>покоління</a:t>
            </a:r>
            <a:r>
              <a:rPr lang="ru-RU" dirty="0"/>
              <a:t>,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опосередковує</a:t>
            </a:r>
            <a:r>
              <a:rPr lang="ru-RU" dirty="0" smtClean="0"/>
              <a:t> </a:t>
            </a:r>
            <a:r>
              <a:rPr lang="ru-RU" dirty="0" err="1"/>
              <a:t>дії</a:t>
            </a:r>
            <a:r>
              <a:rPr lang="ru-RU" dirty="0"/>
              <a:t> і </a:t>
            </a:r>
            <a:r>
              <a:rPr lang="ru-RU" dirty="0" err="1"/>
              <a:t>поведінку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як </a:t>
            </a:r>
            <a:r>
              <a:rPr lang="ru-RU" dirty="0" err="1"/>
              <a:t>представника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 err="1"/>
              <a:t>Особливості</a:t>
            </a:r>
            <a:r>
              <a:rPr lang="ru-RU" i="1" dirty="0"/>
              <a:t> </a:t>
            </a:r>
            <a:r>
              <a:rPr lang="ru-RU" i="1" dirty="0" err="1"/>
              <a:t>національної</a:t>
            </a:r>
            <a:r>
              <a:rPr lang="ru-RU" i="1" dirty="0"/>
              <a:t> установки:</a:t>
            </a:r>
          </a:p>
          <a:p>
            <a:r>
              <a:rPr lang="ru-RU" dirty="0"/>
              <a:t>1. </a:t>
            </a:r>
            <a:r>
              <a:rPr lang="ru-RU" dirty="0" err="1"/>
              <a:t>Національна</a:t>
            </a:r>
            <a:r>
              <a:rPr lang="ru-RU" dirty="0"/>
              <a:t> установка </a:t>
            </a:r>
            <a:r>
              <a:rPr lang="ru-RU" dirty="0" err="1"/>
              <a:t>розуміється</a:t>
            </a:r>
            <a:r>
              <a:rPr lang="ru-RU" dirty="0"/>
              <a:t> як </a:t>
            </a:r>
            <a:r>
              <a:rPr lang="ru-RU" dirty="0" err="1"/>
              <a:t>певний</a:t>
            </a:r>
            <a:r>
              <a:rPr lang="ru-RU" dirty="0"/>
              <a:t> стан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готовності</a:t>
            </a:r>
            <a:r>
              <a:rPr lang="ru-RU" dirty="0" smtClean="0"/>
              <a:t> </a:t>
            </a:r>
            <a:r>
              <a:rPr lang="ru-RU" dirty="0" err="1"/>
              <a:t>особистості</a:t>
            </a:r>
            <a:r>
              <a:rPr lang="ru-RU" dirty="0"/>
              <a:t> і </a:t>
            </a:r>
            <a:r>
              <a:rPr lang="ru-RU" dirty="0" err="1"/>
              <a:t>груп</a:t>
            </a:r>
            <a:r>
              <a:rPr lang="ru-RU" dirty="0"/>
              <a:t> людей на </a:t>
            </a:r>
            <a:r>
              <a:rPr lang="ru-RU" dirty="0" err="1"/>
              <a:t>специфічні</a:t>
            </a:r>
            <a:r>
              <a:rPr lang="ru-RU" dirty="0"/>
              <a:t> прояви </a:t>
            </a:r>
            <a:r>
              <a:rPr lang="ru-RU" dirty="0" err="1"/>
              <a:t>почуттів</a:t>
            </a:r>
            <a:r>
              <a:rPr lang="ru-RU" dirty="0" smtClean="0"/>
              <a:t>, </a:t>
            </a:r>
            <a:r>
              <a:rPr lang="ru-RU" dirty="0" err="1" smtClean="0"/>
              <a:t>інтелектуально-пізнавальної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вольової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, </a:t>
            </a:r>
            <a:r>
              <a:rPr lang="ru-RU" dirty="0" err="1"/>
              <a:t>динаміки</a:t>
            </a:r>
            <a:r>
              <a:rPr lang="ru-RU" dirty="0"/>
              <a:t> і </a:t>
            </a:r>
            <a:r>
              <a:rPr lang="ru-RU" dirty="0" smtClean="0"/>
              <a:t>характеру </a:t>
            </a:r>
            <a:r>
              <a:rPr lang="ru-RU" dirty="0" err="1" smtClean="0"/>
              <a:t>взаємодії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</a:t>
            </a:r>
            <a:r>
              <a:rPr lang="ru-RU" dirty="0" err="1"/>
              <a:t>традиціям</a:t>
            </a:r>
            <a:r>
              <a:rPr lang="ru-RU" dirty="0"/>
              <a:t>.</a:t>
            </a:r>
          </a:p>
          <a:p>
            <a:r>
              <a:rPr lang="ru-RU" dirty="0"/>
              <a:t>2. Основою </a:t>
            </a:r>
            <a:r>
              <a:rPr lang="ru-RU" dirty="0" err="1"/>
              <a:t>фіксації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установки є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як </a:t>
            </a:r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соціально-перцептивної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етнічної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Національна</a:t>
            </a:r>
            <a:r>
              <a:rPr lang="ru-RU" dirty="0"/>
              <a:t> установка </a:t>
            </a:r>
            <a:r>
              <a:rPr lang="ru-RU" dirty="0" err="1"/>
              <a:t>формується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та </a:t>
            </a:r>
            <a:r>
              <a:rPr lang="ru-RU" dirty="0" err="1" smtClean="0"/>
              <a:t>ініціюється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/>
              <a:t>характером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smtClean="0"/>
              <a:t>норм </a:t>
            </a:r>
            <a:r>
              <a:rPr lang="ru-RU" dirty="0" err="1" smtClean="0"/>
              <a:t>поведінки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66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290" y="285136"/>
            <a:ext cx="10805652" cy="6204154"/>
          </a:xfrm>
        </p:spPr>
        <p:txBody>
          <a:bodyPr>
            <a:normAutofit/>
          </a:bodyPr>
          <a:lstStyle/>
          <a:p>
            <a:r>
              <a:rPr lang="ru-RU" b="1" i="1" dirty="0" err="1"/>
              <a:t>Етнічні</a:t>
            </a:r>
            <a:r>
              <a:rPr lang="ru-RU" b="1" i="1" dirty="0"/>
              <a:t> </a:t>
            </a:r>
            <a:r>
              <a:rPr lang="ru-RU" b="1" i="1" dirty="0" err="1"/>
              <a:t>стереотипи</a:t>
            </a:r>
            <a:r>
              <a:rPr lang="ru-RU" b="1" i="1" dirty="0"/>
              <a:t> </a:t>
            </a:r>
            <a:r>
              <a:rPr lang="ru-RU" dirty="0"/>
              <a:t>як </a:t>
            </a:r>
            <a:r>
              <a:rPr lang="ru-RU" dirty="0" err="1"/>
              <a:t>різновид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 є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стійкі</a:t>
            </a:r>
            <a:r>
              <a:rPr lang="ru-RU" dirty="0"/>
              <a:t>, </a:t>
            </a:r>
            <a:r>
              <a:rPr lang="ru-RU" dirty="0" err="1"/>
              <a:t>спрощені</a:t>
            </a:r>
            <a:r>
              <a:rPr lang="ru-RU" dirty="0"/>
              <a:t>, </a:t>
            </a:r>
            <a:r>
              <a:rPr lang="ru-RU" dirty="0" err="1"/>
              <a:t>схематизовані</a:t>
            </a:r>
            <a:r>
              <a:rPr lang="ru-RU" dirty="0"/>
              <a:t> та </a:t>
            </a:r>
            <a:r>
              <a:rPr lang="ru-RU" dirty="0" err="1"/>
              <a:t>емоційно-забарвлені</a:t>
            </a:r>
            <a:r>
              <a:rPr lang="ru-RU" dirty="0"/>
              <a:t> </a:t>
            </a:r>
            <a:r>
              <a:rPr lang="ru-RU" dirty="0" err="1"/>
              <a:t>образи</a:t>
            </a:r>
            <a:r>
              <a:rPr lang="ru-RU" dirty="0"/>
              <a:t> і </a:t>
            </a:r>
            <a:r>
              <a:rPr lang="ru-RU" dirty="0" smtClean="0"/>
              <a:t>думки </a:t>
            </a:r>
            <a:r>
              <a:rPr lang="ru-RU" dirty="0" err="1" smtClean="0"/>
              <a:t>узагальненого</a:t>
            </a:r>
            <a:r>
              <a:rPr lang="ru-RU" dirty="0" smtClean="0"/>
              <a:t> </a:t>
            </a:r>
            <a:r>
              <a:rPr lang="ru-RU" dirty="0"/>
              <a:t>характеру про </a:t>
            </a:r>
            <a:r>
              <a:rPr lang="ru-RU" dirty="0" err="1"/>
              <a:t>етнічну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легкістю</a:t>
            </a:r>
            <a:r>
              <a:rPr lang="ru-RU" dirty="0"/>
              <a:t> </a:t>
            </a:r>
            <a:r>
              <a:rPr lang="ru-RU" dirty="0" err="1"/>
              <a:t>поширюються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/>
              <a:t>Характеристики </a:t>
            </a:r>
            <a:r>
              <a:rPr lang="ru-RU" i="1" dirty="0" err="1"/>
              <a:t>етнічних</a:t>
            </a:r>
            <a:r>
              <a:rPr lang="ru-RU" i="1" dirty="0"/>
              <a:t> </a:t>
            </a:r>
            <a:r>
              <a:rPr lang="ru-RU" i="1" dirty="0" err="1"/>
              <a:t>стереотипів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емоційно-оцінний</a:t>
            </a:r>
            <a:r>
              <a:rPr lang="ru-RU" dirty="0"/>
              <a:t> характер –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 smtClean="0"/>
              <a:t>взаємодіючих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відчувають</a:t>
            </a:r>
            <a:r>
              <a:rPr lang="ru-RU" dirty="0"/>
              <a:t> один до одного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різної</a:t>
            </a:r>
            <a:r>
              <a:rPr lang="ru-RU" dirty="0"/>
              <a:t> </a:t>
            </a:r>
            <a:r>
              <a:rPr lang="ru-RU" dirty="0" err="1"/>
              <a:t>модальності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полярності</a:t>
            </a:r>
            <a:r>
              <a:rPr lang="ru-RU" dirty="0"/>
              <a:t>, </a:t>
            </a:r>
            <a:r>
              <a:rPr lang="ru-RU" dirty="0" err="1"/>
              <a:t>демонструють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через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якостей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полюси</a:t>
            </a:r>
            <a:r>
              <a:rPr lang="ru-RU" dirty="0"/>
              <a:t> – </a:t>
            </a:r>
            <a:r>
              <a:rPr lang="ru-RU" dirty="0" err="1"/>
              <a:t>негативні</a:t>
            </a:r>
            <a:r>
              <a:rPr lang="ru-RU" dirty="0"/>
              <a:t>, коли стереотип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/>
              <a:t>, так і </a:t>
            </a:r>
            <a:r>
              <a:rPr lang="ru-RU" dirty="0" err="1"/>
              <a:t>позитивні</a:t>
            </a:r>
            <a:r>
              <a:rPr lang="ru-RU" dirty="0"/>
              <a:t>, коли стереотип </a:t>
            </a:r>
            <a:r>
              <a:rPr lang="ru-RU" dirty="0" err="1"/>
              <a:t>включає</a:t>
            </a:r>
            <a:r>
              <a:rPr lang="ru-RU" dirty="0"/>
              <a:t> у себе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полярність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стереотипа</a:t>
            </a:r>
            <a:r>
              <a:rPr lang="ru-RU" dirty="0" smtClean="0"/>
              <a:t>: </a:t>
            </a:r>
            <a:endParaRPr lang="ru-RU" dirty="0"/>
          </a:p>
          <a:p>
            <a:r>
              <a:rPr lang="ru-RU" dirty="0"/>
              <a:t>- у </a:t>
            </a:r>
            <a:r>
              <a:rPr lang="ru-RU" dirty="0" err="1"/>
              <a:t>автостереотипах</a:t>
            </a:r>
            <a:r>
              <a:rPr lang="ru-RU" dirty="0"/>
              <a:t> </a:t>
            </a:r>
            <a:r>
              <a:rPr lang="ru-RU" dirty="0" err="1"/>
              <a:t>переважають</a:t>
            </a:r>
            <a:r>
              <a:rPr lang="ru-RU" dirty="0"/>
              <a:t> </a:t>
            </a:r>
            <a:r>
              <a:rPr lang="ru-RU" dirty="0" err="1"/>
              <a:t>стереотипи</a:t>
            </a:r>
            <a:r>
              <a:rPr lang="ru-RU" dirty="0"/>
              <a:t> </a:t>
            </a:r>
            <a:r>
              <a:rPr lang="ru-RU" dirty="0" err="1"/>
              <a:t>захоплення</a:t>
            </a:r>
            <a:r>
              <a:rPr lang="ru-RU" dirty="0"/>
              <a:t>;</a:t>
            </a:r>
          </a:p>
          <a:p>
            <a:r>
              <a:rPr lang="ru-RU" dirty="0"/>
              <a:t>- у </a:t>
            </a:r>
            <a:r>
              <a:rPr lang="ru-RU" dirty="0" err="1"/>
              <a:t>гетеростереотипах</a:t>
            </a:r>
            <a:r>
              <a:rPr lang="ru-RU" dirty="0"/>
              <a:t> – </a:t>
            </a:r>
            <a:r>
              <a:rPr lang="ru-RU" dirty="0" err="1"/>
              <a:t>стереотипи</a:t>
            </a:r>
            <a:r>
              <a:rPr lang="ru-RU" dirty="0"/>
              <a:t> </a:t>
            </a:r>
            <a:r>
              <a:rPr lang="ru-RU" dirty="0" err="1"/>
              <a:t>презирства</a:t>
            </a:r>
            <a:r>
              <a:rPr lang="ru-RU" dirty="0"/>
              <a:t>,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smtClean="0"/>
              <a:t>позитивно </a:t>
            </a:r>
            <a:r>
              <a:rPr lang="ru-RU" dirty="0" err="1" smtClean="0"/>
              <a:t>пристрасні</a:t>
            </a:r>
            <a:r>
              <a:rPr lang="ru-RU" dirty="0" smtClean="0"/>
              <a:t> </a:t>
            </a:r>
            <a:r>
              <a:rPr lang="ru-RU" dirty="0" err="1"/>
              <a:t>стереотипи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відчувають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міжетнічних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, і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сприятливості</a:t>
            </a:r>
            <a:r>
              <a:rPr lang="ru-RU" dirty="0" smtClean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– </a:t>
            </a:r>
            <a:r>
              <a:rPr lang="ru-RU" dirty="0" err="1"/>
              <a:t>співпраці</a:t>
            </a:r>
            <a:r>
              <a:rPr lang="ru-RU" dirty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суперництва</a:t>
            </a:r>
            <a:r>
              <a:rPr lang="ru-RU" dirty="0"/>
              <a:t>, </a:t>
            </a:r>
            <a:r>
              <a:rPr lang="ru-RU" dirty="0" err="1"/>
              <a:t>домінування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підкорення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838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782" y="334297"/>
            <a:ext cx="11031792" cy="6086167"/>
          </a:xfrm>
        </p:spPr>
        <p:txBody>
          <a:bodyPr>
            <a:normAutofit/>
          </a:bodyPr>
          <a:lstStyle/>
          <a:p>
            <a:r>
              <a:rPr lang="ru-RU" i="1" dirty="0" err="1"/>
              <a:t>Види</a:t>
            </a:r>
            <a:r>
              <a:rPr lang="ru-RU" i="1" dirty="0"/>
              <a:t> </a:t>
            </a:r>
            <a:r>
              <a:rPr lang="ru-RU" i="1" dirty="0" err="1"/>
              <a:t>етнічних</a:t>
            </a:r>
            <a:r>
              <a:rPr lang="ru-RU" i="1" dirty="0"/>
              <a:t> </a:t>
            </a:r>
            <a:r>
              <a:rPr lang="ru-RU" i="1" dirty="0" err="1"/>
              <a:t>стереотипів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позитивні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негативні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амбівалентні</a:t>
            </a:r>
            <a:r>
              <a:rPr lang="ru-RU" dirty="0"/>
              <a:t>.</a:t>
            </a:r>
          </a:p>
          <a:p>
            <a:r>
              <a:rPr lang="ru-RU" b="1" i="1" dirty="0" err="1"/>
              <a:t>Стереотипізація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в </a:t>
            </a:r>
            <a:r>
              <a:rPr lang="ru-RU" dirty="0" err="1"/>
              <a:t>психіці</a:t>
            </a:r>
            <a:r>
              <a:rPr lang="ru-RU" dirty="0"/>
              <a:t> людей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стереотипів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i="1" dirty="0" err="1"/>
              <a:t>Механізми</a:t>
            </a:r>
            <a:r>
              <a:rPr lang="ru-RU" i="1" dirty="0"/>
              <a:t> </a:t>
            </a:r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стереотипів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 smtClean="0"/>
              <a:t>схематизація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err="1" smtClean="0"/>
              <a:t>категорізація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err="1" smtClean="0"/>
              <a:t>раціоналізація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err="1" smtClean="0"/>
              <a:t>проекція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§ </a:t>
            </a:r>
            <a:r>
              <a:rPr lang="ru-RU" dirty="0" err="1"/>
              <a:t>каузальна</a:t>
            </a:r>
            <a:r>
              <a:rPr lang="ru-RU" dirty="0"/>
              <a:t> </a:t>
            </a:r>
            <a:r>
              <a:rPr lang="ru-RU" dirty="0" err="1" smtClean="0"/>
              <a:t>атрибуція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760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2955" y="314632"/>
            <a:ext cx="11297263" cy="5933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i="1" dirty="0" err="1"/>
              <a:t>Умови</a:t>
            </a:r>
            <a:r>
              <a:rPr lang="ru-RU" i="1" dirty="0"/>
              <a:t> </a:t>
            </a:r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етнічних</a:t>
            </a:r>
            <a:r>
              <a:rPr lang="ru-RU" i="1" dirty="0"/>
              <a:t> </a:t>
            </a:r>
            <a:r>
              <a:rPr lang="ru-RU" i="1" dirty="0" err="1"/>
              <a:t>стереотипів</a:t>
            </a:r>
            <a:r>
              <a:rPr lang="ru-RU" i="1" dirty="0"/>
              <a:t>:</a:t>
            </a:r>
          </a:p>
          <a:p>
            <a:r>
              <a:rPr lang="ru-RU" dirty="0"/>
              <a:t>1.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загальноетнічного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:</a:t>
            </a:r>
          </a:p>
          <a:p>
            <a:r>
              <a:rPr lang="ru-RU" dirty="0"/>
              <a:t>§ потреба у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і </a:t>
            </a:r>
            <a:r>
              <a:rPr lang="ru-RU" dirty="0" err="1"/>
              <a:t>чужої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через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негативних</a:t>
            </a:r>
            <a:r>
              <a:rPr lang="ru-RU" dirty="0" smtClean="0"/>
              <a:t> </a:t>
            </a:r>
            <a:r>
              <a:rPr lang="ru-RU" dirty="0" err="1"/>
              <a:t>гетеростереотипів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народів</a:t>
            </a:r>
            <a:r>
              <a:rPr lang="ru-RU" dirty="0"/>
              <a:t> як </a:t>
            </a:r>
            <a:r>
              <a:rPr lang="ru-RU" dirty="0" err="1"/>
              <a:t>суперників</a:t>
            </a:r>
            <a:r>
              <a:rPr lang="ru-RU" dirty="0"/>
              <a:t> і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 smtClean="0"/>
              <a:t>самооцінки</a:t>
            </a:r>
            <a:r>
              <a:rPr lang="ru-RU" dirty="0" smtClean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;</a:t>
            </a:r>
          </a:p>
          <a:p>
            <a:r>
              <a:rPr lang="ru-RU" dirty="0"/>
              <a:t>§ потреба у </a:t>
            </a:r>
            <a:r>
              <a:rPr lang="ru-RU" dirty="0" err="1"/>
              <a:t>самовиправданні</a:t>
            </a:r>
            <a:r>
              <a:rPr lang="ru-RU" dirty="0"/>
              <a:t>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і </a:t>
            </a:r>
            <a:r>
              <a:rPr lang="ru-RU" dirty="0" err="1"/>
              <a:t>збереженні</a:t>
            </a:r>
            <a:r>
              <a:rPr lang="ru-RU" dirty="0"/>
              <a:t> </a:t>
            </a:r>
            <a:r>
              <a:rPr lang="ru-RU" dirty="0" smtClean="0"/>
              <a:t>позитивного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/>
              <a:t>про себе через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гетеростереотипи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фрустрації</a:t>
            </a:r>
            <a:r>
              <a:rPr lang="ru-RU" dirty="0"/>
              <a:t> і, як </a:t>
            </a:r>
            <a:r>
              <a:rPr lang="ru-RU" dirty="0" err="1"/>
              <a:t>наслідок</a:t>
            </a:r>
            <a:r>
              <a:rPr lang="ru-RU" dirty="0"/>
              <a:t>, </a:t>
            </a:r>
            <a:r>
              <a:rPr lang="ru-RU" dirty="0" err="1"/>
              <a:t>агресії</a:t>
            </a:r>
            <a:r>
              <a:rPr lang="ru-RU" dirty="0"/>
              <a:t>, коли </a:t>
            </a:r>
            <a:r>
              <a:rPr lang="ru-RU" dirty="0" err="1"/>
              <a:t>незадоволене</a:t>
            </a:r>
            <a:r>
              <a:rPr lang="ru-RU" dirty="0" smtClean="0"/>
              <a:t>, </a:t>
            </a:r>
            <a:r>
              <a:rPr lang="ru-RU" dirty="0" err="1" smtClean="0"/>
              <a:t>заблоковане</a:t>
            </a:r>
            <a:r>
              <a:rPr lang="ru-RU" dirty="0" smtClean="0"/>
              <a:t>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у </a:t>
            </a:r>
            <a:r>
              <a:rPr lang="ru-RU" dirty="0" err="1"/>
              <a:t>психіці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стан </a:t>
            </a:r>
            <a:r>
              <a:rPr lang="ru-RU" dirty="0" err="1"/>
              <a:t>напруженості</a:t>
            </a:r>
            <a:r>
              <a:rPr lang="ru-RU" dirty="0"/>
              <a:t>, </a:t>
            </a:r>
            <a:r>
              <a:rPr lang="ru-RU" dirty="0" smtClean="0"/>
              <a:t>і </a:t>
            </a:r>
            <a:r>
              <a:rPr lang="ru-RU" dirty="0" err="1" smtClean="0"/>
              <a:t>об’єктом</a:t>
            </a:r>
            <a:r>
              <a:rPr lang="ru-RU" dirty="0" smtClean="0"/>
              <a:t> </a:t>
            </a:r>
            <a:r>
              <a:rPr lang="ru-RU" dirty="0" err="1"/>
              <a:t>виміщення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чужа</a:t>
            </a:r>
            <a:r>
              <a:rPr lang="ru-RU" dirty="0"/>
              <a:t> раса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перекрученої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, </a:t>
            </a:r>
            <a:r>
              <a:rPr lang="ru-RU" dirty="0" smtClean="0"/>
              <a:t>коли причиною </a:t>
            </a:r>
            <a:r>
              <a:rPr lang="ru-RU" dirty="0" err="1"/>
              <a:t>виникнення</a:t>
            </a:r>
            <a:r>
              <a:rPr lang="ru-RU" dirty="0"/>
              <a:t> стереотипу є </a:t>
            </a:r>
            <a:r>
              <a:rPr lang="ru-RU" dirty="0" err="1"/>
              <a:t>недостатня</a:t>
            </a:r>
            <a:r>
              <a:rPr lang="ru-RU" dirty="0"/>
              <a:t> </a:t>
            </a:r>
            <a:r>
              <a:rPr lang="ru-RU" dirty="0" err="1"/>
              <a:t>інформованість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smtClean="0"/>
              <a:t>про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/>
              <a:t>етноси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когнітивного</a:t>
            </a:r>
            <a:r>
              <a:rPr lang="ru-RU" dirty="0"/>
              <a:t> </a:t>
            </a:r>
            <a:r>
              <a:rPr lang="ru-RU" dirty="0" err="1"/>
              <a:t>дисонансу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розбіжність</a:t>
            </a:r>
            <a:r>
              <a:rPr lang="ru-RU" dirty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створеними</a:t>
            </a:r>
            <a:r>
              <a:rPr lang="ru-RU" dirty="0" smtClean="0"/>
              <a:t> </a:t>
            </a:r>
            <a:r>
              <a:rPr lang="ru-RU" dirty="0" err="1"/>
              <a:t>уявленнями</a:t>
            </a:r>
            <a:r>
              <a:rPr lang="ru-RU" dirty="0"/>
              <a:t> і реальною </a:t>
            </a:r>
            <a:r>
              <a:rPr lang="ru-RU" dirty="0" err="1"/>
              <a:t>ситуацією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особистісних</a:t>
            </a:r>
            <a:r>
              <a:rPr lang="ru-RU" dirty="0"/>
              <a:t> і </a:t>
            </a:r>
            <a:r>
              <a:rPr lang="ru-RU" dirty="0" err="1"/>
              <a:t>групових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, коли </a:t>
            </a:r>
            <a:r>
              <a:rPr lang="ru-RU" dirty="0" err="1"/>
              <a:t>вазємодія</a:t>
            </a:r>
            <a:r>
              <a:rPr lang="ru-RU" dirty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позитивний</a:t>
            </a:r>
            <a:r>
              <a:rPr lang="ru-RU" dirty="0" smtClean="0"/>
              <a:t> </a:t>
            </a:r>
            <a:r>
              <a:rPr lang="ru-RU" dirty="0"/>
              <a:t>характер </a:t>
            </a:r>
            <a:r>
              <a:rPr lang="ru-RU" dirty="0" err="1"/>
              <a:t>співпраці</a:t>
            </a:r>
            <a:r>
              <a:rPr lang="ru-RU" dirty="0"/>
              <a:t>,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один </a:t>
            </a:r>
            <a:r>
              <a:rPr lang="ru-RU" dirty="0" smtClean="0"/>
              <a:t>про одного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дискредитація</a:t>
            </a:r>
            <a:r>
              <a:rPr lang="ru-RU" dirty="0"/>
              <a:t> </a:t>
            </a:r>
            <a:r>
              <a:rPr lang="ru-RU" dirty="0" err="1"/>
              <a:t>жертви</a:t>
            </a:r>
            <a:r>
              <a:rPr lang="ru-RU" dirty="0"/>
              <a:t>, коли </a:t>
            </a:r>
            <a:r>
              <a:rPr lang="ru-RU" dirty="0" err="1"/>
              <a:t>агресор</a:t>
            </a:r>
            <a:r>
              <a:rPr lang="ru-RU" dirty="0"/>
              <a:t> з метою </a:t>
            </a:r>
            <a:r>
              <a:rPr lang="ru-RU" dirty="0" err="1"/>
              <a:t>виправдання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smtClean="0"/>
              <a:t>по </a:t>
            </a:r>
            <a:r>
              <a:rPr lang="ru-RU" dirty="0" err="1" smtClean="0"/>
              <a:t>відношенню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жертви</a:t>
            </a:r>
            <a:r>
              <a:rPr lang="ru-RU" dirty="0"/>
              <a:t> </a:t>
            </a:r>
            <a:r>
              <a:rPr lang="ru-RU" dirty="0" err="1"/>
              <a:t>раціоналізує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, </a:t>
            </a:r>
            <a:r>
              <a:rPr lang="ru-RU" dirty="0" err="1"/>
              <a:t>створюючи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endParaRPr lang="ru-RU" dirty="0"/>
          </a:p>
          <a:p>
            <a:r>
              <a:rPr lang="ru-RU" dirty="0" err="1"/>
              <a:t>гетеростереотипи</a:t>
            </a:r>
            <a:r>
              <a:rPr lang="ru-RU" dirty="0"/>
              <a:t> і </a:t>
            </a:r>
            <a:r>
              <a:rPr lang="ru-RU" dirty="0" err="1"/>
              <a:t>позитивні</a:t>
            </a:r>
            <a:r>
              <a:rPr lang="ru-RU" dirty="0"/>
              <a:t> </a:t>
            </a:r>
            <a:r>
              <a:rPr lang="ru-RU" dirty="0" err="1"/>
              <a:t>автостереотипи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205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782" y="835742"/>
            <a:ext cx="11120284" cy="541265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2.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особистісного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ранні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у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характер </a:t>
            </a:r>
            <a:r>
              <a:rPr lang="ru-RU" dirty="0" err="1"/>
              <a:t>амбівалентності</a:t>
            </a:r>
            <a:r>
              <a:rPr lang="ru-RU" dirty="0"/>
              <a:t> (</a:t>
            </a:r>
            <a:r>
              <a:rPr lang="ru-RU" dirty="0" err="1" smtClean="0"/>
              <a:t>суворість</a:t>
            </a:r>
            <a:r>
              <a:rPr lang="ru-RU" dirty="0" smtClean="0"/>
              <a:t> </a:t>
            </a:r>
            <a:r>
              <a:rPr lang="ru-RU" dirty="0" err="1" smtClean="0"/>
              <a:t>сімейного</a:t>
            </a:r>
            <a:r>
              <a:rPr lang="ru-RU" dirty="0" smtClean="0"/>
              <a:t> </a:t>
            </a:r>
            <a:r>
              <a:rPr lang="ru-RU" dirty="0" err="1"/>
              <a:t>виховання</a:t>
            </a:r>
            <a:r>
              <a:rPr lang="ru-RU" dirty="0"/>
              <a:t> у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ідеалізоване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 smtClean="0"/>
              <a:t>батьків</a:t>
            </a:r>
            <a:r>
              <a:rPr lang="ru-RU" dirty="0" smtClean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несвідомою</a:t>
            </a:r>
            <a:r>
              <a:rPr lang="ru-RU" dirty="0"/>
              <a:t> </a:t>
            </a:r>
            <a:r>
              <a:rPr lang="ru-RU" dirty="0" err="1"/>
              <a:t>ворожістю</a:t>
            </a:r>
            <a:r>
              <a:rPr lang="ru-RU" dirty="0"/>
              <a:t> до них);</a:t>
            </a:r>
          </a:p>
          <a:p>
            <a:r>
              <a:rPr lang="ru-RU" dirty="0"/>
              <a:t>§ </a:t>
            </a:r>
            <a:r>
              <a:rPr lang="ru-RU" dirty="0" err="1"/>
              <a:t>неможливість</a:t>
            </a:r>
            <a:r>
              <a:rPr lang="ru-RU" dirty="0"/>
              <a:t> </a:t>
            </a:r>
            <a:r>
              <a:rPr lang="ru-RU" dirty="0" err="1"/>
              <a:t>виходу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запускає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заміщення</a:t>
            </a:r>
            <a:r>
              <a:rPr lang="ru-RU" dirty="0"/>
              <a:t>, за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/>
              <a:t>імпульси</a:t>
            </a:r>
            <a:r>
              <a:rPr lang="ru-RU" dirty="0"/>
              <a:t> </a:t>
            </a:r>
            <a:r>
              <a:rPr lang="ru-RU" dirty="0" err="1"/>
              <a:t>спрямовуються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соціальні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авторитарної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яка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ступіню</a:t>
            </a:r>
            <a:r>
              <a:rPr lang="ru-RU" dirty="0" smtClean="0"/>
              <a:t> </a:t>
            </a:r>
            <a:r>
              <a:rPr lang="ru-RU" dirty="0" err="1"/>
              <a:t>конформізму</a:t>
            </a:r>
            <a:r>
              <a:rPr lang="ru-RU" dirty="0"/>
              <a:t> до §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етноцентризму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, у свою </a:t>
            </a:r>
            <a:r>
              <a:rPr lang="ru-RU" dirty="0" err="1"/>
              <a:t>чергу</a:t>
            </a:r>
            <a:r>
              <a:rPr lang="ru-RU" dirty="0"/>
              <a:t>,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формуванню</a:t>
            </a:r>
            <a:endParaRPr lang="ru-RU" dirty="0"/>
          </a:p>
          <a:p>
            <a:r>
              <a:rPr lang="ru-RU" dirty="0" err="1"/>
              <a:t>різного</a:t>
            </a:r>
            <a:r>
              <a:rPr lang="ru-RU" dirty="0"/>
              <a:t> роду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соціально-історичного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, коли </a:t>
            </a:r>
            <a:r>
              <a:rPr lang="ru-RU" dirty="0" err="1"/>
              <a:t>уявлення</a:t>
            </a:r>
            <a:r>
              <a:rPr lang="ru-RU" dirty="0"/>
              <a:t> про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 smtClean="0"/>
              <a:t>групу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/>
              <a:t>історично</a:t>
            </a:r>
            <a:r>
              <a:rPr lang="ru-RU" dirty="0"/>
              <a:t>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взаємовідносин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етносами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,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/>
              <a:t>суспільної</a:t>
            </a:r>
            <a:r>
              <a:rPr lang="ru-RU" dirty="0"/>
              <a:t> думки,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на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суспільних</a:t>
            </a:r>
            <a:r>
              <a:rPr lang="ru-RU" dirty="0"/>
              <a:t> норм і </a:t>
            </a:r>
            <a:r>
              <a:rPr lang="ru-RU" dirty="0" err="1"/>
              <a:t>цінностей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глибока</a:t>
            </a:r>
            <a:r>
              <a:rPr lang="ru-RU" dirty="0"/>
              <a:t> </a:t>
            </a:r>
            <a:r>
              <a:rPr lang="ru-RU" dirty="0" err="1"/>
              <a:t>вкоріненість</a:t>
            </a:r>
            <a:r>
              <a:rPr lang="ru-RU" dirty="0"/>
              <a:t> </a:t>
            </a:r>
            <a:r>
              <a:rPr lang="ru-RU" dirty="0" err="1"/>
              <a:t>етнічних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 у </a:t>
            </a:r>
            <a:r>
              <a:rPr lang="ru-RU" dirty="0" err="1"/>
              <a:t>історичній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</a:t>
            </a:r>
            <a:r>
              <a:rPr lang="ru-RU" dirty="0" smtClean="0"/>
              <a:t>народу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передачу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покоління</a:t>
            </a:r>
            <a:r>
              <a:rPr lang="ru-RU" dirty="0"/>
              <a:t> в </a:t>
            </a:r>
            <a:r>
              <a:rPr lang="ru-RU" dirty="0" err="1"/>
              <a:t>покоління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пригніченою</a:t>
            </a:r>
            <a:r>
              <a:rPr lang="ru-RU" dirty="0"/>
              <a:t> </a:t>
            </a:r>
            <a:r>
              <a:rPr lang="ru-RU" dirty="0" err="1"/>
              <a:t>ворожістю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 smtClean="0"/>
              <a:t>, </a:t>
            </a:r>
            <a:r>
              <a:rPr lang="ru-RU" dirty="0" err="1" smtClean="0"/>
              <a:t>скутістю</a:t>
            </a:r>
            <a:r>
              <a:rPr lang="ru-RU" dirty="0" smtClean="0"/>
              <a:t> </a:t>
            </a:r>
            <a:r>
              <a:rPr lang="ru-RU" dirty="0"/>
              <a:t>і догматизмом </a:t>
            </a:r>
            <a:r>
              <a:rPr lang="ru-RU" dirty="0" err="1"/>
              <a:t>мислення</a:t>
            </a:r>
            <a:r>
              <a:rPr lang="ru-RU" dirty="0"/>
              <a:t>, </a:t>
            </a:r>
            <a:r>
              <a:rPr lang="ru-RU" dirty="0" err="1"/>
              <a:t>недовірою</a:t>
            </a:r>
            <a:r>
              <a:rPr lang="ru-RU" dirty="0"/>
              <a:t> до </a:t>
            </a:r>
            <a:r>
              <a:rPr lang="ru-RU" dirty="0" err="1"/>
              <a:t>світу</a:t>
            </a:r>
            <a:r>
              <a:rPr lang="ru-RU" dirty="0" smtClean="0"/>
              <a:t>;</a:t>
            </a:r>
            <a:r>
              <a:rPr lang="ru-RU" dirty="0"/>
              <a:t> фольклору, </a:t>
            </a:r>
            <a:r>
              <a:rPr lang="ru-RU" dirty="0" err="1"/>
              <a:t>літопису</a:t>
            </a:r>
            <a:r>
              <a:rPr lang="ru-RU" dirty="0"/>
              <a:t>, </a:t>
            </a:r>
            <a:r>
              <a:rPr lang="ru-RU" dirty="0" err="1"/>
              <a:t>літературних</a:t>
            </a:r>
            <a:r>
              <a:rPr lang="ru-RU" dirty="0"/>
              <a:t> </a:t>
            </a:r>
            <a:r>
              <a:rPr lang="ru-RU" dirty="0" err="1"/>
              <a:t>пам’яток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 на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образів</a:t>
            </a:r>
            <a:r>
              <a:rPr lang="ru-RU" dirty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національностей</a:t>
            </a:r>
            <a:r>
              <a:rPr lang="ru-RU" dirty="0"/>
              <a:t>, де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постачальниками</a:t>
            </a:r>
            <a:r>
              <a:rPr lang="ru-RU" dirty="0"/>
              <a:t> </a:t>
            </a:r>
            <a:r>
              <a:rPr lang="ru-RU" dirty="0" err="1"/>
              <a:t>фактів</a:t>
            </a:r>
            <a:r>
              <a:rPr lang="ru-RU" dirty="0"/>
              <a:t> 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dirty="0" err="1" smtClean="0"/>
              <a:t>література</a:t>
            </a:r>
            <a:r>
              <a:rPr lang="ru-RU" dirty="0"/>
              <a:t>, </a:t>
            </a:r>
            <a:r>
              <a:rPr lang="ru-RU" dirty="0" err="1"/>
              <a:t>мистецтво</a:t>
            </a:r>
            <a:r>
              <a:rPr lang="ru-RU" dirty="0"/>
              <a:t>, чутки, </a:t>
            </a:r>
            <a:r>
              <a:rPr lang="ru-RU" dirty="0" err="1"/>
              <a:t>розповіді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7663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363794"/>
            <a:ext cx="8946541" cy="5884606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i="1" dirty="0" err="1" smtClean="0"/>
              <a:t>Функції</a:t>
            </a:r>
            <a:r>
              <a:rPr lang="ru-RU" i="1" dirty="0" smtClean="0"/>
              <a:t> </a:t>
            </a:r>
            <a:r>
              <a:rPr lang="ru-RU" i="1" dirty="0" err="1"/>
              <a:t>етнічних</a:t>
            </a:r>
            <a:r>
              <a:rPr lang="ru-RU" i="1" dirty="0"/>
              <a:t> </a:t>
            </a:r>
            <a:r>
              <a:rPr lang="ru-RU" i="1" dirty="0" err="1"/>
              <a:t>стереотипів</a:t>
            </a:r>
            <a:r>
              <a:rPr lang="ru-RU" i="1" dirty="0"/>
              <a:t>:</a:t>
            </a:r>
          </a:p>
          <a:p>
            <a:r>
              <a:rPr lang="ru-RU" dirty="0"/>
              <a:t>§ </a:t>
            </a:r>
            <a:r>
              <a:rPr lang="ru-RU" dirty="0" err="1"/>
              <a:t>економія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 – </a:t>
            </a:r>
            <a:r>
              <a:rPr lang="ru-RU" dirty="0" err="1"/>
              <a:t>схематизація</a:t>
            </a:r>
            <a:r>
              <a:rPr lang="ru-RU" dirty="0"/>
              <a:t> і </a:t>
            </a:r>
            <a:r>
              <a:rPr lang="ru-RU" dirty="0" err="1"/>
              <a:t>спрощення</a:t>
            </a:r>
            <a:r>
              <a:rPr lang="ru-RU" dirty="0"/>
              <a:t> </a:t>
            </a:r>
            <a:r>
              <a:rPr lang="ru-RU" dirty="0" err="1"/>
              <a:t>об’єктивної</a:t>
            </a:r>
            <a:r>
              <a:rPr lang="ru-RU" dirty="0"/>
              <a:t> </a:t>
            </a:r>
            <a:r>
              <a:rPr lang="ru-RU" dirty="0" err="1"/>
              <a:t>реальності</a:t>
            </a:r>
            <a:r>
              <a:rPr lang="ru-RU" dirty="0"/>
              <a:t>;</a:t>
            </a:r>
          </a:p>
          <a:p>
            <a:r>
              <a:rPr lang="ru-RU" dirty="0"/>
              <a:t>§ адаптивна – </a:t>
            </a:r>
            <a:r>
              <a:rPr lang="ru-RU" dirty="0" err="1"/>
              <a:t>швидке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, </a:t>
            </a:r>
            <a:r>
              <a:rPr lang="ru-RU" dirty="0" err="1"/>
              <a:t>ідентифікація</a:t>
            </a:r>
            <a:r>
              <a:rPr lang="ru-RU" dirty="0"/>
              <a:t> </a:t>
            </a:r>
            <a:r>
              <a:rPr lang="ru-RU" dirty="0" err="1"/>
              <a:t>навколишньої</a:t>
            </a:r>
            <a:r>
              <a:rPr lang="ru-RU" dirty="0"/>
              <a:t> </a:t>
            </a:r>
            <a:r>
              <a:rPr lang="ru-RU" dirty="0" err="1" smtClean="0"/>
              <a:t>етнічної</a:t>
            </a:r>
            <a:r>
              <a:rPr lang="ru-RU" dirty="0" smtClean="0"/>
              <a:t> </a:t>
            </a:r>
            <a:r>
              <a:rPr lang="ru-RU" dirty="0" err="1" smtClean="0"/>
              <a:t>реальності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збереження</a:t>
            </a:r>
            <a:r>
              <a:rPr lang="ru-RU" dirty="0"/>
              <a:t> </a:t>
            </a:r>
            <a:r>
              <a:rPr lang="ru-RU" dirty="0" err="1"/>
              <a:t>суспільного</a:t>
            </a:r>
            <a:r>
              <a:rPr lang="ru-RU" dirty="0"/>
              <a:t> устрою – </a:t>
            </a:r>
            <a:r>
              <a:rPr lang="ru-RU" dirty="0" err="1"/>
              <a:t>віра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етносу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правильність</a:t>
            </a:r>
            <a:r>
              <a:rPr lang="ru-RU" dirty="0" smtClean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стереотипів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вираження</a:t>
            </a:r>
            <a:r>
              <a:rPr lang="ru-RU" dirty="0"/>
              <a:t> протесту – </a:t>
            </a:r>
            <a:r>
              <a:rPr lang="ru-RU" dirty="0" err="1"/>
              <a:t>формування</a:t>
            </a:r>
            <a:r>
              <a:rPr lang="ru-RU" dirty="0"/>
              <a:t> мотиву </a:t>
            </a:r>
            <a:r>
              <a:rPr lang="ru-RU" dirty="0" err="1"/>
              <a:t>поведінки</a:t>
            </a:r>
            <a:r>
              <a:rPr lang="ru-RU" dirty="0"/>
              <a:t>;</a:t>
            </a:r>
          </a:p>
          <a:p>
            <a:r>
              <a:rPr lang="ru-RU" dirty="0"/>
              <a:t>§ </a:t>
            </a:r>
            <a:r>
              <a:rPr lang="ru-RU" dirty="0" err="1"/>
              <a:t>перекручення</a:t>
            </a:r>
            <a:r>
              <a:rPr lang="ru-RU" dirty="0"/>
              <a:t> </a:t>
            </a:r>
            <a:r>
              <a:rPr lang="ru-RU" dirty="0" err="1"/>
              <a:t>реальності</a:t>
            </a:r>
            <a:r>
              <a:rPr lang="ru-RU" dirty="0"/>
              <a:t> – </a:t>
            </a:r>
            <a:r>
              <a:rPr lang="ru-RU" dirty="0" err="1"/>
              <a:t>бажання</a:t>
            </a:r>
            <a:r>
              <a:rPr lang="ru-RU" dirty="0"/>
              <a:t> і </a:t>
            </a:r>
            <a:r>
              <a:rPr lang="ru-RU" dirty="0" err="1"/>
              <a:t>зацікавленність</a:t>
            </a:r>
            <a:r>
              <a:rPr lang="ru-RU" dirty="0"/>
              <a:t> людей </a:t>
            </a:r>
            <a:r>
              <a:rPr lang="ru-RU" dirty="0" smtClean="0"/>
              <a:t>у </a:t>
            </a:r>
            <a:r>
              <a:rPr lang="ru-RU" dirty="0" err="1" smtClean="0"/>
              <a:t>спотворенні</a:t>
            </a:r>
            <a:r>
              <a:rPr lang="ru-RU" dirty="0" smtClean="0"/>
              <a:t> </a:t>
            </a:r>
            <a:r>
              <a:rPr lang="ru-RU" dirty="0" err="1"/>
              <a:t>навколишньої</a:t>
            </a:r>
            <a:r>
              <a:rPr lang="ru-RU" dirty="0"/>
              <a:t> </a:t>
            </a:r>
            <a:r>
              <a:rPr lang="ru-RU" dirty="0" err="1"/>
              <a:t>реальності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296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1805</TotalTime>
  <Words>4191</Words>
  <Application>Microsoft Office PowerPoint</Application>
  <PresentationFormat>Широкоэкранный</PresentationFormat>
  <Paragraphs>315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Arial</vt:lpstr>
      <vt:lpstr>Century Gothic</vt:lpstr>
      <vt:lpstr>Wingdings 3</vt:lpstr>
      <vt:lpstr>Ион</vt:lpstr>
      <vt:lpstr>Механізми міжгрупового сприйняття і детермінанти етнічної поведінки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Характеристика етнічних  особливостей взаємовідносин людей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Психологічна специфіка етнічних конфліктів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Особливості акультурації та культурної адаптації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Механізми міжгрупового сприйняття і детермінанти етнічної поведінки</dc:title>
  <dc:creator>Latitude</dc:creator>
  <cp:lastModifiedBy>Latitude</cp:lastModifiedBy>
  <cp:revision>10</cp:revision>
  <dcterms:created xsi:type="dcterms:W3CDTF">2020-12-08T07:16:44Z</dcterms:created>
  <dcterms:modified xsi:type="dcterms:W3CDTF">2020-12-09T13:21:47Z</dcterms:modified>
</cp:coreProperties>
</file>