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Corsiva"/>
      <p:regular r:id="rId38"/>
      <p:bold r:id="rId39"/>
      <p:italic r:id="rId40"/>
      <p:boldItalic r:id="rId41"/>
    </p:embeddedFont>
    <p:embeddedFont>
      <p:font typeface="Arial Narrow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hcl/L2OXsYtnPnCfOh4u3EhLo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siva-italic.fntdata"/><Relationship Id="rId20" Type="http://schemas.openxmlformats.org/officeDocument/2006/relationships/slide" Target="slides/slide15.xml"/><Relationship Id="rId42" Type="http://schemas.openxmlformats.org/officeDocument/2006/relationships/font" Target="fonts/ArialNarrow-regular.fntdata"/><Relationship Id="rId41" Type="http://schemas.openxmlformats.org/officeDocument/2006/relationships/font" Target="fonts/Corsiva-boldItalic.fntdata"/><Relationship Id="rId22" Type="http://schemas.openxmlformats.org/officeDocument/2006/relationships/slide" Target="slides/slide17.xml"/><Relationship Id="rId44" Type="http://schemas.openxmlformats.org/officeDocument/2006/relationships/font" Target="fonts/ArialNarrow-italic.fntdata"/><Relationship Id="rId21" Type="http://schemas.openxmlformats.org/officeDocument/2006/relationships/slide" Target="slides/slide16.xml"/><Relationship Id="rId43" Type="http://schemas.openxmlformats.org/officeDocument/2006/relationships/font" Target="fonts/ArialNarrow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Corsiva-bold.fntdata"/><Relationship Id="rId16" Type="http://schemas.openxmlformats.org/officeDocument/2006/relationships/slide" Target="slides/slide11.xml"/><Relationship Id="rId38" Type="http://schemas.openxmlformats.org/officeDocument/2006/relationships/font" Target="fonts/Corsiv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13" name="Google Shape;13;p34"/>
          <p:cNvPicPr preferRelativeResize="0"/>
          <p:nvPr/>
        </p:nvPicPr>
        <p:blipFill rotWithShape="1">
          <a:blip r:embed="rId2">
            <a:alphaModFix/>
          </a:blip>
          <a:srcRect b="0" l="0" r="0"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7" name="Google Shape;17;p34"/>
          <p:cNvSpPr txBox="1"/>
          <p:nvPr>
            <p:ph idx="1" type="subTitle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 rot="5400000">
            <a:off x="2309019" y="-99218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35"/>
          <p:cNvSpPr txBox="1"/>
          <p:nvPr>
            <p:ph idx="1" type="body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/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b="0" i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" type="body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6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65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2" type="body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3" type="body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b="0" i="0"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8"/>
          <p:cNvSpPr txBox="1"/>
          <p:nvPr>
            <p:ph idx="4" type="body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b="0" i="0"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 txBox="1"/>
          <p:nvPr>
            <p:ph idx="1" type="body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b="0" i="0" sz="18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2" type="body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4" name="Google Shape;6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2"/>
          <p:cNvSpPr txBox="1"/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b="0" i="0" sz="18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/>
          <p:nvPr>
            <p:ph idx="2" type="pic"/>
          </p:nvPr>
        </p:nvSpPr>
        <p:spPr>
          <a:xfrm>
            <a:off x="4657344" y="1447800"/>
            <a:ext cx="3419856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" type="body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42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" name="Google Shape;6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3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" type="body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" name="Google Shape;11;p33"/>
          <p:cNvSpPr txBox="1"/>
          <p:nvPr>
            <p:ph idx="12" type="sldNum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7.gif"/><Relationship Id="rId5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Relationship Id="rId4" Type="http://schemas.openxmlformats.org/officeDocument/2006/relationships/image" Target="../media/image33.png"/><Relationship Id="rId5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777240" y="1219200"/>
            <a:ext cx="7543800" cy="3289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 Narrow"/>
              <a:buNone/>
            </a:pPr>
            <a:r>
              <a:rPr b="1" lang="uk-UA" sz="4400">
                <a:solidFill>
                  <a:srgbClr val="FF0000"/>
                </a:solidFill>
              </a:rPr>
              <a:t>СПОЛУЧЕНІ ШТАТИ АМЕРИКИ</a:t>
            </a:r>
            <a:endParaRPr b="1" sz="4400">
              <a:solidFill>
                <a:srgbClr val="FF0000"/>
              </a:solidFill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188640"/>
            <a:ext cx="4571990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609600" y="274638"/>
            <a:ext cx="7924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b="1" lang="uk-UA" sz="3600">
                <a:solidFill>
                  <a:srgbClr val="FF0000"/>
                </a:solidFill>
              </a:rPr>
              <a:t>ГЕНРІ  КЕБОТ  ЛОДЖ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5" y="1124744"/>
            <a:ext cx="3730923" cy="46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609600" y="274638"/>
            <a:ext cx="79248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Narrow"/>
              <a:buNone/>
            </a:pPr>
            <a:r>
              <a:rPr b="1" lang="uk-UA">
                <a:solidFill>
                  <a:srgbClr val="FF0000"/>
                </a:solidFill>
              </a:rPr>
              <a:t>ПЕРІОД «ПРОСПЕРИТІ»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609600" y="908720"/>
            <a:ext cx="7924800" cy="568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31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Проспериті – процвітання.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У Сполучених Штатах раніше, ніж в інших країнах, почався період стабілізації (з 1922 року).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None/>
            </a:pPr>
            <a:r>
              <a:rPr b="1" lang="uk-UA">
                <a:solidFill>
                  <a:srgbClr val="FFC000"/>
                </a:solidFill>
              </a:rPr>
              <a:t>Причини: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uk-UA">
                <a:solidFill>
                  <a:srgbClr val="FFC000"/>
                </a:solidFill>
              </a:rPr>
              <a:t>Велика місткість внутрішнього ринку;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Font typeface="Noto Sans Symbols"/>
              <a:buChar char="✔"/>
            </a:pPr>
            <a:r>
              <a:rPr b="1" lang="uk-UA">
                <a:solidFill>
                  <a:srgbClr val="FFC000"/>
                </a:solidFill>
              </a:rPr>
              <a:t>Зростання експорту товарів у зарубіжні країни, особливо в Європу, Латинську Америку.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Здійснення технічного переоснащення промисловості і використання нових методів конвеєрного виробництва сприяло швидкому зростанню продуктивності праці і створило матеріальну базу для збільшення випуску продукції.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Швидкими темпами розвивалися нові галузі промисловості(автомобільна, електротехнічна, хімічна, виробництво синтетичних матеріалів), які ґрунтувалися на новітніх досягненнях науки і техніки.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Відбулось колосальне зростання вартості акцій.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Значно зріс національний дохід США.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Зросла роль гігантських монополій.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Але не всі галузі економіки мали промислове піднесення (суднобудівництво, вугільна промисловість, текстильна, виробництво залізничного обладнання - застій)</a:t>
            </a:r>
            <a:endParaRPr/>
          </a:p>
          <a:p>
            <a:pPr indent="-243078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755576" y="5355682"/>
            <a:ext cx="7543800" cy="1025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Narrow"/>
              <a:buNone/>
            </a:pPr>
            <a:r>
              <a:rPr lang="uk-UA" sz="3200">
                <a:solidFill>
                  <a:srgbClr val="C00000"/>
                </a:solidFill>
              </a:rPr>
              <a:t>СТАБІЛІЗАЦІЯ І ПРОЦВІТАННЯ. </a:t>
            </a:r>
            <a:r>
              <a:rPr lang="uk-UA" sz="3200"/>
              <a:t>ЗАВОДИ Г.ФОРДА.</a:t>
            </a:r>
            <a:endParaRPr sz="3200"/>
          </a:p>
        </p:txBody>
      </p:sp>
      <p:pic>
        <p:nvPicPr>
          <p:cNvPr descr="C:\Users\ОЛЕНКА\Desktop\Всесвітня історія+Громадянська освіта\Лекції всесвітня історія\Т 7\США\завод Форда 1.jpg" id="155" name="Google Shape;155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152" y="24016"/>
            <a:ext cx="4412517" cy="2680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ОЛЕНКА\Desktop\Всесвітня історія+Громадянська освіта\Лекції всесвітня історія\Т 7\США\Заводи форда 2.gif" id="156" name="Google Shape;1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0"/>
            <a:ext cx="4389120" cy="2708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ОЛЕНКА\Desktop\Всесвітня історія+Громадянська освіта\Лекції всесвітня історія\Т 7\США\Г.Форд.jpg" id="157" name="Google Shape;15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95736" y="2210402"/>
            <a:ext cx="4060676" cy="312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type="title"/>
          </p:nvPr>
        </p:nvSpPr>
        <p:spPr>
          <a:xfrm>
            <a:off x="5004048" y="4876800"/>
            <a:ext cx="3888432" cy="1432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Narrow"/>
              <a:buNone/>
            </a:pPr>
            <a:r>
              <a:rPr b="1" lang="uk-UA" sz="2800">
                <a:solidFill>
                  <a:srgbClr val="FFC000"/>
                </a:solidFill>
              </a:rPr>
              <a:t>ПРЕЗИДЕНТ США </a:t>
            </a:r>
            <a:br>
              <a:rPr b="1" lang="uk-UA" sz="2800">
                <a:solidFill>
                  <a:srgbClr val="FFC000"/>
                </a:solidFill>
              </a:rPr>
            </a:br>
            <a:r>
              <a:rPr b="1" lang="uk-UA" sz="2800">
                <a:solidFill>
                  <a:srgbClr val="FFC000"/>
                </a:solidFill>
              </a:rPr>
              <a:t>КАЛЬВІН КУЛІДЖ </a:t>
            </a:r>
            <a:br>
              <a:rPr b="1" lang="uk-UA" sz="2800">
                <a:solidFill>
                  <a:srgbClr val="FFC000"/>
                </a:solidFill>
              </a:rPr>
            </a:br>
            <a:r>
              <a:rPr b="1" lang="uk-UA" sz="2800">
                <a:solidFill>
                  <a:srgbClr val="FFC000"/>
                </a:solidFill>
              </a:rPr>
              <a:t>(1923-1929 РР.)</a:t>
            </a:r>
            <a:endParaRPr b="1" sz="2800">
              <a:solidFill>
                <a:srgbClr val="FFC000"/>
              </a:solidFill>
            </a:endParaRPr>
          </a:p>
        </p:txBody>
      </p:sp>
      <p:pic>
        <p:nvPicPr>
          <p:cNvPr descr="C:\Users\ОЛЕНКА\Desktop\Всесвітня історія+Громадянська освіта\Лекції всесвітня історія\Т 7\США\Президент США К.Кулідж.jpg" id="163" name="Google Shape;16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908720"/>
            <a:ext cx="30861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467544" y="2060848"/>
            <a:ext cx="4320480" cy="338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None/>
            </a:pP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Після смерті Гардінга у 1923 р. президентом США став </a:t>
            </a:r>
            <a:r>
              <a:rPr b="0" i="0" lang="uk-UA" sz="22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К.Кулідж,</a:t>
            </a: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який виступав проти державного регулювання і проголошував принципи: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«індивідуальної відповідальності» кожного американця за свої дії;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«справа кожного – у його руках»;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«справа Америки - бізнес».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>
            <p:ph type="title"/>
          </p:nvPr>
        </p:nvSpPr>
        <p:spPr>
          <a:xfrm>
            <a:off x="609600" y="274638"/>
            <a:ext cx="79248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b="1" lang="uk-UA" sz="3200">
                <a:solidFill>
                  <a:srgbClr val="FF0000"/>
                </a:solidFill>
              </a:rPr>
              <a:t>ВИСНОВОК</a:t>
            </a:r>
            <a:endParaRPr b="1" sz="3200">
              <a:solidFill>
                <a:srgbClr val="FF0000"/>
              </a:solidFill>
            </a:endParaRPr>
          </a:p>
        </p:txBody>
      </p:sp>
      <p:sp>
        <p:nvSpPr>
          <p:cNvPr id="170" name="Google Shape;170;p14"/>
          <p:cNvSpPr txBox="1"/>
          <p:nvPr>
            <p:ph idx="1" type="body"/>
          </p:nvPr>
        </p:nvSpPr>
        <p:spPr>
          <a:xfrm>
            <a:off x="609600" y="1196752"/>
            <a:ext cx="7924800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uk-UA" sz="2400"/>
              <a:t>Завдяки високим темпам розвитку економіки, сприятливим умовам для підприємництва США досягли панівного становища у світовому виробництві.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uk-UA" sz="2400"/>
              <a:t>У соціальній сфері: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2400"/>
              <a:t>Створювались нові робочі місця.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2400"/>
              <a:t>Підвищувалась зарплатня.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2400"/>
              <a:t>Зменшувався робочий день.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2400"/>
              <a:t>Запроваджувалося соціальне страхування.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uk-UA" sz="2400"/>
              <a:t>Водився 8-годинний робочий день.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uk-UA" sz="2400"/>
              <a:t>Це сприяло зменшенню соціальної напруженості.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type="title"/>
          </p:nvPr>
        </p:nvSpPr>
        <p:spPr>
          <a:xfrm>
            <a:off x="609600" y="274638"/>
            <a:ext cx="7924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b="1" lang="uk-UA" sz="3200">
                <a:solidFill>
                  <a:srgbClr val="FF0000"/>
                </a:solidFill>
              </a:rPr>
              <a:t>«ВЕЛИКА ДЕПРЕСІЯ» (1929-1933)</a:t>
            </a:r>
            <a:endParaRPr b="1" sz="3200">
              <a:solidFill>
                <a:srgbClr val="FF0000"/>
              </a:solidFill>
            </a:endParaRPr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367" y="847874"/>
            <a:ext cx="2381250" cy="1362075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00" y="1988840"/>
            <a:ext cx="1762125" cy="2047875"/>
          </a:xfrm>
          <a:prstGeom prst="rect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317500" algn="ctr">
              <a:srgbClr val="000000">
                <a:alpha val="42745"/>
              </a:srgbClr>
            </a:outerShdw>
          </a:effectLst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8044" y="824027"/>
            <a:ext cx="3977612" cy="2643187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id="179" name="Google Shape;17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568" y="3925913"/>
            <a:ext cx="3612232" cy="2577510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  <p:pic>
        <p:nvPicPr>
          <p:cNvPr id="180" name="Google Shape;18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99992" y="3892699"/>
            <a:ext cx="4193636" cy="2904240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36374" y="1844824"/>
            <a:ext cx="3048000" cy="2590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>
            <p:ph type="title"/>
          </p:nvPr>
        </p:nvSpPr>
        <p:spPr>
          <a:xfrm>
            <a:off x="5076056" y="4869160"/>
            <a:ext cx="3816424" cy="1224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Narrow"/>
              <a:buNone/>
            </a:pPr>
            <a:br>
              <a:rPr b="1" lang="uk-UA" sz="2400">
                <a:solidFill>
                  <a:srgbClr val="FFC000"/>
                </a:solidFill>
              </a:rPr>
            </a:br>
            <a:br>
              <a:rPr b="1" lang="uk-UA" sz="2400">
                <a:solidFill>
                  <a:srgbClr val="FFC000"/>
                </a:solidFill>
              </a:rPr>
            </a:br>
            <a:br>
              <a:rPr b="1" lang="uk-UA" sz="2400">
                <a:solidFill>
                  <a:srgbClr val="FFC000"/>
                </a:solidFill>
              </a:rPr>
            </a:br>
            <a:br>
              <a:rPr b="1" lang="uk-UA" sz="2400">
                <a:solidFill>
                  <a:srgbClr val="FFC000"/>
                </a:solidFill>
              </a:rPr>
            </a:br>
            <a:r>
              <a:rPr b="1" lang="uk-UA" sz="2400">
                <a:solidFill>
                  <a:srgbClr val="FFC000"/>
                </a:solidFill>
              </a:rPr>
              <a:t>ПРЕЗИДЕНТ США </a:t>
            </a:r>
            <a:br>
              <a:rPr b="1" lang="uk-UA" sz="2400">
                <a:solidFill>
                  <a:srgbClr val="FFC000"/>
                </a:solidFill>
              </a:rPr>
            </a:br>
            <a:r>
              <a:rPr b="1" lang="uk-UA" sz="2400">
                <a:solidFill>
                  <a:srgbClr val="FFC000"/>
                </a:solidFill>
              </a:rPr>
              <a:t>ГЕРБЕРТ  ГУВЕР </a:t>
            </a:r>
            <a:br>
              <a:rPr b="1" lang="uk-UA" sz="2400">
                <a:solidFill>
                  <a:srgbClr val="FFC000"/>
                </a:solidFill>
              </a:rPr>
            </a:br>
            <a:r>
              <a:rPr b="1" lang="uk-UA" sz="2400">
                <a:solidFill>
                  <a:srgbClr val="FFC000"/>
                </a:solidFill>
              </a:rPr>
              <a:t>(1929-1933 РР.)</a:t>
            </a:r>
            <a:endParaRPr b="1" sz="2400">
              <a:solidFill>
                <a:srgbClr val="FFC000"/>
              </a:solidFill>
            </a:endParaRPr>
          </a:p>
        </p:txBody>
      </p:sp>
      <p:pic>
        <p:nvPicPr>
          <p:cNvPr descr="C:\Users\ОЛЕНКА\Desktop\Всесвітня історія+Громадянська освіта\Лекції всесвітня історія\Т 7\США\Президент США Г .Гувер.jpg" id="187" name="Google Shape;187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56" y="620688"/>
            <a:ext cx="3444999" cy="424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6"/>
          <p:cNvSpPr txBox="1"/>
          <p:nvPr/>
        </p:nvSpPr>
        <p:spPr>
          <a:xfrm>
            <a:off x="539552" y="764704"/>
            <a:ext cx="4248472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rgbClr val="FFC000"/>
                </a:solidFill>
                <a:latin typeface="Arial Narrow"/>
                <a:ea typeface="Arial Narrow"/>
                <a:cs typeface="Arial Narrow"/>
                <a:sym typeface="Arial Narrow"/>
              </a:rPr>
              <a:t>У 1929-1932 рр</a:t>
            </a: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 Президентський пост в США посідав республіканець         Г. Гувер.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Будь які спроби вивести країну з кризи були неефективними.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Серед населення поширились настрої зневіри в консервативному курсі республіканців, відчай охопив країну.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Гувер стояв на позиціях «твердого індивідуалізму»  - рішуче виступав проти регулювання економіки державою.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Соціальні функції держави поклав на приватну доброчинність.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Організовував громадські роботи.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Невдало проводив аграрну політику.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Narrow"/>
              <a:buNone/>
            </a:pPr>
            <a:r>
              <a:rPr b="1" lang="uk-UA" sz="2800">
                <a:solidFill>
                  <a:srgbClr val="C00000"/>
                </a:solidFill>
              </a:rPr>
              <a:t>«ВЕЛИКА ДЕПРЕСІЯ». </a:t>
            </a:r>
            <a:r>
              <a:rPr i="1" lang="uk-UA" sz="2800"/>
              <a:t>ПАНІКА НА НЬЮ-ЙОРКСЬКІЙ ФОНДОВІЙ БІРЖІ (УОЛЛ-СТРІТ) 29 ЖОВТНЯ 1929 Р.</a:t>
            </a:r>
            <a:endParaRPr sz="2800">
              <a:solidFill>
                <a:srgbClr val="C00000"/>
              </a:solidFill>
            </a:endParaRPr>
          </a:p>
        </p:txBody>
      </p:sp>
      <p:pic>
        <p:nvPicPr>
          <p:cNvPr descr="C:\Users\ОЛЕНКА\Desktop\Всесвітня історія+Громадянська освіта\Лекції всесвітня історія\Т 7\США\Паніка на Нью-йоркській фондовій біржі (Уолл-стріт) 29 жовтня 1929 р..jpg" id="194" name="Google Shape;19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20" y="1700808"/>
            <a:ext cx="4759851" cy="3744416"/>
          </a:xfrm>
          <a:prstGeom prst="rect">
            <a:avLst/>
          </a:prstGeom>
          <a:noFill/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</p:pic>
      <p:sp>
        <p:nvSpPr>
          <p:cNvPr id="195" name="Google Shape;195;p17"/>
          <p:cNvSpPr txBox="1"/>
          <p:nvPr/>
        </p:nvSpPr>
        <p:spPr>
          <a:xfrm>
            <a:off x="251520" y="2492896"/>
            <a:ext cx="3600400" cy="259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b="0" i="0" lang="uk-UA" sz="2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24 жовтня 1929 року </a:t>
            </a: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відбулось значне падіння курсу акцій на Нью – Йооркській біржі.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•"/>
            </a:pPr>
            <a:r>
              <a:rPr b="0" i="0" lang="uk-UA" sz="2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Це один із зовнішніх проявів початку економічної кризи.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609600" y="274638"/>
            <a:ext cx="79248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 Narrow"/>
              <a:buNone/>
            </a:pPr>
            <a:r>
              <a:rPr b="1" lang="uk-UA">
                <a:solidFill>
                  <a:srgbClr val="FF0000"/>
                </a:solidFill>
              </a:rPr>
              <a:t>ПРИЧИНИ ЕКОНОМІЧНОЇ КРИЗИ: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179512" y="908720"/>
            <a:ext cx="8784976" cy="480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Надмонополізація капіталу та засобів виробництва. У США значна частина капіталів зосереджувалась в руках фінансових груп Моргана, Дюпона, Рокфеллера та ін.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02" name="Google Shape;2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708920"/>
            <a:ext cx="2352675" cy="3810000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id="203" name="Google Shape;2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9752" y="2276872"/>
            <a:ext cx="3456384" cy="3838560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descr="Картинки по запросу американський підприємець  рокфеллер" id="204" name="Google Shape;2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5875" y="1556792"/>
            <a:ext cx="4048125" cy="381642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>
            <p:ph idx="1" type="body"/>
          </p:nvPr>
        </p:nvSpPr>
        <p:spPr>
          <a:xfrm>
            <a:off x="609600" y="332656"/>
            <a:ext cx="7924800" cy="6264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uk-UA"/>
              <a:t>Відсутність регулювання виробництва з боку держави.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lang="uk-UA"/>
              <a:t>Розрив між індустріальною могутністю і ємкістю внутрішнього ринку (тобто можливість купувати цю продукцію на внутрішньому ринку), між зростанням обсягів виробництва і рівнем доходів значної частини населення.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lang="uk-UA"/>
              <a:t>Низька платоспроможність населення.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1" lang="uk-UA" sz="1800">
                <a:solidFill>
                  <a:srgbClr val="FF0000"/>
                </a:solidFill>
              </a:rPr>
              <a:t>Криза проявлялася в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Падінні виробництва.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Зменшенні доходів.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Зменшенні обсягу торгівлі.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Кризі всієї фінансової системи.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Розоренні бізнесменів (понад 100 тис осіб).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Зростанні безробіття (1933 р. – 16,9 млн.чол).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Погіршення матеріального становища робітників.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uk-UA" sz="1800"/>
              <a:t>Погіршення становища фермерів (внаслідок падіння цін на с/г продукцію і високих податків - розорилися).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uk-UA" sz="2000">
                <a:solidFill>
                  <a:srgbClr val="C00000"/>
                </a:solidFill>
              </a:rPr>
              <a:t>Вивести країну з економічної кризи Гуверу не вдалося. Це призвело до падіння його популярності на президентських виборах у 1932 році.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609600" y="274638"/>
            <a:ext cx="79248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Narrow"/>
              <a:buNone/>
            </a:pPr>
            <a:r>
              <a:rPr b="1" lang="uk-UA" sz="4000">
                <a:solidFill>
                  <a:srgbClr val="FF0000"/>
                </a:solidFill>
              </a:rPr>
              <a:t>ПЛАН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609600" y="1556792"/>
            <a:ext cx="7924800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1" lang="uk-UA" sz="3600">
                <a:solidFill>
                  <a:srgbClr val="FFC000"/>
                </a:solidFill>
              </a:rPr>
              <a:t>1. Зростання ролі США на міжнародній арені.</a:t>
            </a:r>
            <a:endParaRPr/>
          </a:p>
          <a:p>
            <a:pPr indent="-114300" lvl="0" marL="342900" rtl="0" algn="just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3600">
              <a:solidFill>
                <a:srgbClr val="FFC000"/>
              </a:solidFill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Char char="•"/>
            </a:pPr>
            <a:r>
              <a:rPr b="1" lang="uk-UA" sz="3600">
                <a:solidFill>
                  <a:srgbClr val="FFC000"/>
                </a:solidFill>
              </a:rPr>
              <a:t>2. «Велика депресія».</a:t>
            </a:r>
            <a:endParaRPr/>
          </a:p>
          <a:p>
            <a:pPr indent="-114300" lvl="0" marL="342900" rtl="0" algn="just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3600">
              <a:solidFill>
                <a:srgbClr val="FFC000"/>
              </a:solidFill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3600"/>
              <a:buChar char="•"/>
            </a:pPr>
            <a:r>
              <a:rPr b="1" lang="uk-UA" sz="3600">
                <a:solidFill>
                  <a:srgbClr val="FFC000"/>
                </a:solidFill>
              </a:rPr>
              <a:t>3. «Новий курс» Ф.Рузвельта.</a:t>
            </a:r>
            <a:endParaRPr b="1" sz="36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</a:pPr>
            <a:r>
              <a:rPr i="1" lang="uk-UA" sz="2400"/>
              <a:t>НАСЛІДКИ „ВЕЛИКОЇ ДЕПРЕСІЇ”. ОДИН З КОЛИШНІХ МІЛІОНЕРІВ ТОРГУЄ ЯБЛУКАМИ НА ВУЛИЦЯХ НЬЮ-ЙОРКУ</a:t>
            </a:r>
            <a:endParaRPr sz="2400"/>
          </a:p>
        </p:txBody>
      </p:sp>
      <p:pic>
        <p:nvPicPr>
          <p:cNvPr descr="C:\Users\ОЛЕНКА\Desktop\Всесвітня історія+Громадянська освіта\Лекції всесвітня історія\Т 7\США\Наслідки „Великої депресії”. Один з колишніх міліонерів торгує яблуками на вулицях Нью-Йорку.jpg" id="215" name="Google Shape;215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9268" y="1600200"/>
            <a:ext cx="342546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i="1" lang="uk-UA" sz="2800"/>
              <a:t>НАСЛІДКИ „ВЕЛИКОЇ ДЕПРЕСІЇ”. „ГУВЕРВІЛІ” НА ОКОЛИЦЯХ АМЕРИКАНСЬКИХ МІСТ</a:t>
            </a:r>
            <a:endParaRPr sz="2800"/>
          </a:p>
        </p:txBody>
      </p:sp>
      <p:pic>
        <p:nvPicPr>
          <p:cNvPr descr="C:\Users\ОЛЕНКА\Desktop\Всесвітня історія+Громадянська освіта\Лекції всесвітня історія\Т 7\США\Наслідки „Великої депресії”. „Гувервілі” на околицях американських міст.jpg" id="221" name="Google Shape;22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783" y="1600200"/>
            <a:ext cx="527643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i="1" lang="uk-UA" sz="2800"/>
              <a:t>ПЕРЕХОПЛЕНА ПОЛІЦІЄЮ ПАРТІЯ ГОРІЛЬЧАНИХ НАПОЇВ, ЩО НЕЛЕГАЛЬНО ДОСТАВЛЯЛИСЯ У США</a:t>
            </a:r>
            <a:endParaRPr sz="2800"/>
          </a:p>
        </p:txBody>
      </p:sp>
      <p:pic>
        <p:nvPicPr>
          <p:cNvPr descr="C:\Users\ОЛЕНКА\Desktop\Всесвітня історія+Громадянська освіта\Лекції всесвітня історія\Т 7\США\перехоплена поліцією партія горілчаних напоїв, що нелегально доставлялися у США.jpg" id="227" name="Google Shape;22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87" y="1647825"/>
            <a:ext cx="614362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Narrow"/>
              <a:buNone/>
            </a:pPr>
            <a:r>
              <a:rPr i="1" lang="uk-UA" sz="3600"/>
              <a:t>РОБІТНИЧИЙ ТА ДЕМОКРАТИЧНИЙ РУХИ. У НЕГРИТЯНСЬКІЙ ШКОЛІ.</a:t>
            </a:r>
            <a:endParaRPr sz="3600"/>
          </a:p>
        </p:txBody>
      </p:sp>
      <p:pic>
        <p:nvPicPr>
          <p:cNvPr descr="C:\Users\ОЛЕНКА\Desktop\Всесвітня історія+Громадянська освіта\Лекції всесвітня історія\Т 7\США\у негритянській школі.jpg" id="233" name="Google Shape;23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2137" y="1604962"/>
            <a:ext cx="5419725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type="title"/>
          </p:nvPr>
        </p:nvSpPr>
        <p:spPr>
          <a:xfrm>
            <a:off x="609600" y="274638"/>
            <a:ext cx="79248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 Narrow"/>
              <a:buNone/>
            </a:pPr>
            <a:r>
              <a:rPr b="1" lang="uk-UA" sz="3600">
                <a:solidFill>
                  <a:srgbClr val="C00000"/>
                </a:solidFill>
              </a:rPr>
              <a:t>«НОВИЙ КУРС» Ф.РУЗВЕЛЬТА</a:t>
            </a:r>
            <a:endParaRPr b="1" sz="3600">
              <a:solidFill>
                <a:srgbClr val="C00000"/>
              </a:solidFill>
            </a:endParaRPr>
          </a:p>
        </p:txBody>
      </p:sp>
      <p:pic>
        <p:nvPicPr>
          <p:cNvPr descr="Картинки по запросу ф рузвельт"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1116174"/>
            <a:ext cx="4237521" cy="3384376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1116174"/>
            <a:ext cx="4482818" cy="3257500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5158" y="3501008"/>
            <a:ext cx="4320480" cy="292494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609600" y="274638"/>
            <a:ext cx="79248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 Narrow"/>
              <a:buNone/>
            </a:pPr>
            <a:r>
              <a:rPr b="1" lang="uk-UA">
                <a:solidFill>
                  <a:srgbClr val="C00000"/>
                </a:solidFill>
              </a:rPr>
              <a:t>СУТЬ «НОВОГО КУРСУ»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47" name="Google Shape;247;p25"/>
          <p:cNvSpPr txBox="1"/>
          <p:nvPr>
            <p:ph idx="1" type="body"/>
          </p:nvPr>
        </p:nvSpPr>
        <p:spPr>
          <a:xfrm>
            <a:off x="609600" y="1268760"/>
            <a:ext cx="792480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uk-UA" sz="2000">
                <a:solidFill>
                  <a:srgbClr val="FFC000"/>
                </a:solidFill>
              </a:rPr>
              <a:t>«Новий курс» - це система державного регулювання ринкової економіки та соціально – економічних процесів із здійсненням ефективних заходів захисту соціально незахищених верств населення.</a:t>
            </a:r>
            <a:endParaRPr/>
          </a:p>
          <a:p>
            <a:pPr indent="-215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2000">
              <a:solidFill>
                <a:srgbClr val="FFC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uk-UA" sz="2000">
                <a:solidFill>
                  <a:srgbClr val="FFC000"/>
                </a:solidFill>
              </a:rPr>
              <a:t>Мета: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1" lang="uk-UA" sz="2000">
                <a:solidFill>
                  <a:srgbClr val="FFC000"/>
                </a:solidFill>
              </a:rPr>
              <a:t>Активне втручання держави в економічне життя, приватне підприємництво, щоб подолати економічну кризу.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1" lang="uk-UA" sz="2000">
                <a:solidFill>
                  <a:srgbClr val="FFC000"/>
                </a:solidFill>
              </a:rPr>
              <a:t>Забезпечити стабільність економічного розвитку.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1" lang="uk-UA" sz="2000">
                <a:solidFill>
                  <a:srgbClr val="FFC000"/>
                </a:solidFill>
              </a:rPr>
              <a:t>Перетворити США в державу процвітання.</a:t>
            </a:r>
            <a:endParaRPr b="1" sz="20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609600" y="274638"/>
            <a:ext cx="79248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 Narrow"/>
              <a:buNone/>
            </a:pPr>
            <a:r>
              <a:rPr b="1" lang="uk-UA">
                <a:solidFill>
                  <a:srgbClr val="C00000"/>
                </a:solidFill>
              </a:rPr>
              <a:t>ВТІЛЕННЯ «НОВОГО КУРСУ»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53" name="Google Shape;253;p26"/>
          <p:cNvSpPr txBox="1"/>
          <p:nvPr>
            <p:ph idx="1" type="body"/>
          </p:nvPr>
        </p:nvSpPr>
        <p:spPr>
          <a:xfrm>
            <a:off x="323528" y="836712"/>
            <a:ext cx="5112568" cy="5904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uk-UA">
                <a:solidFill>
                  <a:srgbClr val="FF0000"/>
                </a:solidFill>
              </a:rPr>
              <a:t>Фінансова система: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У зв'язку з кризою  - були закриті всі банки країни. Дозвіл на відкриття і одержання в державі позики мали тільки великі банки, позиції яких зміцніли. (Позика 3 млрд доларів).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Для заспокоєння дрібних акціонерів і вкладників: були обмежені біржові операції; встановлено державний контроль за ринком акцій; була створена корпорація по страхуванню банківських вкладів.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Було встановлено державний контроль над федеральною резервною системою, розширено її повноваження і перетворено на Національний банк США.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Взято під контроль держави весь золотий запас країни.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Відмінено золотий стандарт.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Золото заборонялось вивозити за кордон.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Долар девальвували. Девальвація – один з видів грошової реформи, який полягає у зниженні офіційного курсу долара відносно золота.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Реформовано систему оподаткування: підвищено ставки податків на надприбуток, спадщину, дарчі.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23"/>
              </a:spcBef>
              <a:spcAft>
                <a:spcPts val="0"/>
              </a:spcAft>
              <a:buSzPct val="100000"/>
              <a:buNone/>
            </a:pPr>
            <a:r>
              <a:rPr b="1" lang="uk-UA" sz="1900">
                <a:solidFill>
                  <a:srgbClr val="C00000"/>
                </a:solidFill>
              </a:rPr>
              <a:t>	Всі ці заходи сприяли збільшенню фінансових ресурсів і посиленню їх регулюючої функції.</a:t>
            </a:r>
            <a:endParaRPr/>
          </a:p>
          <a:p>
            <a:pPr indent="-251142" lvl="0" marL="342900" rtl="0" algn="l">
              <a:lnSpc>
                <a:spcPct val="100000"/>
              </a:lnSpc>
              <a:spcBef>
                <a:spcPts val="889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1484784"/>
            <a:ext cx="4104456" cy="2736304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179512" y="404664"/>
            <a:ext cx="8354888" cy="6192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lang="uk-UA">
                <a:solidFill>
                  <a:srgbClr val="FF0000"/>
                </a:solidFill>
              </a:rPr>
              <a:t>Промисловість: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Прийнято Закон про відновлення національної економіки (набрав чинності 16 червня 1933 року).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Для всіх галузей промисловості, розроблено «кодекси чесної конкуренції», які встановлювали: обсяги виробництва; ціни на продукцію, нижче якої не можна було  продавати; розміри заробітної плати; регулювали ринки збуту.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Була створена Національна адміністрація відродження, яка здійснювала заходи з метою забезпечення корпораціями виходу з кризи з найменшими втратами.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Держава: надавала кредити великим корпораціям; робила вигідні замовлення; підтримувала підприємства які могли витримати міжнародну конкуренцію і забезпечити експорт товарів.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None/>
            </a:pPr>
            <a:r>
              <a:rPr b="1" lang="uk-UA">
                <a:solidFill>
                  <a:srgbClr val="FF0000"/>
                </a:solidFill>
              </a:rPr>
              <a:t>«Кодекси чесної конкуренції» сприяли: витісненню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None/>
            </a:pPr>
            <a:r>
              <a:rPr b="1" lang="uk-UA">
                <a:solidFill>
                  <a:srgbClr val="FF0000"/>
                </a:solidFill>
              </a:rPr>
              <a:t>з ринку малих підприємств та посиленню концентрації виробництва.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None/>
            </a:pPr>
            <a:r>
              <a:rPr b="1" lang="uk-UA">
                <a:solidFill>
                  <a:srgbClr val="FF0000"/>
                </a:solidFill>
              </a:rPr>
              <a:t>Зміцнювалась власність великих компаній.</a:t>
            </a:r>
            <a:endParaRPr/>
          </a:p>
          <a:p>
            <a:pPr indent="-23495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3817600"/>
            <a:ext cx="3333750" cy="2619375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id="261" name="Google Shape;26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4947994"/>
            <a:ext cx="3153543" cy="1753337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i="1" lang="uk-UA" sz="2800"/>
              <a:t>БУДІВНИЦТВО  ПЛОТИНИ  ГІДРОЕЛЕКТРОСТАНЦІЇ У ТЕННЕССІ</a:t>
            </a:r>
            <a:endParaRPr sz="2800"/>
          </a:p>
        </p:txBody>
      </p:sp>
      <p:pic>
        <p:nvPicPr>
          <p:cNvPr descr="C:\Users\ОЛЕНКА\Desktop\Всесвітня історія+Громадянська освіта\Лекції всесвітня історія\Т 7\США\Будівництво плотини гідроелектростанції у Теннессі.jpg" id="267" name="Google Shape;267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8900" y="2085975"/>
            <a:ext cx="38862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416731" y="260648"/>
            <a:ext cx="5163382" cy="61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uk-UA" sz="2000">
                <a:solidFill>
                  <a:srgbClr val="C00000"/>
                </a:solidFill>
              </a:rPr>
              <a:t>Сільське господарство: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Прийнятий Закон про допомогу фермерам (1933 року).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Конгрес США заснував Адміністрацію регулювання с/г, яка займалася примусовим скороченням посівних площ.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Грошові винагороди давались фермерам які скорочували посіви і поголів'я худоби.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Запроваджувались «молочні кодекси», які визначали умови виробництва молока і його ціну.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Держава закупила у виробників мільйони свиней та іншої худоби, яку згодом знищили, щоб утримати стабільні ціни на ринку.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1700"/>
              <a:buChar char="•"/>
            </a:pPr>
            <a:r>
              <a:rPr b="1" lang="uk-UA">
                <a:solidFill>
                  <a:srgbClr val="FFC000"/>
                </a:solidFill>
              </a:rPr>
              <a:t>Фермерам надавались кредити на пільгових умовах.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1" lang="uk-UA" sz="1800">
                <a:solidFill>
                  <a:srgbClr val="C00000"/>
                </a:solidFill>
              </a:rPr>
              <a:t>	Діяльність Адміністрації регулювання с/г принесла користь лише великим с/г компаніям і багатим фермерам.</a:t>
            </a:r>
            <a:endParaRPr b="1" sz="1800">
              <a:solidFill>
                <a:srgbClr val="C00000"/>
              </a:solidFill>
            </a:endParaRPr>
          </a:p>
        </p:txBody>
      </p:sp>
      <p:pic>
        <p:nvPicPr>
          <p:cNvPr id="273" name="Google Shape;2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1484784"/>
            <a:ext cx="4371449" cy="2807156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rsiva"/>
              <a:buNone/>
            </a:pPr>
            <a:r>
              <a:rPr b="1" lang="uk-UA" sz="360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ПРИЧИНИ ПОСИЛЕННЯ СТАТУСУ США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609600" y="1600200"/>
            <a:ext cx="7924800" cy="4853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AutoNum type="arabicPeriod"/>
            </a:pPr>
            <a:r>
              <a:rPr b="1" lang="uk-UA" sz="2400">
                <a:latin typeface="Times New Roman"/>
                <a:ea typeface="Times New Roman"/>
                <a:cs typeface="Times New Roman"/>
                <a:sym typeface="Times New Roman"/>
              </a:rPr>
              <a:t>США не зазнали масових втрат під час війни.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AutoNum type="arabicPeriod"/>
            </a:pPr>
            <a:r>
              <a:rPr b="1" lang="uk-UA" sz="2400">
                <a:latin typeface="Times New Roman"/>
                <a:ea typeface="Times New Roman"/>
                <a:cs typeface="Times New Roman"/>
                <a:sym typeface="Times New Roman"/>
              </a:rPr>
              <a:t>Були головним постачальником військових, продовольчих і сировинних матеріалів.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AutoNum type="arabicPeriod"/>
            </a:pPr>
            <a:r>
              <a:rPr b="1" lang="uk-UA" sz="2400">
                <a:latin typeface="Times New Roman"/>
                <a:ea typeface="Times New Roman"/>
                <a:cs typeface="Times New Roman"/>
                <a:sym typeface="Times New Roman"/>
              </a:rPr>
              <a:t>США значно збільшили експорт капіталу і стали світовим кредитором. 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AutoNum type="arabicPeriod"/>
            </a:pPr>
            <a:r>
              <a:rPr b="1" lang="uk-UA" sz="2400">
                <a:latin typeface="Times New Roman"/>
                <a:ea typeface="Times New Roman"/>
                <a:cs typeface="Times New Roman"/>
                <a:sym typeface="Times New Roman"/>
              </a:rPr>
              <a:t>Значно посилився інтелектуальний потенціал (завдяки іммігрантам).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AutoNum type="arabicPeriod"/>
            </a:pPr>
            <a:r>
              <a:rPr b="1" lang="uk-UA" sz="2400">
                <a:latin typeface="Times New Roman"/>
                <a:ea typeface="Times New Roman"/>
                <a:cs typeface="Times New Roman"/>
                <a:sym typeface="Times New Roman"/>
              </a:rPr>
              <a:t>У свідомості американців утверджувався принцип поширення американських цінностей на весь світ.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Font typeface="Noto Sans Symbols"/>
              <a:buAutoNum type="arabicPeriod"/>
            </a:pPr>
            <a:r>
              <a:rPr b="1" lang="uk-UA" sz="2400">
                <a:latin typeface="Times New Roman"/>
                <a:ea typeface="Times New Roman"/>
                <a:cs typeface="Times New Roman"/>
                <a:sym typeface="Times New Roman"/>
              </a:rPr>
              <a:t>США закріпили за собою статус економічно наймогутнішої країни світу.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 txBox="1"/>
          <p:nvPr>
            <p:ph type="title"/>
          </p:nvPr>
        </p:nvSpPr>
        <p:spPr>
          <a:xfrm>
            <a:off x="971600" y="4797152"/>
            <a:ext cx="7493456" cy="994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 Narrow"/>
              <a:buNone/>
            </a:pPr>
            <a:r>
              <a:rPr lang="uk-UA" sz="2800">
                <a:solidFill>
                  <a:srgbClr val="C00000"/>
                </a:solidFill>
              </a:rPr>
              <a:t>«НОВИЙ КУРС» ФРАНКЛІНА ДЕЛАНО РУЗВЕЛЬТА. </a:t>
            </a:r>
            <a:r>
              <a:rPr i="1" lang="uk-UA" sz="2800"/>
              <a:t>ПРЕЗИДЕНТ США Ф.РУЗВЕЛЬТ СЕРЕД ФЕРМЕРІВ</a:t>
            </a:r>
            <a:endParaRPr sz="2800"/>
          </a:p>
        </p:txBody>
      </p:sp>
      <p:pic>
        <p:nvPicPr>
          <p:cNvPr descr="C:\Users\ОЛЕНКА\Desktop\Всесвітня історія+Громадянська освіта\Лекції всесвітня історія\Т 7\США\Президент США Ф.Рузвельт серед фермерів.jpg" id="279" name="Google Shape;279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404664"/>
            <a:ext cx="523480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idx="1" type="body"/>
          </p:nvPr>
        </p:nvSpPr>
        <p:spPr>
          <a:xfrm>
            <a:off x="323528" y="188640"/>
            <a:ext cx="6120680" cy="6264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uk-UA" sz="2000">
                <a:solidFill>
                  <a:srgbClr val="C00000"/>
                </a:solidFill>
              </a:rPr>
              <a:t>Соціальна сфера: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Була створена адміністрація громадських робіт – для боротьби з безробіттям.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Безробітну молодь направляли в трудові табори.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Надавалась фінансова допомога окремим центрам зайнятості.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У 1935 році було прийнято робітниче законодавство. Конгрес затвердив Закон про трудові відносини (Закон Вагнера), що закріпив за робітниками право: організовувати профспілки; укладати колективні договори з підприємцями.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Уперше було прийнято Закон про соціальне забезпечення: передбачав допомогу безробітним; пенсії по старості.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Прийнятий Закон про допомогу вдова, сиротам, інвалідам.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Було заборонено дитячу працю.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Соціальним законом встановлювалось: мінімум заробітної плати; максимум тривалості робочого тижня.</a:t>
            </a:r>
            <a:endParaRPr/>
          </a:p>
          <a:p>
            <a:pPr indent="-342931" lvl="0" marL="342900" rtl="0" algn="l">
              <a:lnSpc>
                <a:spcPct val="100000"/>
              </a:lnSpc>
              <a:spcBef>
                <a:spcPts val="914"/>
              </a:spcBef>
              <a:spcAft>
                <a:spcPts val="0"/>
              </a:spcAft>
              <a:buSzPct val="100000"/>
              <a:buChar char="•"/>
            </a:pPr>
            <a:r>
              <a:rPr b="1" lang="uk-UA">
                <a:solidFill>
                  <a:srgbClr val="FFC000"/>
                </a:solidFill>
              </a:rPr>
              <a:t>Передбачено поступовий перехід до 40 – годинного робочого тижня.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4444"/>
              <a:buNone/>
            </a:pPr>
            <a:r>
              <a:rPr lang="uk-UA"/>
              <a:t>	</a:t>
            </a:r>
            <a:r>
              <a:rPr b="1" lang="uk-UA" sz="1800">
                <a:solidFill>
                  <a:srgbClr val="C00000"/>
                </a:solidFill>
              </a:rPr>
              <a:t>Вперше в історії США держава взяла на себе роль гаранта соціальної захищеності населення і тим самим значно поліпшилися умови життя і праці робітників.</a:t>
            </a:r>
            <a:endParaRPr b="1" sz="1800">
              <a:solidFill>
                <a:srgbClr val="C00000"/>
              </a:solidFill>
            </a:endParaRPr>
          </a:p>
        </p:txBody>
      </p:sp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8212" y="1339463"/>
            <a:ext cx="3333750" cy="261937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/>
          <p:nvPr>
            <p:ph type="title"/>
          </p:nvPr>
        </p:nvSpPr>
        <p:spPr>
          <a:xfrm>
            <a:off x="609600" y="274638"/>
            <a:ext cx="7924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 Narrow"/>
              <a:buNone/>
            </a:pPr>
            <a:r>
              <a:rPr b="1" lang="uk-UA" sz="3600">
                <a:solidFill>
                  <a:srgbClr val="C00000"/>
                </a:solidFill>
              </a:rPr>
              <a:t>ВИСНОВКИ</a:t>
            </a:r>
            <a:endParaRPr b="1" sz="3600">
              <a:solidFill>
                <a:srgbClr val="C00000"/>
              </a:solidFill>
            </a:endParaRPr>
          </a:p>
        </p:txBody>
      </p:sp>
      <p:sp>
        <p:nvSpPr>
          <p:cNvPr id="291" name="Google Shape;291;p32"/>
          <p:cNvSpPr txBox="1"/>
          <p:nvPr>
            <p:ph idx="1" type="body"/>
          </p:nvPr>
        </p:nvSpPr>
        <p:spPr>
          <a:xfrm>
            <a:off x="609600" y="1124744"/>
            <a:ext cx="792480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Активне державне регулювання економіки, реформи «нового курсу» Ф.Рузвельта зупинили кризові явища в США.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Значно розширились функції держави.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«Новий курс» Ф.Рузвельта сприяв поступовому піднесенню економіки.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Було зроблено важливий крок перетворення США на державу економічного процвітання.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В основних галузях промисловості робітники почали створювати виробничі профспілки.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Досвід США у реформування суспільства пізніше використовувало багато країн світу.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Char char="•"/>
            </a:pPr>
            <a:r>
              <a:rPr lang="uk-UA" sz="2300">
                <a:solidFill>
                  <a:srgbClr val="FFC000"/>
                </a:solidFill>
              </a:rPr>
              <a:t>Реформи «нового курсу» розширили рамки демократії.</a:t>
            </a:r>
            <a:endParaRPr/>
          </a:p>
          <a:p>
            <a:pPr indent="-196850" lvl="0" marL="34290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23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777240" y="116632"/>
            <a:ext cx="7543800" cy="13681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 Narrow"/>
              <a:buNone/>
            </a:pPr>
            <a:r>
              <a:rPr b="1" lang="uk-UA" sz="2000">
                <a:solidFill>
                  <a:srgbClr val="FF0000"/>
                </a:solidFill>
              </a:rPr>
              <a:t>ЗРОСТАННЯ РОЛІ США НА МІЖНАРОДНІЙ АРЕНІ</a:t>
            </a:r>
            <a:br>
              <a:rPr b="1" lang="uk-UA" sz="2000">
                <a:solidFill>
                  <a:srgbClr val="FF0000"/>
                </a:solidFill>
              </a:rPr>
            </a:br>
            <a:r>
              <a:rPr b="1" lang="uk-UA" sz="2000"/>
              <a:t>ПРЕЗИДЕНТ США ТОМАС ВУДРО ВІЛЬСОН (28 ПРЕЗИДЕНТ США)</a:t>
            </a:r>
            <a:br>
              <a:rPr b="1" lang="uk-UA" sz="2000"/>
            </a:br>
            <a:endParaRPr b="1" sz="2000"/>
          </a:p>
        </p:txBody>
      </p:sp>
      <p:pic>
        <p:nvPicPr>
          <p:cNvPr descr="Картинки по запросу вільсон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340768"/>
            <a:ext cx="6286500" cy="419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609600" y="274638"/>
            <a:ext cx="7924800" cy="706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lang="uk-UA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ВНУТРІШНЯ ПОЛІТИКА США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539552" y="980728"/>
            <a:ext cx="7924800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lt2"/>
                </a:solidFill>
              </a:rPr>
              <a:t>Уряд Вільсона керувався у своїй політиці ідеологією неолібералізму: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активне втручання держави в економіку;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здійснення часткових ліберальних реформ;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поєднання вільної конкуренції з певними формами державного регулювання економіки.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uk-UA" sz="2000">
                <a:solidFill>
                  <a:schemeClr val="lt2"/>
                </a:solidFill>
              </a:rPr>
              <a:t>Проводячи курс ліберальних реформ намагався закріпити за робітниками право на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створення організацій;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проведення страйків;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укладе6ння колективного договору;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uk-UA" sz="2000"/>
              <a:t>встановлення співробітництва між працею і капіталом.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609600" y="332656"/>
            <a:ext cx="7924800" cy="6120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uk-UA" sz="1800">
                <a:solidFill>
                  <a:schemeClr val="lt2"/>
                </a:solidFill>
              </a:rPr>
              <a:t>Прикладом ліберального законодавства стало проведення через Конгрес      19 – ї поправки до Конституції США про надання виборчих прав жінкам (вступила в силу в серпні 1920 року).</a:t>
            </a:r>
            <a:endParaRPr b="1" sz="1800">
              <a:solidFill>
                <a:schemeClr val="lt2"/>
              </a:solidFill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1930975"/>
            <a:ext cx="4730039" cy="3511695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16" y="1483944"/>
            <a:ext cx="2948639" cy="4405758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467544" y="4876800"/>
            <a:ext cx="81369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lang="uk-UA" sz="2800"/>
              <a:t>ПРЕЗИДЕНТ США УОРРЕН ГАРДІНГ (1921-1923 РР.)</a:t>
            </a:r>
            <a:endParaRPr sz="2800"/>
          </a:p>
        </p:txBody>
      </p:sp>
      <p:pic>
        <p:nvPicPr>
          <p:cNvPr descr="C:\Users\ОЛЕНКА\Desktop\Всесвітня історія+Громадянська освіта\Лекції всесвітня історія\Т 7\США\президент США У.Гардінг.jpg" id="125" name="Google Shape;12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692696"/>
            <a:ext cx="2917371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609600" y="274638"/>
            <a:ext cx="7924800" cy="4900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 Narrow"/>
              <a:buNone/>
            </a:pPr>
            <a:r>
              <a:rPr b="1" lang="uk-UA">
                <a:solidFill>
                  <a:schemeClr val="lt2"/>
                </a:solidFill>
              </a:rPr>
              <a:t>ДІЯЛЬНІСТЬ У. ГАРДІНГА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609600" y="908720"/>
            <a:ext cx="7924800" cy="480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uk-UA" sz="2800"/>
              <a:t>Податковим законом 1921 р. скасував податок на прибутки корпорацій.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uk-UA" sz="2800"/>
              <a:t>Знизив податок на осіб, що мають високі доходи.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uk-UA" sz="2800"/>
              <a:t>Новим тарифним законом 1922 р. підвищив мито на ввіз у країну промислових товарів, що призвело до зростання цін на внутрішньому ринку і прибутків монополій.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Char char="•"/>
            </a:pPr>
            <a:r>
              <a:rPr lang="uk-UA" sz="2800"/>
              <a:t>Проводив курс «твердого індивідуалізму», виступаючи проти регулювання економіки.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609600" y="274638"/>
            <a:ext cx="79248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b="1" lang="uk-UA" sz="3600">
                <a:solidFill>
                  <a:srgbClr val="FF0000"/>
                </a:solidFill>
              </a:rPr>
              <a:t>ЗОВНІШНЯ ПОЛІТИКА США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323528" y="836712"/>
            <a:ext cx="8568952" cy="5832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У 1917 р. Уряд В.Вільсона взяв курс на встановлення «світового лідерства» США.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8 січня 1918 року Вільсон виступив з програмою США, яка була викладена в «14 пунктах».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rPr lang="uk-UA" sz="1600"/>
              <a:t>Це була програма післявоєнного устрою світу: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uk-UA" sz="1600"/>
              <a:t>США намагалися укласти вигідні для неї договори про переділ світу.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uk-UA" sz="1600"/>
              <a:t>Прагнули міжнародного визнання принципів «відчинених дверей» і «рівних можливостей» з метою ослаблення позицій європейських держав.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uk-UA" sz="1600"/>
              <a:t>Намагалися посилити свій вплив у країнах Азії, Африки, Латинської Америки.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Здійснити ці завдання американська делегація намагалась на Паризькій мирній конференції але змушені були поступитись своїм європейським партнерам.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Опозиційна група на чолі з республіканцем Генрі Кеботом Лоджем виступали проти ратифікації Версальського договору і вступу у Лугу Націй. Вони висунули лозунг «свободи рук», щоб домогтися воєнно – політичної переваги США над їхніми європейськими партнерами.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Сенат не ратифікував Версальського договору і положення про Лігу Націй. Це свідчило про поразку зовнішньополітичного курсу В.Вільсона.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Американський капітал впроваджувався в економіку країн Центральної та Південної Америки, а також країн Далекого Сходу. Все це загострило суперечності США з ВБ і Японією.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uk-UA" sz="1600"/>
              <a:t>На Вашингтонській конференції США досягли поступок зі сторони своїх суперників</a:t>
            </a:r>
            <a:endParaRPr/>
          </a:p>
          <a:p>
            <a:pPr indent="-2413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2413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2413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-241300" lvl="0" marL="34290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terms:created xsi:type="dcterms:W3CDTF">2019-09-22T13:05:03Z</dcterms:created>
</cp:coreProperties>
</file>