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27CE5-E013-47D3-A298-DC27F28ECFBD}" type="datetimeFigureOut">
              <a:rPr lang="uk-UA" smtClean="0"/>
              <a:t>18.04.2024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C53AE-C26B-4217-942B-6FCA275802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27CE5-E013-47D3-A298-DC27F28ECFBD}" type="datetimeFigureOut">
              <a:rPr lang="uk-UA" smtClean="0"/>
              <a:t>18.04.2024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C53AE-C26B-4217-942B-6FCA275802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27CE5-E013-47D3-A298-DC27F28ECFBD}" type="datetimeFigureOut">
              <a:rPr lang="uk-UA" smtClean="0"/>
              <a:t>18.04.2024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C53AE-C26B-4217-942B-6FCA275802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27CE5-E013-47D3-A298-DC27F28ECFBD}" type="datetimeFigureOut">
              <a:rPr lang="uk-UA" smtClean="0"/>
              <a:t>18.04.2024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C53AE-C26B-4217-942B-6FCA275802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27CE5-E013-47D3-A298-DC27F28ECFBD}" type="datetimeFigureOut">
              <a:rPr lang="uk-UA" smtClean="0"/>
              <a:t>18.04.2024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C53AE-C26B-4217-942B-6FCA275802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27CE5-E013-47D3-A298-DC27F28ECFBD}" type="datetimeFigureOut">
              <a:rPr lang="uk-UA" smtClean="0"/>
              <a:t>18.04.2024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C53AE-C26B-4217-942B-6FCA275802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27CE5-E013-47D3-A298-DC27F28ECFBD}" type="datetimeFigureOut">
              <a:rPr lang="uk-UA" smtClean="0"/>
              <a:t>18.04.2024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C53AE-C26B-4217-942B-6FCA275802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27CE5-E013-47D3-A298-DC27F28ECFBD}" type="datetimeFigureOut">
              <a:rPr lang="uk-UA" smtClean="0"/>
              <a:t>18.04.2024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C53AE-C26B-4217-942B-6FCA275802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27CE5-E013-47D3-A298-DC27F28ECFBD}" type="datetimeFigureOut">
              <a:rPr lang="uk-UA" smtClean="0"/>
              <a:t>18.04.2024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C53AE-C26B-4217-942B-6FCA275802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27CE5-E013-47D3-A298-DC27F28ECFBD}" type="datetimeFigureOut">
              <a:rPr lang="uk-UA" smtClean="0"/>
              <a:t>18.04.2024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C53AE-C26B-4217-942B-6FCA275802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27CE5-E013-47D3-A298-DC27F28ECFBD}" type="datetimeFigureOut">
              <a:rPr lang="uk-UA" smtClean="0"/>
              <a:t>18.04.2024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C53AE-C26B-4217-942B-6FCA275802BA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6927CE5-E013-47D3-A298-DC27F28ECFBD}" type="datetimeFigureOut">
              <a:rPr lang="uk-UA" smtClean="0"/>
              <a:t>18.04.2024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00C53AE-C26B-4217-942B-6FCA275802BA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Психологічне</a:t>
            </a:r>
            <a:r>
              <a:rPr lang="ru-RU" dirty="0"/>
              <a:t> </a:t>
            </a:r>
            <a:r>
              <a:rPr lang="ru-RU" dirty="0" err="1"/>
              <a:t>благополуччя</a:t>
            </a:r>
            <a:r>
              <a:rPr lang="ru-RU" dirty="0"/>
              <a:t> та </a:t>
            </a:r>
            <a:r>
              <a:rPr lang="ru-RU" dirty="0" err="1"/>
              <a:t>самоефективність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Ст.викл.Вронська</a:t>
            </a:r>
            <a:r>
              <a:rPr lang="uk-UA" dirty="0" smtClean="0"/>
              <a:t> В.М.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6829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690336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Н</a:t>
            </a:r>
            <a:r>
              <a:rPr lang="ru-RU" dirty="0" err="1" smtClean="0"/>
              <a:t>айбільш</a:t>
            </a:r>
            <a:r>
              <a:rPr lang="ru-RU" dirty="0" smtClean="0"/>
              <a:t> </a:t>
            </a:r>
            <a:r>
              <a:rPr lang="ru-RU" dirty="0" err="1" smtClean="0"/>
              <a:t>відомий</a:t>
            </a:r>
            <a:r>
              <a:rPr lang="ru-RU" dirty="0" smtClean="0"/>
              <a:t> психолог ХХ </a:t>
            </a:r>
            <a:r>
              <a:rPr lang="ru-RU" dirty="0" err="1" smtClean="0"/>
              <a:t>століття</a:t>
            </a:r>
            <a:r>
              <a:rPr lang="ru-RU" dirty="0" smtClean="0"/>
              <a:t> – Гордон</a:t>
            </a:r>
          </a:p>
          <a:p>
            <a:r>
              <a:rPr lang="ru-RU" dirty="0" err="1" smtClean="0"/>
              <a:t>Олпорт</a:t>
            </a:r>
            <a:r>
              <a:rPr lang="ru-RU" dirty="0" smtClean="0"/>
              <a:t> (1897–1967),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запропонував</a:t>
            </a:r>
            <a:r>
              <a:rPr lang="ru-RU" dirty="0" smtClean="0"/>
              <a:t> </a:t>
            </a:r>
            <a:r>
              <a:rPr lang="ru-RU" dirty="0" err="1" smtClean="0"/>
              <a:t>гуманістичну</a:t>
            </a:r>
            <a:r>
              <a:rPr lang="ru-RU" dirty="0" smtClean="0"/>
              <a:t> </a:t>
            </a:r>
            <a:r>
              <a:rPr lang="ru-RU" dirty="0" err="1" smtClean="0"/>
              <a:t>ідею</a:t>
            </a:r>
            <a:endParaRPr lang="ru-RU" dirty="0" smtClean="0"/>
          </a:p>
          <a:p>
            <a:r>
              <a:rPr lang="ru-RU" dirty="0" err="1" smtClean="0"/>
              <a:t>здорової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. К. В. </a:t>
            </a:r>
            <a:r>
              <a:rPr lang="ru-RU" dirty="0" err="1" smtClean="0"/>
              <a:t>Сельченок</a:t>
            </a:r>
            <a:r>
              <a:rPr lang="ru-RU" dirty="0" smtClean="0"/>
              <a:t>, Г. </a:t>
            </a:r>
            <a:r>
              <a:rPr lang="ru-RU" dirty="0" err="1" smtClean="0"/>
              <a:t>Олпорт</a:t>
            </a:r>
            <a:r>
              <a:rPr lang="ru-RU" dirty="0" smtClean="0"/>
              <a:t> </a:t>
            </a:r>
            <a:r>
              <a:rPr lang="ru-RU" dirty="0" err="1" smtClean="0"/>
              <a:t>передбачав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прикласти</a:t>
            </a:r>
            <a:endParaRPr lang="ru-RU" dirty="0" smtClean="0"/>
          </a:p>
          <a:p>
            <a:r>
              <a:rPr lang="ru-RU" dirty="0" err="1" smtClean="0"/>
              <a:t>зусилля</a:t>
            </a:r>
            <a:r>
              <a:rPr lang="ru-RU" dirty="0" smtClean="0"/>
              <a:t> до </a:t>
            </a:r>
            <a:r>
              <a:rPr lang="ru-RU" dirty="0" err="1" smtClean="0"/>
              <a:t>розробки</a:t>
            </a:r>
            <a:r>
              <a:rPr lang="ru-RU" dirty="0" smtClean="0"/>
              <a:t> </a:t>
            </a:r>
            <a:r>
              <a:rPr lang="ru-RU" dirty="0" err="1" smtClean="0"/>
              <a:t>теоретичної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яка б дозволила</a:t>
            </a:r>
          </a:p>
          <a:p>
            <a:r>
              <a:rPr lang="ru-RU" dirty="0" err="1" smtClean="0"/>
              <a:t>розібратися</a:t>
            </a:r>
            <a:r>
              <a:rPr lang="ru-RU" dirty="0" smtClean="0"/>
              <a:t> в </a:t>
            </a:r>
            <a:r>
              <a:rPr lang="ru-RU" dirty="0" err="1" smtClean="0"/>
              <a:t>цілісності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 і справедливо </a:t>
            </a:r>
            <a:r>
              <a:rPr lang="ru-RU" dirty="0" err="1" smtClean="0"/>
              <a:t>оцінила</a:t>
            </a:r>
            <a:endParaRPr lang="ru-RU" dirty="0" smtClean="0"/>
          </a:p>
          <a:p>
            <a:r>
              <a:rPr lang="ru-RU" dirty="0" smtClean="0"/>
              <a:t>природу </a:t>
            </a:r>
            <a:r>
              <a:rPr lang="ru-RU" dirty="0" err="1" smtClean="0"/>
              <a:t>людини</a:t>
            </a:r>
            <a:r>
              <a:rPr lang="ru-RU" dirty="0" smtClean="0"/>
              <a:t>. В самого Г. </a:t>
            </a:r>
            <a:r>
              <a:rPr lang="ru-RU" dirty="0" err="1" smtClean="0"/>
              <a:t>Олпорта</a:t>
            </a:r>
            <a:r>
              <a:rPr lang="ru-RU" dirty="0" smtClean="0"/>
              <a:t>, за </a:t>
            </a:r>
            <a:r>
              <a:rPr lang="ru-RU" dirty="0" err="1" smtClean="0"/>
              <a:t>його</a:t>
            </a:r>
            <a:r>
              <a:rPr lang="ru-RU" dirty="0" smtClean="0"/>
              <a:t> ж </a:t>
            </a:r>
            <a:r>
              <a:rPr lang="ru-RU" dirty="0" err="1" smtClean="0"/>
              <a:t>ствердженням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суворо</a:t>
            </a:r>
            <a:r>
              <a:rPr lang="ru-RU" dirty="0" smtClean="0"/>
              <a:t> </a:t>
            </a:r>
            <a:r>
              <a:rPr lang="ru-RU" dirty="0" err="1" smtClean="0"/>
              <a:t>визначеної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не</a:t>
            </a:r>
          </a:p>
          <a:p>
            <a:r>
              <a:rPr lang="ru-RU" dirty="0" err="1" smtClean="0"/>
              <a:t>намагався</a:t>
            </a:r>
            <a:r>
              <a:rPr lang="ru-RU" dirty="0" smtClean="0"/>
              <a:t> </a:t>
            </a:r>
            <a:r>
              <a:rPr lang="ru-RU" dirty="0" err="1" smtClean="0"/>
              <a:t>заснувати</a:t>
            </a:r>
            <a:r>
              <a:rPr lang="ru-RU" dirty="0" smtClean="0"/>
              <a:t> ―школу‖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думки.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заохочував</a:t>
            </a:r>
            <a:endParaRPr lang="ru-RU" dirty="0" smtClean="0"/>
          </a:p>
          <a:p>
            <a:r>
              <a:rPr lang="ru-RU" dirty="0" err="1" smtClean="0"/>
              <a:t>студентів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працювали</a:t>
            </a:r>
            <a:r>
              <a:rPr lang="ru-RU" dirty="0" smtClean="0"/>
              <a:t> з ним, </a:t>
            </a:r>
            <a:r>
              <a:rPr lang="ru-RU" dirty="0" err="1" smtClean="0"/>
              <a:t>братися</a:t>
            </a:r>
            <a:r>
              <a:rPr lang="ru-RU" dirty="0" smtClean="0"/>
              <a:t> за будь-яку </a:t>
            </a:r>
            <a:r>
              <a:rPr lang="ru-RU" dirty="0" err="1" smtClean="0"/>
              <a:t>цікаву</a:t>
            </a:r>
            <a:r>
              <a:rPr lang="ru-RU" dirty="0" smtClean="0"/>
              <a:t> проблему,</a:t>
            </a:r>
          </a:p>
          <a:p>
            <a:r>
              <a:rPr lang="ru-RU" dirty="0" smtClean="0"/>
              <a:t>яка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dirty="0" err="1" smtClean="0"/>
              <a:t>особистостей</a:t>
            </a:r>
            <a:r>
              <a:rPr lang="ru-RU" dirty="0" smtClean="0"/>
              <a:t>, характеристик </a:t>
            </a:r>
            <a:r>
              <a:rPr lang="ru-RU" dirty="0" err="1" smtClean="0"/>
              <a:t>особистостей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endParaRPr lang="ru-RU" dirty="0" smtClean="0"/>
          </a:p>
          <a:p>
            <a:r>
              <a:rPr lang="ru-RU" dirty="0" err="1" smtClean="0"/>
              <a:t>особистостей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26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Аналіз життєвого і професійного шляху Г. </a:t>
            </a:r>
            <a:r>
              <a:rPr lang="uk-UA" dirty="0" err="1" smtClean="0"/>
              <a:t>Олпорта</a:t>
            </a:r>
            <a:r>
              <a:rPr lang="uk-UA" dirty="0" smtClean="0"/>
              <a:t> дає підстави</a:t>
            </a:r>
          </a:p>
          <a:p>
            <a:r>
              <a:rPr lang="uk-UA" dirty="0" smtClean="0"/>
              <a:t>виділити основні його наукові позиції в психології:</a:t>
            </a:r>
          </a:p>
          <a:p>
            <a:r>
              <a:rPr lang="uk-UA" dirty="0" smtClean="0"/>
              <a:t>− найбільш впливовий прихильник диспозиційного напряму</a:t>
            </a:r>
          </a:p>
          <a:p>
            <a:r>
              <a:rPr lang="uk-UA" dirty="0" smtClean="0"/>
              <a:t>та поєднання гуманістичних й індивідуальних підходів у вивченні</a:t>
            </a:r>
          </a:p>
          <a:p>
            <a:r>
              <a:rPr lang="uk-UA" dirty="0" smtClean="0"/>
              <a:t>людської поведінки;</a:t>
            </a:r>
          </a:p>
          <a:p>
            <a:r>
              <a:rPr lang="uk-UA" dirty="0" smtClean="0"/>
              <a:t>− автор теорії рис особистості;</a:t>
            </a:r>
          </a:p>
          <a:p>
            <a:r>
              <a:rPr lang="uk-UA" dirty="0" smtClean="0"/>
              <a:t>− виділяє ядро особистості (</a:t>
            </a:r>
            <a:r>
              <a:rPr lang="uk-UA" dirty="0" err="1" smtClean="0"/>
              <a:t>пропріум</a:t>
            </a:r>
            <a:r>
              <a:rPr lang="uk-UA" dirty="0" smtClean="0"/>
              <a:t>) та основні аспекти</a:t>
            </a:r>
          </a:p>
          <a:p>
            <a:r>
              <a:rPr lang="uk-UA" dirty="0" smtClean="0"/>
              <a:t>його функціонування від дитинства до зрілості;</a:t>
            </a:r>
          </a:p>
          <a:p>
            <a:r>
              <a:rPr lang="uk-UA" dirty="0" smtClean="0"/>
              <a:t>− розробляє теорію функціональної автономії;</a:t>
            </a:r>
          </a:p>
          <a:p>
            <a:r>
              <a:rPr lang="uk-UA" dirty="0" smtClean="0"/>
              <a:t>− </a:t>
            </a:r>
            <a:r>
              <a:rPr lang="uk-UA" dirty="0" err="1" smtClean="0"/>
              <a:t>довготривало</a:t>
            </a:r>
            <a:r>
              <a:rPr lang="uk-UA" dirty="0" smtClean="0"/>
              <a:t> працює над створенням адекватного опису</a:t>
            </a:r>
          </a:p>
          <a:p>
            <a:r>
              <a:rPr lang="uk-UA" dirty="0" smtClean="0"/>
              <a:t>здорової особистості 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58122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складають основу</a:t>
            </a:r>
          </a:p>
          <a:p>
            <a:r>
              <a:rPr lang="uk-UA" dirty="0" smtClean="0"/>
              <a:t>гуманістичної ідеї здорової особистості. Як кожен </a:t>
            </a:r>
            <a:r>
              <a:rPr lang="uk-UA" dirty="0" err="1" smtClean="0"/>
              <a:t>персонолог</a:t>
            </a:r>
            <a:r>
              <a:rPr lang="uk-UA" dirty="0" smtClean="0"/>
              <a:t>, Г. </a:t>
            </a:r>
            <a:r>
              <a:rPr lang="uk-UA" dirty="0" err="1" smtClean="0"/>
              <a:t>Олпорт</a:t>
            </a:r>
            <a:r>
              <a:rPr lang="uk-UA" dirty="0" smtClean="0"/>
              <a:t> значну, але більш прискіпливу увагу присвятив розгляду</a:t>
            </a:r>
          </a:p>
          <a:p>
            <a:r>
              <a:rPr lang="uk-UA" dirty="0" smtClean="0"/>
              <a:t>поняття особистості, описавши і класифікувавши понад п’ятдесят</a:t>
            </a:r>
          </a:p>
          <a:p>
            <a:r>
              <a:rPr lang="uk-UA" dirty="0" smtClean="0"/>
              <a:t>різноманітних визначень.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37534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47248" cy="1224136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Література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 err="1"/>
              <a:t>Психологія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/ За ред. І. Я. </a:t>
            </a:r>
            <a:r>
              <a:rPr lang="ru-RU" dirty="0" err="1"/>
              <a:t>Коцана</a:t>
            </a:r>
            <a:r>
              <a:rPr lang="ru-RU" dirty="0"/>
              <a:t>.– </a:t>
            </a:r>
            <a:r>
              <a:rPr lang="ru-RU" dirty="0" err="1"/>
              <a:t>Луцьк</a:t>
            </a:r>
            <a:r>
              <a:rPr lang="ru-RU" dirty="0"/>
              <a:t>: РВВ ―Вежа‖ Волин. нац. ун-ту </a:t>
            </a:r>
            <a:r>
              <a:rPr lang="ru-RU" dirty="0" err="1"/>
              <a:t>ім</a:t>
            </a:r>
            <a:r>
              <a:rPr lang="ru-RU" dirty="0"/>
              <a:t>. </a:t>
            </a:r>
            <a:r>
              <a:rPr lang="ru-RU" dirty="0" err="1"/>
              <a:t>Лесі</a:t>
            </a:r>
            <a:r>
              <a:rPr lang="ru-RU" dirty="0"/>
              <a:t> </a:t>
            </a:r>
            <a:r>
              <a:rPr lang="ru-RU" dirty="0" err="1"/>
              <a:t>Українки</a:t>
            </a:r>
            <a:r>
              <a:rPr lang="ru-RU" dirty="0"/>
              <a:t>, 2011.– 430 с. </a:t>
            </a:r>
            <a:r>
              <a:rPr lang="ru-RU"/>
              <a:t>https://core.ac.uk/download/pdf/323530716.pdf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613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Поняття психологічного благополуччя та психологічного здоров’я особистості. </a:t>
            </a:r>
          </a:p>
          <a:p>
            <a:r>
              <a:rPr lang="uk-UA" dirty="0" smtClean="0"/>
              <a:t>Проблема критеріїв психологічного здоров’я. Проблема соціально-психологічних умов розвитку та здоров’я особистості. Процесуальна природа особистісної зміни в контексті проблематики психічного здоров’я. Життєстійкість та </a:t>
            </a:r>
            <a:r>
              <a:rPr lang="uk-UA" dirty="0" err="1" smtClean="0"/>
              <a:t>самоефективність</a:t>
            </a:r>
            <a:r>
              <a:rPr lang="uk-UA" dirty="0" smtClean="0"/>
              <a:t> особистості.</a:t>
            </a:r>
          </a:p>
          <a:p>
            <a:r>
              <a:rPr lang="uk-UA" dirty="0" smtClean="0"/>
              <a:t>Узагальнивши, можемо зробити висновок, що еталонами здоров’я та здорової особистості є забезпечення життєвих потреб щодо</a:t>
            </a:r>
          </a:p>
          <a:p>
            <a:r>
              <a:rPr lang="uk-UA" dirty="0" smtClean="0"/>
              <a:t>активного способу життя, досягнення власних цілей, адекватної та</a:t>
            </a:r>
          </a:p>
          <a:p>
            <a:r>
              <a:rPr lang="uk-UA" dirty="0" smtClean="0"/>
              <a:t>оптимальної взаємодії з людьми, соціальним й іншим оточенням.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34450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28343"/>
            <a:ext cx="58143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Здоров’я </a:t>
            </a:r>
            <a:r>
              <a:rPr lang="uk-UA" sz="2800" dirty="0" smtClean="0"/>
              <a:t>стосується семантичних аспектів психічного здоров’я,</a:t>
            </a:r>
          </a:p>
          <a:p>
            <a:r>
              <a:rPr lang="uk-UA" sz="2800" dirty="0" smtClean="0"/>
              <a:t>властивостей ―Я‖ і </a:t>
            </a:r>
            <a:r>
              <a:rPr lang="uk-UA" sz="2800" dirty="0" err="1" smtClean="0"/>
              <a:t>ноогенної</a:t>
            </a:r>
            <a:r>
              <a:rPr lang="uk-UA" sz="2800" dirty="0" smtClean="0"/>
              <a:t> сфери людини, охоплює сутнісні</a:t>
            </a:r>
          </a:p>
          <a:p>
            <a:r>
              <a:rPr lang="uk-UA" sz="2800" dirty="0" smtClean="0"/>
              <a:t>властивості ціннісно-мотиваційної сфер людини, її переконання,</a:t>
            </a:r>
          </a:p>
          <a:p>
            <a:r>
              <a:rPr lang="uk-UA" sz="2800" dirty="0" smtClean="0"/>
              <a:t>властивості ―Я‖ та </a:t>
            </a:r>
            <a:r>
              <a:rPr lang="uk-UA" sz="2800" dirty="0" err="1" smtClean="0"/>
              <a:t>ідентичніть</a:t>
            </a:r>
            <a:r>
              <a:rPr lang="uk-UA" sz="2800" dirty="0" smtClean="0"/>
              <a:t>, а також духовну сферу.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738518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Проблема</a:t>
            </a:r>
          </a:p>
          <a:p>
            <a:r>
              <a:rPr lang="uk-UA" dirty="0" smtClean="0"/>
              <a:t>еталонів здоров’я потребує ретельного вивчення й аналізу з огляду на</a:t>
            </a:r>
          </a:p>
          <a:p>
            <a:r>
              <a:rPr lang="uk-UA" dirty="0" smtClean="0"/>
              <a:t>потенційну складність досліджуваного феномену і, хоча еталони</a:t>
            </a:r>
          </a:p>
          <a:p>
            <a:r>
              <a:rPr lang="uk-UA" dirty="0" smtClean="0"/>
              <a:t>психологічного здоров’я можна виокремити, питання оцінки його</a:t>
            </a:r>
          </a:p>
          <a:p>
            <a:r>
              <a:rPr lang="uk-UA" dirty="0" smtClean="0"/>
              <a:t>стану досі не розв’язане. Жоден із еталонів, зокрема, не може бути</a:t>
            </a:r>
          </a:p>
          <a:p>
            <a:r>
              <a:rPr lang="uk-UA" dirty="0" smtClean="0"/>
              <a:t>однозначно інтерпретованим, оскільки психологічне здоров’я особистості є інтегративною системою, яку необхідно розглядати не лише як цілісний феномен, а й з урахуванням суб’єктивної об’єктивності</a:t>
            </a:r>
          </a:p>
          <a:p>
            <a:r>
              <a:rPr lang="uk-UA" dirty="0" smtClean="0"/>
              <a:t>ситуації та середовища.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51108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Ідея</a:t>
            </a:r>
            <a:r>
              <a:rPr lang="ru-RU" dirty="0" smtClean="0"/>
              <a:t> </a:t>
            </a:r>
            <a:r>
              <a:rPr lang="ru-RU" dirty="0"/>
              <a:t>комплексного </a:t>
            </a:r>
            <a:r>
              <a:rPr lang="ru-RU" dirty="0" err="1"/>
              <a:t>підходу</a:t>
            </a:r>
            <a:r>
              <a:rPr lang="ru-RU" dirty="0"/>
              <a:t> в </a:t>
            </a:r>
            <a:r>
              <a:rPr lang="ru-RU" dirty="0" err="1"/>
              <a:t>оцінці</a:t>
            </a:r>
            <a:r>
              <a:rPr lang="ru-RU" dirty="0"/>
              <a:t>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По-перше</a:t>
            </a:r>
            <a:r>
              <a:rPr lang="ru-RU" dirty="0"/>
              <a:t>, </a:t>
            </a:r>
            <a:r>
              <a:rPr lang="ru-RU" dirty="0" err="1"/>
              <a:t>поряд</a:t>
            </a:r>
            <a:r>
              <a:rPr lang="ru-RU" dirty="0"/>
              <a:t> з</a:t>
            </a:r>
          </a:p>
          <a:p>
            <a:r>
              <a:rPr lang="ru-RU" dirty="0" err="1"/>
              <a:t>очевидним</a:t>
            </a:r>
            <a:r>
              <a:rPr lang="ru-RU" dirty="0"/>
              <a:t> </a:t>
            </a:r>
            <a:r>
              <a:rPr lang="ru-RU" dirty="0" err="1"/>
              <a:t>розкидом</a:t>
            </a:r>
            <a:r>
              <a:rPr lang="ru-RU" dirty="0"/>
              <a:t> думок </a:t>
            </a:r>
            <a:r>
              <a:rPr lang="ru-RU" dirty="0" err="1"/>
              <a:t>проглядається</a:t>
            </a:r>
            <a:r>
              <a:rPr lang="ru-RU" dirty="0"/>
              <a:t> </a:t>
            </a:r>
            <a:r>
              <a:rPr lang="ru-RU" dirty="0" err="1"/>
              <a:t>певна</a:t>
            </a:r>
            <a:r>
              <a:rPr lang="ru-RU" dirty="0"/>
              <a:t> </a:t>
            </a:r>
            <a:r>
              <a:rPr lang="ru-RU" dirty="0" err="1"/>
              <a:t>повторюваність</a:t>
            </a:r>
            <a:r>
              <a:rPr lang="ru-RU" dirty="0"/>
              <a:t> у</a:t>
            </a:r>
          </a:p>
          <a:p>
            <a:r>
              <a:rPr lang="ru-RU" dirty="0" err="1"/>
              <a:t>виборі</a:t>
            </a:r>
            <a:r>
              <a:rPr lang="ru-RU" dirty="0"/>
              <a:t> ряду </a:t>
            </a:r>
            <a:r>
              <a:rPr lang="ru-RU" dirty="0" err="1"/>
              <a:t>критеріїв</a:t>
            </a:r>
            <a:r>
              <a:rPr lang="ru-RU" dirty="0"/>
              <a:t>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. </a:t>
            </a:r>
          </a:p>
          <a:p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По-друге</a:t>
            </a:r>
            <a:r>
              <a:rPr lang="ru-RU" dirty="0"/>
              <a:t>, </a:t>
            </a:r>
            <a:r>
              <a:rPr lang="ru-RU" dirty="0" err="1"/>
              <a:t>трактувати</a:t>
            </a:r>
            <a:endParaRPr lang="ru-RU" dirty="0"/>
          </a:p>
          <a:p>
            <a:r>
              <a:rPr lang="ru-RU" dirty="0" err="1"/>
              <a:t>наведені</a:t>
            </a:r>
            <a:r>
              <a:rPr lang="ru-RU" dirty="0"/>
              <a:t> </a:t>
            </a:r>
            <a:r>
              <a:rPr lang="ru-RU" dirty="0" err="1"/>
              <a:t>переліки</a:t>
            </a:r>
            <a:r>
              <a:rPr lang="ru-RU" dirty="0"/>
              <a:t> </a:t>
            </a:r>
            <a:r>
              <a:rPr lang="ru-RU" dirty="0" err="1"/>
              <a:t>критеріїв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як 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в них</a:t>
            </a:r>
          </a:p>
          <a:p>
            <a:r>
              <a:rPr lang="ru-RU" dirty="0"/>
              <a:t>не </a:t>
            </a:r>
            <a:r>
              <a:rPr lang="ru-RU" dirty="0" err="1"/>
              <a:t>закладено</a:t>
            </a:r>
            <a:r>
              <a:rPr lang="ru-RU" dirty="0"/>
              <a:t>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класифікаційної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, яка дозволила б</a:t>
            </a:r>
          </a:p>
          <a:p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можливу</a:t>
            </a:r>
            <a:r>
              <a:rPr lang="ru-RU" dirty="0"/>
              <a:t> </a:t>
            </a:r>
            <a:r>
              <a:rPr lang="ru-RU" dirty="0" err="1"/>
              <a:t>внутрішнню</a:t>
            </a:r>
            <a:r>
              <a:rPr lang="ru-RU" dirty="0"/>
              <a:t> </a:t>
            </a:r>
            <a:r>
              <a:rPr lang="ru-RU" dirty="0" err="1"/>
              <a:t>організацію</a:t>
            </a:r>
            <a:r>
              <a:rPr lang="ru-RU" dirty="0"/>
              <a:t>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9703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224136"/>
          </a:xfrm>
        </p:spPr>
        <p:txBody>
          <a:bodyPr>
            <a:noAutofit/>
          </a:bodyPr>
          <a:lstStyle/>
          <a:p>
            <a:r>
              <a:rPr lang="ru-RU" sz="1800" dirty="0" err="1"/>
              <a:t>Критерії</a:t>
            </a:r>
            <a:r>
              <a:rPr lang="ru-RU" sz="1800" dirty="0"/>
              <a:t> </a:t>
            </a:r>
            <a:r>
              <a:rPr lang="ru-RU" sz="1800" dirty="0" err="1"/>
              <a:t>психічного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err="1"/>
              <a:t>здоров'я</a:t>
            </a:r>
            <a:r>
              <a:rPr lang="ru-RU" sz="1800" dirty="0"/>
              <a:t>, </a:t>
            </a:r>
            <a:r>
              <a:rPr lang="ru-RU" sz="1800" dirty="0" err="1"/>
              <a:t>розподілені</a:t>
            </a:r>
            <a:r>
              <a:rPr lang="ru-RU" sz="1800" dirty="0"/>
              <a:t> у </a:t>
            </a:r>
            <a:r>
              <a:rPr lang="ru-RU" sz="1800" dirty="0" err="1"/>
              <a:t>відповідності</a:t>
            </a:r>
            <a:r>
              <a:rPr lang="ru-RU" sz="1800" dirty="0"/>
              <a:t> з видами </a:t>
            </a:r>
            <a:r>
              <a:rPr lang="ru-RU" sz="1800" dirty="0" err="1"/>
              <a:t>прояву</a:t>
            </a:r>
            <a:r>
              <a:rPr lang="ru-RU" sz="1800" dirty="0"/>
              <a:t> </a:t>
            </a:r>
            <a:r>
              <a:rPr lang="ru-RU" sz="1800" dirty="0" err="1"/>
              <a:t>психічного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(</a:t>
            </a:r>
            <a:r>
              <a:rPr lang="ru-RU" sz="1800" dirty="0" err="1"/>
              <a:t>властивості</a:t>
            </a:r>
            <a:r>
              <a:rPr lang="ru-RU" sz="1800" dirty="0"/>
              <a:t>, </a:t>
            </a:r>
            <a:r>
              <a:rPr lang="ru-RU" sz="1800" dirty="0" err="1"/>
              <a:t>стани</a:t>
            </a:r>
            <a:r>
              <a:rPr lang="ru-RU" sz="1800" dirty="0"/>
              <a:t>, </a:t>
            </a:r>
            <a:r>
              <a:rPr lang="ru-RU" sz="1800" dirty="0" err="1"/>
              <a:t>процеси</a:t>
            </a:r>
            <a:r>
              <a:rPr lang="ru-RU" sz="1800" dirty="0"/>
              <a:t>), наводить А.Л. </a:t>
            </a:r>
            <a:r>
              <a:rPr lang="ru-RU" sz="1800" dirty="0" err="1" smtClean="0"/>
              <a:t>Крилов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endParaRPr lang="uk-UA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Серед властивостей здорової особистості це:</a:t>
            </a:r>
          </a:p>
          <a:p>
            <a:r>
              <a:rPr lang="uk-UA" dirty="0" smtClean="0"/>
              <a:t>- оптимізм;</a:t>
            </a:r>
          </a:p>
          <a:p>
            <a:r>
              <a:rPr lang="uk-UA" dirty="0" smtClean="0"/>
              <a:t>- зосередженість (відсутність метушливості);</a:t>
            </a:r>
          </a:p>
          <a:p>
            <a:r>
              <a:rPr lang="uk-UA" dirty="0" smtClean="0"/>
              <a:t>- врівноваженість;</a:t>
            </a:r>
          </a:p>
          <a:p>
            <a:r>
              <a:rPr lang="uk-UA" dirty="0" smtClean="0"/>
              <a:t>- моральність (чесність, </a:t>
            </a:r>
            <a:r>
              <a:rPr lang="uk-UA" dirty="0" err="1" smtClean="0"/>
              <a:t>совістність</a:t>
            </a:r>
            <a:r>
              <a:rPr lang="uk-UA" dirty="0" smtClean="0"/>
              <a:t> та </a:t>
            </a:r>
            <a:r>
              <a:rPr lang="uk-UA" dirty="0" err="1" smtClean="0"/>
              <a:t>ін</a:t>
            </a:r>
            <a:r>
              <a:rPr lang="uk-UA" dirty="0" smtClean="0"/>
              <a:t>);</a:t>
            </a:r>
          </a:p>
          <a:p>
            <a:r>
              <a:rPr lang="uk-UA" dirty="0" smtClean="0"/>
              <a:t>- адекватний рівень домагання;</a:t>
            </a:r>
          </a:p>
          <a:p>
            <a:r>
              <a:rPr lang="uk-UA" dirty="0" smtClean="0"/>
              <a:t>- почуття обов'язку;</a:t>
            </a:r>
          </a:p>
          <a:p>
            <a:r>
              <a:rPr lang="uk-UA" dirty="0" smtClean="0"/>
              <a:t>- впевненість в собі;</a:t>
            </a:r>
          </a:p>
          <a:p>
            <a:r>
              <a:rPr lang="uk-UA" dirty="0" smtClean="0"/>
              <a:t>- необразливість (уміння звільнятися від прихованих образ);</a:t>
            </a:r>
          </a:p>
          <a:p>
            <a:r>
              <a:rPr lang="uk-UA" dirty="0" smtClean="0"/>
              <a:t>- не лінивість;</a:t>
            </a:r>
          </a:p>
          <a:p>
            <a:r>
              <a:rPr lang="uk-UA" dirty="0" smtClean="0"/>
              <a:t>- незалежність;</a:t>
            </a:r>
          </a:p>
          <a:p>
            <a:r>
              <a:rPr lang="uk-UA" dirty="0" smtClean="0"/>
              <a:t>- безпосередність (природність);</a:t>
            </a:r>
          </a:p>
          <a:p>
            <a:r>
              <a:rPr lang="uk-UA" dirty="0" smtClean="0"/>
              <a:t>- відповідальність;</a:t>
            </a:r>
          </a:p>
          <a:p>
            <a:r>
              <a:rPr lang="uk-UA" dirty="0" smtClean="0"/>
              <a:t>- почуття гумору;</a:t>
            </a:r>
          </a:p>
          <a:p>
            <a:r>
              <a:rPr lang="uk-UA" dirty="0" smtClean="0"/>
              <a:t>- доброзичливість;</a:t>
            </a:r>
          </a:p>
          <a:p>
            <a:r>
              <a:rPr lang="uk-UA" dirty="0" smtClean="0"/>
              <a:t>- терплячість;</a:t>
            </a:r>
          </a:p>
          <a:p>
            <a:r>
              <a:rPr lang="uk-UA" dirty="0" smtClean="0"/>
              <a:t>- самоповага;</a:t>
            </a:r>
          </a:p>
          <a:p>
            <a:r>
              <a:rPr lang="uk-UA" dirty="0" smtClean="0"/>
              <a:t>- самоконтроль.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2493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91264" cy="864096"/>
          </a:xfrm>
        </p:spPr>
        <p:txBody>
          <a:bodyPr>
            <a:normAutofit fontScale="90000"/>
          </a:bodyPr>
          <a:lstStyle/>
          <a:p>
            <a:r>
              <a:rPr lang="ru-RU" sz="1800" dirty="0"/>
              <a:t>У </a:t>
            </a:r>
            <a:r>
              <a:rPr lang="ru-RU" sz="1800" dirty="0" err="1"/>
              <a:t>сфері</a:t>
            </a:r>
            <a:r>
              <a:rPr lang="ru-RU" sz="1800" dirty="0"/>
              <a:t> </a:t>
            </a:r>
            <a:r>
              <a:rPr lang="ru-RU" sz="1800" dirty="0" err="1"/>
              <a:t>психічних</a:t>
            </a:r>
            <a:r>
              <a:rPr lang="ru-RU" sz="1800" dirty="0"/>
              <a:t> </a:t>
            </a:r>
            <a:r>
              <a:rPr lang="ru-RU" sz="1800" dirty="0" err="1"/>
              <a:t>станів</a:t>
            </a:r>
            <a:r>
              <a:rPr lang="ru-RU" sz="1800" dirty="0"/>
              <a:t> </a:t>
            </a:r>
            <a:r>
              <a:rPr lang="ru-RU" sz="1800" dirty="0" err="1"/>
              <a:t>здорової</a:t>
            </a:r>
            <a:r>
              <a:rPr lang="ru-RU" sz="1800" dirty="0"/>
              <a:t> </a:t>
            </a:r>
            <a:r>
              <a:rPr lang="ru-RU" sz="1800" dirty="0" err="1"/>
              <a:t>особистості</a:t>
            </a:r>
            <a:r>
              <a:rPr lang="ru-RU" sz="1800" dirty="0"/>
              <a:t> </a:t>
            </a:r>
            <a:r>
              <a:rPr lang="ru-RU" sz="1800" dirty="0" err="1"/>
              <a:t>зазвичай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err="1"/>
              <a:t>включають</a:t>
            </a:r>
            <a:r>
              <a:rPr lang="ru-RU" sz="1800" dirty="0"/>
              <a:t>:</a:t>
            </a:r>
            <a:br>
              <a:rPr lang="ru-RU" sz="1800" dirty="0"/>
            </a:br>
            <a:endParaRPr lang="uk-UA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- емоційну стійкість (</a:t>
            </a:r>
            <a:r>
              <a:rPr lang="uk-UA" dirty="0" err="1" smtClean="0"/>
              <a:t>самооволодіння</a:t>
            </a:r>
            <a:r>
              <a:rPr lang="uk-UA" dirty="0" smtClean="0"/>
              <a:t>);</a:t>
            </a:r>
          </a:p>
          <a:p>
            <a:r>
              <a:rPr lang="uk-UA" dirty="0" smtClean="0"/>
              <a:t>- зрілість почуттів відповідно віку;</a:t>
            </a:r>
          </a:p>
          <a:p>
            <a:r>
              <a:rPr lang="uk-UA" dirty="0" smtClean="0"/>
              <a:t>- співволодіння з негативними емоціями (страх, гнів,</a:t>
            </a:r>
          </a:p>
          <a:p>
            <a:r>
              <a:rPr lang="uk-UA" dirty="0" smtClean="0"/>
              <a:t>жадібність, заздрість тощо);</a:t>
            </a:r>
          </a:p>
          <a:p>
            <a:r>
              <a:rPr lang="uk-UA" dirty="0" smtClean="0"/>
              <a:t>- вільний, природний прояв почуттів та емоцій;</a:t>
            </a:r>
          </a:p>
          <a:p>
            <a:r>
              <a:rPr lang="uk-UA" dirty="0" smtClean="0"/>
              <a:t>- здатність радіти;</a:t>
            </a:r>
          </a:p>
          <a:p>
            <a:r>
              <a:rPr lang="uk-UA" dirty="0" smtClean="0"/>
              <a:t>- збереження звичного (оптимального) самопочуття.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82614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579296" cy="1080120"/>
          </a:xfrm>
        </p:spPr>
        <p:txBody>
          <a:bodyPr>
            <a:normAutofit/>
          </a:bodyPr>
          <a:lstStyle/>
          <a:p>
            <a:r>
              <a:rPr lang="ru-RU" sz="1800" dirty="0"/>
              <a:t>З </a:t>
            </a:r>
            <a:r>
              <a:rPr lang="ru-RU" sz="1800" dirty="0" err="1"/>
              <a:t>психічних</a:t>
            </a:r>
            <a:r>
              <a:rPr lang="ru-RU" sz="1800" dirty="0"/>
              <a:t> </a:t>
            </a:r>
            <a:r>
              <a:rPr lang="ru-RU" sz="1800" dirty="0" err="1"/>
              <a:t>процесів</a:t>
            </a:r>
            <a:r>
              <a:rPr lang="ru-RU" sz="1800" dirty="0"/>
              <a:t> </a:t>
            </a:r>
            <a:r>
              <a:rPr lang="ru-RU" sz="1800" dirty="0" err="1"/>
              <a:t>здорової</a:t>
            </a:r>
            <a:r>
              <a:rPr lang="ru-RU" sz="1800" dirty="0"/>
              <a:t> </a:t>
            </a:r>
            <a:r>
              <a:rPr lang="ru-RU" sz="1800" dirty="0" err="1"/>
              <a:t>особистості</a:t>
            </a:r>
            <a:r>
              <a:rPr lang="ru-RU" sz="1800" dirty="0"/>
              <a:t> </a:t>
            </a:r>
            <a:r>
              <a:rPr lang="ru-RU" sz="1800" dirty="0" err="1"/>
              <a:t>частіше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err="1"/>
              <a:t>згадуються</a:t>
            </a:r>
            <a:r>
              <a:rPr lang="ru-RU" sz="1800" dirty="0"/>
              <a:t>:</a:t>
            </a:r>
            <a:br>
              <a:rPr lang="ru-RU" sz="1800" dirty="0"/>
            </a:br>
            <a:endParaRPr lang="uk-UA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- максимальне наближення суб'єктивних образів до</a:t>
            </a:r>
          </a:p>
          <a:p>
            <a:r>
              <a:rPr lang="uk-UA" dirty="0" smtClean="0"/>
              <a:t>відображення об'єктивної дійсності (адекватність психічного</a:t>
            </a:r>
          </a:p>
          <a:p>
            <a:r>
              <a:rPr lang="uk-UA" dirty="0" smtClean="0"/>
              <a:t>відображення);</a:t>
            </a:r>
          </a:p>
          <a:p>
            <a:r>
              <a:rPr lang="uk-UA" dirty="0" smtClean="0"/>
              <a:t>- адекватне сприйняття самого себе;</a:t>
            </a:r>
          </a:p>
          <a:p>
            <a:r>
              <a:rPr lang="uk-UA" dirty="0" smtClean="0"/>
              <a:t>- здатність концентрації уваги на предметі;</a:t>
            </a:r>
          </a:p>
          <a:p>
            <a:r>
              <a:rPr lang="uk-UA" dirty="0" smtClean="0"/>
              <a:t>- утримання інформації в пам'яті;</a:t>
            </a:r>
          </a:p>
          <a:p>
            <a:r>
              <a:rPr lang="uk-UA" dirty="0" smtClean="0"/>
              <a:t>- спроможності до логічної обробки інформації;</a:t>
            </a:r>
          </a:p>
          <a:p>
            <a:r>
              <a:rPr lang="uk-UA" dirty="0" smtClean="0"/>
              <a:t>- критичність мислення;</a:t>
            </a:r>
          </a:p>
          <a:p>
            <a:r>
              <a:rPr lang="uk-UA" dirty="0" smtClean="0"/>
              <a:t>- креативність (здатність до творчості, уміння користуватись</a:t>
            </a:r>
          </a:p>
          <a:p>
            <a:r>
              <a:rPr lang="uk-UA" dirty="0" smtClean="0"/>
              <a:t>інтелектом);</a:t>
            </a:r>
          </a:p>
          <a:p>
            <a:r>
              <a:rPr lang="uk-UA" dirty="0" smtClean="0"/>
              <a:t>- знання себе;</a:t>
            </a:r>
          </a:p>
          <a:p>
            <a:r>
              <a:rPr lang="uk-UA" dirty="0" smtClean="0"/>
              <a:t>- дисципліна (управління думками).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3286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МОДЕЛЬ ЗДОРОВОЇ ОСОБИСТОСТІ В ТЕОРІЯХ ЗАРУБІЖНИХ</a:t>
            </a:r>
          </a:p>
          <a:p>
            <a:r>
              <a:rPr lang="uk-UA" dirty="0" smtClean="0"/>
              <a:t>ДОСЛІДНИКІВ</a:t>
            </a:r>
          </a:p>
          <a:p>
            <a:r>
              <a:rPr lang="uk-UA" dirty="0" smtClean="0"/>
              <a:t>Аналіз теорій моделей здорової особистості почнемо з поняття</a:t>
            </a:r>
          </a:p>
          <a:p>
            <a:r>
              <a:rPr lang="uk-UA" dirty="0" err="1" smtClean="0"/>
              <a:t>―здоров’я‖</a:t>
            </a:r>
            <a:r>
              <a:rPr lang="uk-UA" dirty="0" smtClean="0"/>
              <a:t>, яке можна трактувати як </a:t>
            </a:r>
            <a:r>
              <a:rPr lang="uk-UA" dirty="0" err="1" smtClean="0"/>
              <a:t>―розвиток</a:t>
            </a:r>
            <a:r>
              <a:rPr lang="uk-UA" dirty="0" smtClean="0"/>
              <a:t> і рух у бік</a:t>
            </a:r>
          </a:p>
          <a:p>
            <a:r>
              <a:rPr lang="uk-UA" dirty="0" err="1" smtClean="0"/>
              <a:t>самоактуалізації‖</a:t>
            </a:r>
            <a:r>
              <a:rPr lang="uk-UA" dirty="0" smtClean="0"/>
              <a:t>. Авторство цієї теорії належить А. </a:t>
            </a:r>
            <a:r>
              <a:rPr lang="uk-UA" dirty="0" err="1" smtClean="0"/>
              <a:t>Маслоу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474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</TotalTime>
  <Words>705</Words>
  <Application>Microsoft Office PowerPoint</Application>
  <PresentationFormat>Экран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Психологічне благополуччя та самоефективність особистості</vt:lpstr>
      <vt:lpstr>Презентация PowerPoint</vt:lpstr>
      <vt:lpstr>Презентация PowerPoint</vt:lpstr>
      <vt:lpstr>Презентация PowerPoint</vt:lpstr>
      <vt:lpstr>Ідея комплексного підходу в оцінці психічного здоров'я</vt:lpstr>
      <vt:lpstr>Критерії психічного здоров'я, розподілені у відповідності з видами прояву психічного (властивості, стани, процеси), наводить А.Л. Крилов  </vt:lpstr>
      <vt:lpstr>У сфері психічних станів здорової особистості зазвичай включають: </vt:lpstr>
      <vt:lpstr>З психічних процесів здорової особистості частіше згадуються: </vt:lpstr>
      <vt:lpstr>Презентация PowerPoint</vt:lpstr>
      <vt:lpstr>Презентация PowerPoint</vt:lpstr>
      <vt:lpstr>Презентация PowerPoint</vt:lpstr>
      <vt:lpstr>Презентация PowerPoint</vt:lpstr>
      <vt:lpstr>Література: Психологія здоров’я людини / За ред. І. Я. Коцана.– Луцьк: РВВ ―Вежа‖ Волин. нац. ун-ту ім. Лесі Українки, 2011.– 430 с. https://core.ac.uk/download/pdf/323530716.pdf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Психологічне благополуччя та самоефективність особистості</dc:title>
  <dc:creator>Слава Україні!</dc:creator>
  <cp:lastModifiedBy>Слава Україні!</cp:lastModifiedBy>
  <cp:revision>4</cp:revision>
  <dcterms:created xsi:type="dcterms:W3CDTF">2024-04-18T11:11:54Z</dcterms:created>
  <dcterms:modified xsi:type="dcterms:W3CDTF">2024-04-18T12:00:41Z</dcterms:modified>
</cp:coreProperties>
</file>