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7" r:id="rId2"/>
    <p:sldId id="258" r:id="rId3"/>
    <p:sldId id="259" r:id="rId4"/>
    <p:sldId id="260" r:id="rId5"/>
    <p:sldId id="296" r:id="rId6"/>
    <p:sldId id="261" r:id="rId7"/>
    <p:sldId id="262" r:id="rId8"/>
    <p:sldId id="271" r:id="rId9"/>
    <p:sldId id="264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A"/>
    <a:srgbClr val="00003E"/>
    <a:srgbClr val="990000"/>
    <a:srgbClr val="420042"/>
    <a:srgbClr val="680000"/>
    <a:srgbClr val="480000"/>
    <a:srgbClr val="332613"/>
    <a:srgbClr val="2E17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F94FC3-EAC9-4633-BFA3-83C732CCBB34}" type="doc">
      <dgm:prSet loTypeId="urn:microsoft.com/office/officeart/2005/8/layout/vList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8A354914-3EB5-4769-81E9-34DF7971336A}">
      <dgm:prSet custT="1"/>
      <dgm:spPr/>
      <dgm:t>
        <a:bodyPr/>
        <a:lstStyle/>
        <a:p>
          <a:pPr algn="ctr"/>
          <a:r>
            <a:rPr lang="uk-UA" sz="2500" b="1" dirty="0" smtClean="0">
              <a:solidFill>
                <a:schemeClr val="tx1"/>
              </a:solidFill>
              <a:latin typeface="Georgia" pitchFamily="18" charset="0"/>
            </a:rPr>
            <a:t>Фізіологічні основи формування характеру:</a:t>
          </a:r>
          <a:endParaRPr lang="ru-RU" sz="2500" dirty="0">
            <a:solidFill>
              <a:schemeClr val="tx1"/>
            </a:solidFill>
            <a:latin typeface="Georgia" pitchFamily="18" charset="0"/>
          </a:endParaRPr>
        </a:p>
      </dgm:t>
    </dgm:pt>
    <dgm:pt modelId="{6AE935EA-D2AF-498B-90D1-8486AEE1B1DA}" type="parTrans" cxnId="{691E4849-648F-4DF4-A2E2-1941CF1C71E2}">
      <dgm:prSet/>
      <dgm:spPr/>
      <dgm:t>
        <a:bodyPr/>
        <a:lstStyle/>
        <a:p>
          <a:endParaRPr lang="ru-RU"/>
        </a:p>
      </dgm:t>
    </dgm:pt>
    <dgm:pt modelId="{7D7AE623-3DC7-4B69-AE58-BBE9D3E1CFBE}" type="sibTrans" cxnId="{691E4849-648F-4DF4-A2E2-1941CF1C71E2}">
      <dgm:prSet/>
      <dgm:spPr/>
      <dgm:t>
        <a:bodyPr/>
        <a:lstStyle/>
        <a:p>
          <a:endParaRPr lang="ru-RU"/>
        </a:p>
      </dgm:t>
    </dgm:pt>
    <dgm:pt modelId="{0E4561A3-2938-415C-8037-152736567611}" type="pres">
      <dgm:prSet presAssocID="{ACF94FC3-EAC9-4633-BFA3-83C732CCBB3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BB84ED-2A59-4A40-8252-5A9CE390D72C}" type="pres">
      <dgm:prSet presAssocID="{8A354914-3EB5-4769-81E9-34DF7971336A}" presName="parentText" presStyleLbl="node1" presStyleIdx="0" presStyleCnt="1" custLinFactNeighborX="847" custLinFactNeighborY="-161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879E40-E509-418E-AB6C-B13AA88F0B59}" type="presOf" srcId="{8A354914-3EB5-4769-81E9-34DF7971336A}" destId="{98BB84ED-2A59-4A40-8252-5A9CE390D72C}" srcOrd="0" destOrd="0" presId="urn:microsoft.com/office/officeart/2005/8/layout/vList2"/>
    <dgm:cxn modelId="{691E4849-648F-4DF4-A2E2-1941CF1C71E2}" srcId="{ACF94FC3-EAC9-4633-BFA3-83C732CCBB34}" destId="{8A354914-3EB5-4769-81E9-34DF7971336A}" srcOrd="0" destOrd="0" parTransId="{6AE935EA-D2AF-498B-90D1-8486AEE1B1DA}" sibTransId="{7D7AE623-3DC7-4B69-AE58-BBE9D3E1CFBE}"/>
    <dgm:cxn modelId="{5E813C70-074A-4F82-979D-A94FF9BD8E2E}" type="presOf" srcId="{ACF94FC3-EAC9-4633-BFA3-83C732CCBB34}" destId="{0E4561A3-2938-415C-8037-152736567611}" srcOrd="0" destOrd="0" presId="urn:microsoft.com/office/officeart/2005/8/layout/vList2"/>
    <dgm:cxn modelId="{2D4F143C-A8A0-4338-B9C0-85FFC1A3F731}" type="presParOf" srcId="{0E4561A3-2938-415C-8037-152736567611}" destId="{98BB84ED-2A59-4A40-8252-5A9CE390D72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DB1F8A-70AF-43E3-8342-EC7ACD7716E1}" type="doc">
      <dgm:prSet loTypeId="urn:microsoft.com/office/officeart/2005/8/layout/vList3#1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309C2F4D-372D-453C-985B-E64B61927BAF}">
      <dgm:prSet custT="1"/>
      <dgm:spPr/>
      <dgm:t>
        <a:bodyPr/>
        <a:lstStyle/>
        <a:p>
          <a:pPr rtl="0"/>
          <a:r>
            <a:rPr lang="uk-UA" sz="2200" b="1" dirty="0" smtClean="0">
              <a:solidFill>
                <a:schemeClr val="tx1"/>
              </a:solidFill>
              <a:latin typeface="Georgia" pitchFamily="18" charset="0"/>
            </a:rPr>
            <a:t>тип вищої нервової      діяльності, </a:t>
          </a:r>
        </a:p>
        <a:p>
          <a:pPr rtl="0"/>
          <a:r>
            <a:rPr lang="uk-UA" sz="2200" b="1" dirty="0" smtClean="0">
              <a:solidFill>
                <a:schemeClr val="tx1"/>
              </a:solidFill>
              <a:latin typeface="Georgia" pitchFamily="18" charset="0"/>
            </a:rPr>
            <a:t>що лежить в основі темпераменту;</a:t>
          </a:r>
          <a:endParaRPr lang="ru-RU" sz="2200" b="1" dirty="0">
            <a:solidFill>
              <a:schemeClr val="tx1"/>
            </a:solidFill>
            <a:latin typeface="Georgia" pitchFamily="18" charset="0"/>
            <a:cs typeface="Times New Roman" pitchFamily="18" charset="0"/>
          </a:endParaRPr>
        </a:p>
      </dgm:t>
    </dgm:pt>
    <dgm:pt modelId="{641123C1-97B4-4DA7-8C70-9DB368C0C4B3}" type="parTrans" cxnId="{E75111E0-9567-404F-BAE0-3B92F0952615}">
      <dgm:prSet/>
      <dgm:spPr/>
      <dgm:t>
        <a:bodyPr/>
        <a:lstStyle/>
        <a:p>
          <a:endParaRPr lang="ru-RU"/>
        </a:p>
      </dgm:t>
    </dgm:pt>
    <dgm:pt modelId="{3C183638-746F-44FA-A671-D11672A1F71F}" type="sibTrans" cxnId="{E75111E0-9567-404F-BAE0-3B92F0952615}">
      <dgm:prSet/>
      <dgm:spPr/>
      <dgm:t>
        <a:bodyPr/>
        <a:lstStyle/>
        <a:p>
          <a:endParaRPr lang="ru-RU"/>
        </a:p>
      </dgm:t>
    </dgm:pt>
    <dgm:pt modelId="{A45D9E31-E782-4CE4-8A7A-352A5EC70FCA}" type="pres">
      <dgm:prSet presAssocID="{23DB1F8A-70AF-43E3-8342-EC7ACD7716E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1137923-0FAC-4528-9A1B-B9BD67E5FD28}" type="pres">
      <dgm:prSet presAssocID="{309C2F4D-372D-453C-985B-E64B61927BAF}" presName="composite" presStyleCnt="0"/>
      <dgm:spPr/>
    </dgm:pt>
    <dgm:pt modelId="{ECFB5426-DC5D-43BE-87EB-31CDF874014E}" type="pres">
      <dgm:prSet presAssocID="{309C2F4D-372D-453C-985B-E64B61927BAF}" presName="imgShp" presStyleLbl="fgImgPlace1" presStyleIdx="0" presStyleCnt="1" custLinFactX="-33587" custLinFactNeighborX="-100000" custLinFactNeighborY="873"/>
      <dgm:spPr>
        <a:blipFill>
          <a:blip xmlns:r="http://schemas.openxmlformats.org/officeDocument/2006/relationships" r:embed="rId1" cstate="print">
            <a:extLst>
              <a:ext uri="{28A0092B-C50C-407E-A947-70E740481C1C}"/>
            </a:extLst>
          </a:blip>
          <a:srcRect/>
          <a:stretch>
            <a:fillRect/>
          </a:stretch>
        </a:blipFill>
      </dgm:spPr>
    </dgm:pt>
    <dgm:pt modelId="{8A947E20-9FB8-41FD-9C6D-E2C3572C8B0F}" type="pres">
      <dgm:prSet presAssocID="{309C2F4D-372D-453C-985B-E64B61927BAF}" presName="txShp" presStyleLbl="node1" presStyleIdx="0" presStyleCnt="1" custScaleX="148094" custLinFactNeighborX="-84" custLinFactNeighborY="60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0961CD-809C-4937-B674-2356A497DAFD}" type="presOf" srcId="{309C2F4D-372D-453C-985B-E64B61927BAF}" destId="{8A947E20-9FB8-41FD-9C6D-E2C3572C8B0F}" srcOrd="0" destOrd="0" presId="urn:microsoft.com/office/officeart/2005/8/layout/vList3#1"/>
    <dgm:cxn modelId="{56EDA2D8-227A-4984-8053-646E3806D2D2}" type="presOf" srcId="{23DB1F8A-70AF-43E3-8342-EC7ACD7716E1}" destId="{A45D9E31-E782-4CE4-8A7A-352A5EC70FCA}" srcOrd="0" destOrd="0" presId="urn:microsoft.com/office/officeart/2005/8/layout/vList3#1"/>
    <dgm:cxn modelId="{E75111E0-9567-404F-BAE0-3B92F0952615}" srcId="{23DB1F8A-70AF-43E3-8342-EC7ACD7716E1}" destId="{309C2F4D-372D-453C-985B-E64B61927BAF}" srcOrd="0" destOrd="0" parTransId="{641123C1-97B4-4DA7-8C70-9DB368C0C4B3}" sibTransId="{3C183638-746F-44FA-A671-D11672A1F71F}"/>
    <dgm:cxn modelId="{FFEC2680-0FD6-4104-AC0E-DC99F065E2DA}" type="presParOf" srcId="{A45D9E31-E782-4CE4-8A7A-352A5EC70FCA}" destId="{71137923-0FAC-4528-9A1B-B9BD67E5FD28}" srcOrd="0" destOrd="0" presId="urn:microsoft.com/office/officeart/2005/8/layout/vList3#1"/>
    <dgm:cxn modelId="{BB5DF973-64B8-4755-BE09-C283A358620F}" type="presParOf" srcId="{71137923-0FAC-4528-9A1B-B9BD67E5FD28}" destId="{ECFB5426-DC5D-43BE-87EB-31CDF874014E}" srcOrd="0" destOrd="0" presId="urn:microsoft.com/office/officeart/2005/8/layout/vList3#1"/>
    <dgm:cxn modelId="{E351BC53-A896-4FD3-AFBA-E5D906AA2535}" type="presParOf" srcId="{71137923-0FAC-4528-9A1B-B9BD67E5FD28}" destId="{8A947E20-9FB8-41FD-9C6D-E2C3572C8B0F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1BD011-5700-43BF-A7B9-1509F396ACB2}" type="doc">
      <dgm:prSet loTypeId="urn:microsoft.com/office/officeart/2005/8/layout/vList3#2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32D87045-45D6-4DF6-96BD-B14851B4F088}">
      <dgm:prSet custT="1"/>
      <dgm:spPr/>
      <dgm:t>
        <a:bodyPr/>
        <a:lstStyle/>
        <a:p>
          <a:pPr rtl="0"/>
          <a:r>
            <a:rPr lang="uk-UA" sz="2200" b="1" dirty="0" smtClean="0">
              <a:solidFill>
                <a:schemeClr val="tx1"/>
              </a:solidFill>
              <a:latin typeface="Georgia" pitchFamily="18" charset="0"/>
            </a:rPr>
            <a:t>утворення системи тимчасових нервових зв’язків – динамічного стереотипу.</a:t>
          </a:r>
          <a:r>
            <a:rPr lang="uk-UA" sz="2200" b="1" dirty="0" smtClean="0">
              <a:solidFill>
                <a:schemeClr val="tx1"/>
              </a:solidFill>
              <a:latin typeface="Georgia" pitchFamily="18" charset="0"/>
              <a:cs typeface="Times New Roman" pitchFamily="18" charset="0"/>
            </a:rPr>
            <a:t> </a:t>
          </a:r>
          <a:endParaRPr lang="ru-RU" sz="2200" b="1" dirty="0">
            <a:solidFill>
              <a:schemeClr val="tx1"/>
            </a:solidFill>
            <a:latin typeface="Georgia" pitchFamily="18" charset="0"/>
            <a:cs typeface="Times New Roman" pitchFamily="18" charset="0"/>
          </a:endParaRPr>
        </a:p>
      </dgm:t>
    </dgm:pt>
    <dgm:pt modelId="{3BDDE672-B832-4944-AB76-685C68CADD59}" type="parTrans" cxnId="{B4677ABB-3803-418C-8235-A83A286271E6}">
      <dgm:prSet/>
      <dgm:spPr/>
      <dgm:t>
        <a:bodyPr/>
        <a:lstStyle/>
        <a:p>
          <a:endParaRPr lang="ru-RU"/>
        </a:p>
      </dgm:t>
    </dgm:pt>
    <dgm:pt modelId="{383DDE13-DC0B-479D-A0AC-967246BE7655}" type="sibTrans" cxnId="{B4677ABB-3803-418C-8235-A83A286271E6}">
      <dgm:prSet/>
      <dgm:spPr/>
      <dgm:t>
        <a:bodyPr/>
        <a:lstStyle/>
        <a:p>
          <a:endParaRPr lang="ru-RU"/>
        </a:p>
      </dgm:t>
    </dgm:pt>
    <dgm:pt modelId="{73BF9792-C05A-4636-BD62-E9291A11D876}" type="pres">
      <dgm:prSet presAssocID="{5F1BD011-5700-43BF-A7B9-1509F396ACB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83F5E2-25ED-4DF6-B31E-3B5C3AFA14FF}" type="pres">
      <dgm:prSet presAssocID="{32D87045-45D6-4DF6-96BD-B14851B4F088}" presName="composite" presStyleCnt="0"/>
      <dgm:spPr/>
    </dgm:pt>
    <dgm:pt modelId="{0B1451E1-A98C-48AC-B4BD-97405CA2CE7B}" type="pres">
      <dgm:prSet presAssocID="{32D87045-45D6-4DF6-96BD-B14851B4F088}" presName="imgShp" presStyleLbl="fgImgPlace1" presStyleIdx="0" presStyleCnt="1"/>
      <dgm:spPr>
        <a:blipFill>
          <a:blip xmlns:r="http://schemas.openxmlformats.org/officeDocument/2006/relationships" r:embed="rId1" cstate="print">
            <a:extLst>
              <a:ext uri="{28A0092B-C50C-407E-A947-70E740481C1C}"/>
            </a:extLst>
          </a:blip>
          <a:srcRect/>
          <a:stretch>
            <a:fillRect/>
          </a:stretch>
        </a:blipFill>
      </dgm:spPr>
    </dgm:pt>
    <dgm:pt modelId="{0005628B-BA80-4E6A-83B9-A81F4392C6B6}" type="pres">
      <dgm:prSet presAssocID="{32D87045-45D6-4DF6-96BD-B14851B4F088}" presName="txShp" presStyleLbl="node1" presStyleIdx="0" presStyleCnt="1" custScaleX="139072" custScaleY="100000" custLinFactNeighborX="10658" custLinFactNeighborY="-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004E17-BC2D-42CB-80CB-573DB54A4B04}" type="presOf" srcId="{32D87045-45D6-4DF6-96BD-B14851B4F088}" destId="{0005628B-BA80-4E6A-83B9-A81F4392C6B6}" srcOrd="0" destOrd="0" presId="urn:microsoft.com/office/officeart/2005/8/layout/vList3#2"/>
    <dgm:cxn modelId="{0597DCF4-A975-4EA4-A69D-91D47484BD0D}" type="presOf" srcId="{5F1BD011-5700-43BF-A7B9-1509F396ACB2}" destId="{73BF9792-C05A-4636-BD62-E9291A11D876}" srcOrd="0" destOrd="0" presId="urn:microsoft.com/office/officeart/2005/8/layout/vList3#2"/>
    <dgm:cxn modelId="{B4677ABB-3803-418C-8235-A83A286271E6}" srcId="{5F1BD011-5700-43BF-A7B9-1509F396ACB2}" destId="{32D87045-45D6-4DF6-96BD-B14851B4F088}" srcOrd="0" destOrd="0" parTransId="{3BDDE672-B832-4944-AB76-685C68CADD59}" sibTransId="{383DDE13-DC0B-479D-A0AC-967246BE7655}"/>
    <dgm:cxn modelId="{17BD0B2B-39DA-4A6D-AA53-A6181C659D89}" type="presParOf" srcId="{73BF9792-C05A-4636-BD62-E9291A11D876}" destId="{B783F5E2-25ED-4DF6-B31E-3B5C3AFA14FF}" srcOrd="0" destOrd="0" presId="urn:microsoft.com/office/officeart/2005/8/layout/vList3#2"/>
    <dgm:cxn modelId="{BEBA98EB-5B38-436D-9A27-A6CEB53C9757}" type="presParOf" srcId="{B783F5E2-25ED-4DF6-B31E-3B5C3AFA14FF}" destId="{0B1451E1-A98C-48AC-B4BD-97405CA2CE7B}" srcOrd="0" destOrd="0" presId="urn:microsoft.com/office/officeart/2005/8/layout/vList3#2"/>
    <dgm:cxn modelId="{E3263F61-C624-4EE9-845F-467520B78EBD}" type="presParOf" srcId="{B783F5E2-25ED-4DF6-B31E-3B5C3AFA14FF}" destId="{0005628B-BA80-4E6A-83B9-A81F4392C6B6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1C2DEA-9199-479E-8A6D-0CE769E09059}" type="doc">
      <dgm:prSet loTypeId="urn:microsoft.com/office/officeart/2005/8/layout/vList3#3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D251000F-C333-4D06-80A6-14F739A6FDF1}">
      <dgm:prSet custT="1"/>
      <dgm:spPr/>
      <dgm:t>
        <a:bodyPr/>
        <a:lstStyle/>
        <a:p>
          <a:pPr algn="r" rtl="0"/>
          <a:r>
            <a:rPr lang="uk-UA" sz="2100" b="1" i="1" dirty="0" smtClean="0">
              <a:solidFill>
                <a:schemeClr val="tx1"/>
              </a:solidFill>
              <a:latin typeface="Georgia" pitchFamily="18" charset="0"/>
            </a:rPr>
            <a:t>Наприклад, виховання акуратності у дитини дошкільного віку.</a:t>
          </a:r>
          <a:endParaRPr lang="ru-RU" sz="2100" b="1" i="1" dirty="0">
            <a:solidFill>
              <a:schemeClr val="tx1"/>
            </a:solidFill>
            <a:latin typeface="Georgia" pitchFamily="18" charset="0"/>
            <a:cs typeface="Times New Roman" pitchFamily="18" charset="0"/>
          </a:endParaRPr>
        </a:p>
      </dgm:t>
    </dgm:pt>
    <dgm:pt modelId="{584B61F8-2301-432D-88BD-3C23BC2A22C9}" type="parTrans" cxnId="{BAC7E162-C9D2-40D3-A739-31ABADF2D09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C94F348-5C27-4000-B49E-D2B6D9C85BC9}" type="sibTrans" cxnId="{BAC7E162-C9D2-40D3-A739-31ABADF2D090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6151297-9575-4B78-98D2-7DF88938BDC5}" type="pres">
      <dgm:prSet presAssocID="{FF1C2DEA-9199-479E-8A6D-0CE769E09059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360C29-2D38-4248-BCFA-FA413911F896}" type="pres">
      <dgm:prSet presAssocID="{D251000F-C333-4D06-80A6-14F739A6FDF1}" presName="composite" presStyleCnt="0"/>
      <dgm:spPr/>
    </dgm:pt>
    <dgm:pt modelId="{0D888374-DF09-41E9-8243-EF91C69FEF25}" type="pres">
      <dgm:prSet presAssocID="{D251000F-C333-4D06-80A6-14F739A6FDF1}" presName="imgShp" presStyleLbl="fgImgPlace1" presStyleIdx="0" presStyleCnt="1"/>
      <dgm:spPr>
        <a:blipFill>
          <a:blip xmlns:r="http://schemas.openxmlformats.org/officeDocument/2006/relationships" r:embed="rId1" cstate="print">
            <a:extLst>
              <a:ext uri="{28A0092B-C50C-407E-A947-70E740481C1C}"/>
            </a:extLst>
          </a:blip>
          <a:srcRect/>
          <a:stretch>
            <a:fillRect/>
          </a:stretch>
        </a:blipFill>
      </dgm:spPr>
    </dgm:pt>
    <dgm:pt modelId="{865A4A65-74B0-48CE-8E9D-CD8652876830}" type="pres">
      <dgm:prSet presAssocID="{D251000F-C333-4D06-80A6-14F739A6FDF1}" presName="txShp" presStyleLbl="node1" presStyleIdx="0" presStyleCnt="1" custScaleY="100098" custLinFactNeighborX="19986" custLinFactNeighborY="-426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C7E162-C9D2-40D3-A739-31ABADF2D090}" srcId="{FF1C2DEA-9199-479E-8A6D-0CE769E09059}" destId="{D251000F-C333-4D06-80A6-14F739A6FDF1}" srcOrd="0" destOrd="0" parTransId="{584B61F8-2301-432D-88BD-3C23BC2A22C9}" sibTransId="{EC94F348-5C27-4000-B49E-D2B6D9C85BC9}"/>
    <dgm:cxn modelId="{E23E4402-4375-448F-AC9D-89056CE702F5}" type="presOf" srcId="{FF1C2DEA-9199-479E-8A6D-0CE769E09059}" destId="{86151297-9575-4B78-98D2-7DF88938BDC5}" srcOrd="0" destOrd="0" presId="urn:microsoft.com/office/officeart/2005/8/layout/vList3#3"/>
    <dgm:cxn modelId="{CA5AAECA-C4B8-470E-BE79-1734EAB2ADCF}" type="presOf" srcId="{D251000F-C333-4D06-80A6-14F739A6FDF1}" destId="{865A4A65-74B0-48CE-8E9D-CD8652876830}" srcOrd="0" destOrd="0" presId="urn:microsoft.com/office/officeart/2005/8/layout/vList3#3"/>
    <dgm:cxn modelId="{CBE22453-537B-4BB1-BEEC-49DA22A8C878}" type="presParOf" srcId="{86151297-9575-4B78-98D2-7DF88938BDC5}" destId="{C0360C29-2D38-4248-BCFA-FA413911F896}" srcOrd="0" destOrd="0" presId="urn:microsoft.com/office/officeart/2005/8/layout/vList3#3"/>
    <dgm:cxn modelId="{C8126F09-534A-491A-A552-A4F58C84DFF3}" type="presParOf" srcId="{C0360C29-2D38-4248-BCFA-FA413911F896}" destId="{0D888374-DF09-41E9-8243-EF91C69FEF25}" srcOrd="0" destOrd="0" presId="urn:microsoft.com/office/officeart/2005/8/layout/vList3#3"/>
    <dgm:cxn modelId="{D3A78A70-BE02-4744-94F0-4410948F4636}" type="presParOf" srcId="{C0360C29-2D38-4248-BCFA-FA413911F896}" destId="{865A4A65-74B0-48CE-8E9D-CD8652876830}" srcOrd="1" destOrd="0" presId="urn:microsoft.com/office/officeart/2005/8/layout/vList3#3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2B97E9-1B54-4163-A068-ADECAF425697}" type="doc">
      <dgm:prSet loTypeId="urn:microsoft.com/office/officeart/2005/8/layout/vList2" loCatId="list" qsTypeId="urn:microsoft.com/office/officeart/2005/8/quickstyle/simple3" qsCatId="simple" csTypeId="urn:microsoft.com/office/officeart/2005/8/colors/accent1_2#5" csCatId="accent1" phldr="1"/>
      <dgm:spPr/>
      <dgm:t>
        <a:bodyPr/>
        <a:lstStyle/>
        <a:p>
          <a:endParaRPr lang="ru-RU"/>
        </a:p>
      </dgm:t>
    </dgm:pt>
    <dgm:pt modelId="{97AD12D2-AC3B-4A3B-8DE9-93D51D1E326A}">
      <dgm:prSet custT="1"/>
      <dgm:spPr/>
      <dgm:t>
        <a:bodyPr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200" b="1" dirty="0" smtClean="0"/>
            <a:t>2. </a:t>
          </a:r>
          <a:r>
            <a:rPr lang="ru-RU" sz="2200" b="1" dirty="0" err="1" smtClean="0"/>
            <a:t>Теорії</a:t>
          </a:r>
          <a:r>
            <a:rPr lang="ru-RU" sz="2200" b="1" dirty="0" smtClean="0"/>
            <a:t> характеру.</a:t>
          </a:r>
          <a:endParaRPr lang="ru-RU" sz="2200" dirty="0"/>
        </a:p>
      </dgm:t>
    </dgm:pt>
    <dgm:pt modelId="{59DFDF36-E6F4-4924-9CAB-0C08D8DA12B0}" type="parTrans" cxnId="{EF196746-1242-488B-B69A-091FEB0B63B2}">
      <dgm:prSet/>
      <dgm:spPr/>
      <dgm:t>
        <a:bodyPr/>
        <a:lstStyle/>
        <a:p>
          <a:endParaRPr lang="ru-RU"/>
        </a:p>
      </dgm:t>
    </dgm:pt>
    <dgm:pt modelId="{BAAAF3A5-F65A-44DC-BDF6-1DAC8E3E77C6}" type="sibTrans" cxnId="{EF196746-1242-488B-B69A-091FEB0B63B2}">
      <dgm:prSet/>
      <dgm:spPr/>
      <dgm:t>
        <a:bodyPr/>
        <a:lstStyle/>
        <a:p>
          <a:endParaRPr lang="ru-RU"/>
        </a:p>
      </dgm:t>
    </dgm:pt>
    <dgm:pt modelId="{BB9551FA-E895-4ED1-B2CB-86DDB2DAEED2}">
      <dgm:prSet custT="1"/>
      <dgm:spPr/>
      <dgm:t>
        <a:bodyPr/>
        <a:lstStyle/>
        <a:p>
          <a:pPr algn="ctr"/>
          <a:r>
            <a:rPr lang="ru-RU" sz="2200" b="1" dirty="0" err="1" smtClean="0"/>
            <a:t>Акцентуація</a:t>
          </a:r>
          <a:r>
            <a:rPr lang="ru-RU" sz="2200" b="1" dirty="0" smtClean="0"/>
            <a:t> рис характеру. </a:t>
          </a:r>
          <a:endParaRPr lang="ru-RU" sz="2200" dirty="0"/>
        </a:p>
      </dgm:t>
    </dgm:pt>
    <dgm:pt modelId="{6324125B-5EDA-426E-ADA7-7680877916CE}" type="parTrans" cxnId="{B6FC0A05-EABE-4BAC-A99F-737C0A8A9CFB}">
      <dgm:prSet/>
      <dgm:spPr/>
      <dgm:t>
        <a:bodyPr/>
        <a:lstStyle/>
        <a:p>
          <a:endParaRPr lang="ru-RU"/>
        </a:p>
      </dgm:t>
    </dgm:pt>
    <dgm:pt modelId="{8ACE3336-6286-4CF1-8D9D-81262455673E}" type="sibTrans" cxnId="{B6FC0A05-EABE-4BAC-A99F-737C0A8A9CFB}">
      <dgm:prSet/>
      <dgm:spPr/>
      <dgm:t>
        <a:bodyPr/>
        <a:lstStyle/>
        <a:p>
          <a:endParaRPr lang="ru-RU"/>
        </a:p>
      </dgm:t>
    </dgm:pt>
    <dgm:pt modelId="{66D8E651-8DEC-46FA-8C84-9E1CBBE64A63}" type="pres">
      <dgm:prSet presAssocID="{982B97E9-1B54-4163-A068-ADECAF42569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0ACF90-DEE2-4D8A-A9D0-25210463685D}" type="pres">
      <dgm:prSet presAssocID="{97AD12D2-AC3B-4A3B-8DE9-93D51D1E326A}" presName="parentText" presStyleLbl="node1" presStyleIdx="0" presStyleCnt="2" custScaleY="37151" custLinFactY="-31030" custLinFactNeighborX="-50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249B18-8103-48DC-A70A-95730110F668}" type="pres">
      <dgm:prSet presAssocID="{BAAAF3A5-F65A-44DC-BDF6-1DAC8E3E77C6}" presName="spacer" presStyleCnt="0"/>
      <dgm:spPr/>
      <dgm:t>
        <a:bodyPr/>
        <a:lstStyle/>
        <a:p>
          <a:endParaRPr lang="ru-RU"/>
        </a:p>
      </dgm:t>
    </dgm:pt>
    <dgm:pt modelId="{3B2E73C9-3897-427D-B2D7-A9BA8F1311A4}" type="pres">
      <dgm:prSet presAssocID="{BB9551FA-E895-4ED1-B2CB-86DDB2DAEED2}" presName="parentText" presStyleLbl="node1" presStyleIdx="1" presStyleCnt="2" custScaleY="55372" custLinFactY="-39086" custLinFactNeighborX="37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5376B11-F0BF-4FB3-AF58-D9613D79ACE9}" type="presOf" srcId="{97AD12D2-AC3B-4A3B-8DE9-93D51D1E326A}" destId="{940ACF90-DEE2-4D8A-A9D0-25210463685D}" srcOrd="0" destOrd="0" presId="urn:microsoft.com/office/officeart/2005/8/layout/vList2"/>
    <dgm:cxn modelId="{EF196746-1242-488B-B69A-091FEB0B63B2}" srcId="{982B97E9-1B54-4163-A068-ADECAF425697}" destId="{97AD12D2-AC3B-4A3B-8DE9-93D51D1E326A}" srcOrd="0" destOrd="0" parTransId="{59DFDF36-E6F4-4924-9CAB-0C08D8DA12B0}" sibTransId="{BAAAF3A5-F65A-44DC-BDF6-1DAC8E3E77C6}"/>
    <dgm:cxn modelId="{B6FC0A05-EABE-4BAC-A99F-737C0A8A9CFB}" srcId="{982B97E9-1B54-4163-A068-ADECAF425697}" destId="{BB9551FA-E895-4ED1-B2CB-86DDB2DAEED2}" srcOrd="1" destOrd="0" parTransId="{6324125B-5EDA-426E-ADA7-7680877916CE}" sibTransId="{8ACE3336-6286-4CF1-8D9D-81262455673E}"/>
    <dgm:cxn modelId="{2FBB0B4E-CD4F-4C33-91B7-D88E6422D2E3}" type="presOf" srcId="{982B97E9-1B54-4163-A068-ADECAF425697}" destId="{66D8E651-8DEC-46FA-8C84-9E1CBBE64A63}" srcOrd="0" destOrd="0" presId="urn:microsoft.com/office/officeart/2005/8/layout/vList2"/>
    <dgm:cxn modelId="{12BF6CDF-2E60-4648-A148-02C1288A9AC5}" type="presOf" srcId="{BB9551FA-E895-4ED1-B2CB-86DDB2DAEED2}" destId="{3B2E73C9-3897-427D-B2D7-A9BA8F1311A4}" srcOrd="0" destOrd="0" presId="urn:microsoft.com/office/officeart/2005/8/layout/vList2"/>
    <dgm:cxn modelId="{1230AFD1-4FE3-47EC-987E-BB6BBA6132AC}" type="presParOf" srcId="{66D8E651-8DEC-46FA-8C84-9E1CBBE64A63}" destId="{940ACF90-DEE2-4D8A-A9D0-25210463685D}" srcOrd="0" destOrd="0" presId="urn:microsoft.com/office/officeart/2005/8/layout/vList2"/>
    <dgm:cxn modelId="{E41A2A87-B92E-4A3E-BBB8-0707108330CE}" type="presParOf" srcId="{66D8E651-8DEC-46FA-8C84-9E1CBBE64A63}" destId="{9E249B18-8103-48DC-A70A-95730110F668}" srcOrd="1" destOrd="0" presId="urn:microsoft.com/office/officeart/2005/8/layout/vList2"/>
    <dgm:cxn modelId="{74A09D90-447F-42C1-AEAF-9846381A4FF6}" type="presParOf" srcId="{66D8E651-8DEC-46FA-8C84-9E1CBBE64A63}" destId="{3B2E73C9-3897-427D-B2D7-A9BA8F1311A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78F28-91B4-4C7B-AF48-84243E9A7B72}" type="datetimeFigureOut">
              <a:rPr lang="ru-RU"/>
              <a:pPr>
                <a:defRPr/>
              </a:pPr>
              <a:t>24.11.2023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BECFC-97B6-41BF-889C-F2AB438AF5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6694F-1C2E-49CE-B790-2208E396013B}" type="datetimeFigureOut">
              <a:rPr lang="ru-RU"/>
              <a:pPr>
                <a:defRPr/>
              </a:pPr>
              <a:t>24.11.2023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A5F26-6178-425D-A7C0-B80C85DE16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030D9-380A-451A-8C29-325F9221F08C}" type="datetimeFigureOut">
              <a:rPr lang="ru-RU"/>
              <a:pPr>
                <a:defRPr/>
              </a:pPr>
              <a:t>24.11.2023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D1D64-5228-49D0-BB33-99B196CA2F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C0040A3-6D73-456E-88B5-B9532CB475A6}" type="datetimeFigureOut">
              <a:rPr lang="ru-RU"/>
              <a:pPr>
                <a:defRPr/>
              </a:pPr>
              <a:t>24.11.2023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06234A3-065E-4F18-9149-DE5146710F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9A570-E4DD-428E-B4CC-510A72972C1B}" type="datetimeFigureOut">
              <a:rPr lang="ru-RU"/>
              <a:pPr>
                <a:defRPr/>
              </a:pPr>
              <a:t>24.11.2023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D0384-B4A7-4FF4-B747-9D811C6BF6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0ED91-E824-4CF3-9726-58B4F562C8D6}" type="datetimeFigureOut">
              <a:rPr lang="ru-RU"/>
              <a:pPr>
                <a:defRPr/>
              </a:pPr>
              <a:t>24.11.2023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46B76-B519-49C1-8D40-07F4A625F6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D548B-9B4B-4C2E-A54B-5A62A3D2CEFE}" type="datetimeFigureOut">
              <a:rPr lang="ru-RU"/>
              <a:pPr>
                <a:defRPr/>
              </a:pPr>
              <a:t>24.11.2023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6B580-7A5E-42E8-83BA-013ADB93B7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5E07FB0-DE59-45AC-951B-9A60B2448403}" type="datetimeFigureOut">
              <a:rPr lang="ru-RU"/>
              <a:pPr>
                <a:defRPr/>
              </a:pPr>
              <a:t>24.11.2023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C54E425-772A-420D-A6D0-B5AB9709E6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8D407-1C53-4DB3-B4AA-69279AFF780A}" type="datetimeFigureOut">
              <a:rPr lang="ru-RU"/>
              <a:pPr>
                <a:defRPr/>
              </a:pPr>
              <a:t>24.11.2023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7ED94-2ECE-454F-A44E-DBBDA1770D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C09A0FF-3632-47A8-B589-6FC1708791C5}" type="datetimeFigureOut">
              <a:rPr lang="ru-RU"/>
              <a:pPr>
                <a:defRPr/>
              </a:pPr>
              <a:t>24.11.2023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FB57D85-0C44-4BDB-A15B-816D49BA28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88E8349-8AB3-4139-A63C-ADC1B750B857}" type="datetimeFigureOut">
              <a:rPr lang="ru-RU"/>
              <a:pPr>
                <a:defRPr/>
              </a:pPr>
              <a:t>24.11.2023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6CDC26-7F9D-43BB-B181-B0192FFC5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D424F5-3B9B-4EB3-BFA8-F98EF85A21C8}" type="datetimeFigureOut">
              <a:rPr lang="ru-RU"/>
              <a:pPr>
                <a:defRPr/>
              </a:pPr>
              <a:t>24.11.2023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46C5CB-EDA0-4BCC-92F3-7BAB52F505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899" r:id="rId4"/>
    <p:sldLayoutId id="2147483898" r:id="rId5"/>
    <p:sldLayoutId id="2147483903" r:id="rId6"/>
    <p:sldLayoutId id="2147483897" r:id="rId7"/>
    <p:sldLayoutId id="2147483904" r:id="rId8"/>
    <p:sldLayoutId id="2147483905" r:id="rId9"/>
    <p:sldLayoutId id="2147483896" r:id="rId10"/>
    <p:sldLayoutId id="21474838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D36F07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6C0AA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CDACAE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Layout" Target="../diagrams/layout5.xml"/><Relationship Id="rId7" Type="http://schemas.openxmlformats.org/officeDocument/2006/relationships/image" Target="../media/image10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11" Type="http://schemas.openxmlformats.org/officeDocument/2006/relationships/image" Target="../media/image14.png"/><Relationship Id="rId5" Type="http://schemas.openxmlformats.org/officeDocument/2006/relationships/diagramColors" Target="../diagrams/colors5.xml"/><Relationship Id="rId10" Type="http://schemas.openxmlformats.org/officeDocument/2006/relationships/image" Target="../media/image13.jpeg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28813" y="500063"/>
            <a:ext cx="6929437" cy="5715000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4000" dirty="0" smtClean="0"/>
              <a:t>ПЛАН</a:t>
            </a:r>
            <a:br>
              <a:rPr lang="uk-UA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sz="4000" dirty="0" smtClean="0"/>
              <a:t>1.</a:t>
            </a:r>
            <a:r>
              <a:rPr lang="ru-RU" sz="4000" dirty="0" err="1" smtClean="0"/>
              <a:t>Поняття</a:t>
            </a:r>
            <a:r>
              <a:rPr lang="ru-RU" sz="4000" dirty="0" smtClean="0"/>
              <a:t> про характер. </a:t>
            </a:r>
            <a:br>
              <a:rPr lang="ru-RU" sz="4000" dirty="0" smtClean="0"/>
            </a:br>
            <a:r>
              <a:rPr lang="uk-UA" sz="4000" dirty="0" smtClean="0"/>
              <a:t>2. </a:t>
            </a:r>
            <a:r>
              <a:rPr lang="ru-RU" sz="4000" dirty="0" err="1" smtClean="0"/>
              <a:t>Теорії</a:t>
            </a:r>
            <a:r>
              <a:rPr lang="ru-RU" sz="4000" dirty="0" smtClean="0"/>
              <a:t> характеру. </a:t>
            </a:r>
            <a:r>
              <a:rPr lang="ru-RU" sz="4000" dirty="0" err="1" smtClean="0"/>
              <a:t>Акцентуація</a:t>
            </a:r>
            <a:r>
              <a:rPr lang="ru-RU" sz="4000" dirty="0" smtClean="0"/>
              <a:t> рис характеру. </a:t>
            </a:r>
            <a:br>
              <a:rPr lang="ru-RU" sz="4000" dirty="0" smtClean="0"/>
            </a:br>
            <a:r>
              <a:rPr lang="uk-UA" sz="4000" dirty="0" smtClean="0"/>
              <a:t>3.</a:t>
            </a:r>
            <a:r>
              <a:rPr lang="ru-RU" sz="4000" dirty="0" smtClean="0"/>
              <a:t>Структура характеру та </a:t>
            </a:r>
            <a:r>
              <a:rPr lang="ru-RU" sz="4000" dirty="0" err="1" smtClean="0"/>
              <a:t>основні</a:t>
            </a:r>
            <a:r>
              <a:rPr lang="ru-RU" sz="4000" dirty="0" smtClean="0"/>
              <a:t> </a:t>
            </a:r>
            <a:r>
              <a:rPr lang="ru-RU" sz="4000" dirty="0" err="1" smtClean="0"/>
              <a:t>риси</a:t>
            </a:r>
            <a:r>
              <a:rPr lang="ru-RU" sz="4000" dirty="0" smtClean="0"/>
              <a:t> типового характеру. </a:t>
            </a:r>
            <a:r>
              <a:rPr lang="ru-RU" sz="4000" dirty="0" err="1" smtClean="0"/>
              <a:t>Формування</a:t>
            </a:r>
            <a:r>
              <a:rPr lang="ru-RU" sz="4000" dirty="0" smtClean="0"/>
              <a:t> характеру.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0" y="3214688"/>
            <a:ext cx="360045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38" y="1071563"/>
            <a:ext cx="33528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1"/>
          <p:cNvSpPr>
            <a:spLocks noChangeArrowheads="1"/>
          </p:cNvSpPr>
          <p:nvPr/>
        </p:nvSpPr>
        <p:spPr bwMode="auto">
          <a:xfrm>
            <a:off x="1214438" y="571500"/>
            <a:ext cx="7072312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 algn="ctr"/>
            <a:r>
              <a:rPr lang="uk-UA" sz="2300" b="1">
                <a:latin typeface="Georgia" pitchFamily="18" charset="0"/>
                <a:cs typeface="Times New Roman" pitchFamily="18" charset="0"/>
              </a:rPr>
              <a:t>Типи характеру за Е.Кречмером:</a:t>
            </a:r>
            <a:endParaRPr lang="uk-UA" sz="2300">
              <a:latin typeface="Georgia" pitchFamily="18" charset="0"/>
            </a:endParaRPr>
          </a:p>
        </p:txBody>
      </p:sp>
      <p:pic>
        <p:nvPicPr>
          <p:cNvPr id="23562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38" y="4876800"/>
            <a:ext cx="35242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28625" y="1500188"/>
            <a:ext cx="4929188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 algn="just">
              <a:buFontTx/>
              <a:buChar char="•"/>
              <a:tabLst>
                <a:tab pos="768350" algn="l"/>
              </a:tabLst>
            </a:pPr>
            <a:r>
              <a:rPr lang="uk-UA" sz="2200" b="1">
                <a:latin typeface="Cambria" pitchFamily="18" charset="0"/>
                <a:cs typeface="Times New Roman" pitchFamily="18" charset="0"/>
              </a:rPr>
              <a:t>Астенічний тип (худа людина з тонкою шкірою, нерозвиненою мускулатурою, без жирових відкладень).</a:t>
            </a:r>
          </a:p>
          <a:p>
            <a:pPr indent="539750" algn="just">
              <a:tabLst>
                <a:tab pos="768350" algn="l"/>
              </a:tabLst>
            </a:pPr>
            <a:endParaRPr lang="uk-UA" sz="2200" b="1">
              <a:latin typeface="Cambria" pitchFamily="18" charset="0"/>
              <a:cs typeface="Times New Roman" pitchFamily="18" charset="0"/>
            </a:endParaRPr>
          </a:p>
          <a:p>
            <a:pPr indent="539750" algn="just">
              <a:buFontTx/>
              <a:buChar char="•"/>
              <a:tabLst>
                <a:tab pos="768350" algn="l"/>
              </a:tabLst>
            </a:pPr>
            <a:endParaRPr lang="ru-RU" sz="2200"/>
          </a:p>
          <a:p>
            <a:pPr indent="539750" algn="just" eaLnBrk="0" hangingPunct="0">
              <a:buFontTx/>
              <a:buChar char="•"/>
              <a:tabLst>
                <a:tab pos="768350" algn="l"/>
              </a:tabLst>
            </a:pPr>
            <a:r>
              <a:rPr lang="uk-UA" sz="2200" b="1">
                <a:latin typeface="Cambria" pitchFamily="18" charset="0"/>
                <a:cs typeface="Times New Roman" pitchFamily="18" charset="0"/>
              </a:rPr>
              <a:t>Атлетичний тип (розвинений скелет і мускулатура, широкі плечі, міцна грудна клітка).</a:t>
            </a:r>
          </a:p>
          <a:p>
            <a:pPr indent="539750" algn="just" eaLnBrk="0" hangingPunct="0">
              <a:tabLst>
                <a:tab pos="768350" algn="l"/>
              </a:tabLst>
            </a:pPr>
            <a:endParaRPr lang="uk-UA" sz="2200" b="1">
              <a:latin typeface="Cambria" pitchFamily="18" charset="0"/>
              <a:cs typeface="Times New Roman" pitchFamily="18" charset="0"/>
            </a:endParaRPr>
          </a:p>
          <a:p>
            <a:pPr indent="539750" algn="just" eaLnBrk="0" hangingPunct="0">
              <a:tabLst>
                <a:tab pos="768350" algn="l"/>
              </a:tabLst>
            </a:pPr>
            <a:endParaRPr lang="ru-RU" sz="2200"/>
          </a:p>
          <a:p>
            <a:pPr indent="539750" algn="just" eaLnBrk="0" hangingPunct="0">
              <a:buFontTx/>
              <a:buChar char="•"/>
              <a:tabLst>
                <a:tab pos="768350" algn="l"/>
              </a:tabLst>
            </a:pPr>
            <a:r>
              <a:rPr lang="uk-UA" sz="2200" b="1">
                <a:latin typeface="Cambria" pitchFamily="18" charset="0"/>
                <a:cs typeface="Times New Roman" pitchFamily="18" charset="0"/>
              </a:rPr>
              <a:t>Пікнічний тип (розвинена внутрішня порожнина тіла, ожиріння).</a:t>
            </a:r>
            <a:endParaRPr lang="ru-RU" sz="2200"/>
          </a:p>
          <a:p>
            <a:pPr indent="539750" algn="just" eaLnBrk="0" hangingPunct="0">
              <a:tabLst>
                <a:tab pos="768350" algn="l"/>
              </a:tabLst>
            </a:pPr>
            <a:endParaRPr lang="ru-RU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-214313"/>
            <a:ext cx="7467600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b="1" dirty="0" smtClean="0">
                <a:solidFill>
                  <a:srgbClr val="2E1700"/>
                </a:solidFill>
              </a:rPr>
              <a:t>Класифікація характеру за А.</a:t>
            </a:r>
            <a:r>
              <a:rPr lang="uk-UA" b="1" dirty="0" err="1" smtClean="0">
                <a:solidFill>
                  <a:srgbClr val="2E1700"/>
                </a:solidFill>
              </a:rPr>
              <a:t>Лічко</a:t>
            </a:r>
            <a:endParaRPr lang="ru-RU" dirty="0">
              <a:solidFill>
                <a:srgbClr val="2E17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00125" y="1143000"/>
            <a:ext cx="7467600" cy="1757363"/>
          </a:xfrm>
        </p:spPr>
        <p:txBody>
          <a:bodyPr/>
          <a:lstStyle/>
          <a:p>
            <a:pPr algn="r" eaLnBrk="1" hangingPunct="1"/>
            <a:r>
              <a:rPr lang="uk-UA" b="1" smtClean="0"/>
              <a:t>Акцентуація характеру – це особливе підсилення окремих рис характеру (найчастіше спостерігається в підлітковому та юнацькому віці).</a:t>
            </a:r>
            <a:endParaRPr lang="ru-RU" smtClean="0"/>
          </a:p>
          <a:p>
            <a:pPr algn="r" eaLnBrk="1" hangingPunct="1"/>
            <a:endParaRPr lang="ru-RU" smtClean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785813" y="5572125"/>
            <a:ext cx="7072312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 algn="r">
              <a:buFontTx/>
              <a:buChar char="•"/>
            </a:pPr>
            <a:r>
              <a:rPr lang="uk-UA" sz="2100" b="1" i="1">
                <a:latin typeface="Cambria" pitchFamily="18" charset="0"/>
                <a:cs typeface="Times New Roman" pitchFamily="18" charset="0"/>
              </a:rPr>
              <a:t>Циклоїдний тип </a:t>
            </a:r>
            <a:r>
              <a:rPr lang="uk-UA" sz="2000" b="1">
                <a:latin typeface="Cambria" pitchFamily="18" charset="0"/>
                <a:cs typeface="Times New Roman" pitchFamily="18" charset="0"/>
              </a:rPr>
              <a:t>(підвищена нервовість, апатія, одинокість, важко переживають невдачі, настрій змінюється через 2-3 тижні).</a:t>
            </a:r>
            <a:endParaRPr lang="uk-UA"/>
          </a:p>
        </p:txBody>
      </p:sp>
      <p:pic>
        <p:nvPicPr>
          <p:cNvPr id="24580" name="Picture 4" descr="Картинки по запросу акцентуація характер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357562"/>
            <a:ext cx="3493318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85750" y="3071813"/>
            <a:ext cx="5000625" cy="195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>
              <a:buFontTx/>
              <a:buChar char="•"/>
            </a:pPr>
            <a:r>
              <a:rPr lang="uk-UA" sz="2100" b="1" i="1">
                <a:solidFill>
                  <a:srgbClr val="1B1810"/>
                </a:solidFill>
                <a:latin typeface="Cambria" pitchFamily="18" charset="0"/>
                <a:cs typeface="Times New Roman" pitchFamily="18" charset="0"/>
              </a:rPr>
              <a:t>Гіпертимний тип </a:t>
            </a:r>
            <a:r>
              <a:rPr lang="uk-UA" sz="2000" b="1">
                <a:solidFill>
                  <a:srgbClr val="1B1810"/>
                </a:solidFill>
                <a:latin typeface="Cambria" pitchFamily="18" charset="0"/>
                <a:cs typeface="Times New Roman" pitchFamily="18" charset="0"/>
              </a:rPr>
              <a:t>(цінують свої здібності, самовпевнені, намагаються справити враження, настрій хороший, захоплення різноманітні, інколи конфліктні, недисципліновані, рухливі і комунікабельні).</a:t>
            </a:r>
            <a:endParaRPr lang="uk-UA">
              <a:solidFill>
                <a:srgbClr val="1B181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4578" grpId="0"/>
      <p:bldP spid="2457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357188"/>
            <a:ext cx="7467600" cy="654050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b="1" dirty="0" smtClean="0">
                <a:solidFill>
                  <a:srgbClr val="2E1700"/>
                </a:solidFill>
              </a:rPr>
              <a:t>Класифікація характеру за А.</a:t>
            </a:r>
            <a:r>
              <a:rPr lang="uk-UA" b="1" dirty="0" err="1" smtClean="0">
                <a:solidFill>
                  <a:srgbClr val="2E1700"/>
                </a:solidFill>
              </a:rPr>
              <a:t>Лічко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50" y="1143000"/>
            <a:ext cx="8286750" cy="5143500"/>
          </a:xfrm>
        </p:spPr>
        <p:txBody>
          <a:bodyPr/>
          <a:lstStyle/>
          <a:p>
            <a:pPr algn="r" eaLnBrk="1" hangingPunct="1"/>
            <a:r>
              <a:rPr lang="uk-UA" sz="2100" b="1" i="1" smtClean="0">
                <a:latin typeface="Cambria" pitchFamily="18" charset="0"/>
              </a:rPr>
              <a:t>Лабільний тип </a:t>
            </a:r>
            <a:r>
              <a:rPr lang="uk-UA" sz="2000" b="1" smtClean="0">
                <a:latin typeface="Cambria" pitchFamily="18" charset="0"/>
              </a:rPr>
              <a:t>(настрій часто змінюється, поведінку передбачити важко, переважає негативний емоційний стан).</a:t>
            </a:r>
          </a:p>
          <a:p>
            <a:pPr eaLnBrk="1" hangingPunct="1">
              <a:buFont typeface="Wingdings" pitchFamily="2" charset="2"/>
              <a:buNone/>
            </a:pPr>
            <a:endParaRPr lang="ru-RU" sz="2000" smtClean="0">
              <a:latin typeface="Cambria" pitchFamily="18" charset="0"/>
            </a:endParaRPr>
          </a:p>
          <a:p>
            <a:pPr eaLnBrk="1" hangingPunct="1"/>
            <a:r>
              <a:rPr lang="uk-UA" sz="2100" b="1" i="1" smtClean="0">
                <a:latin typeface="Cambria" pitchFamily="18" charset="0"/>
              </a:rPr>
              <a:t>Астеноневротичний тип </a:t>
            </a:r>
            <a:r>
              <a:rPr lang="uk-UA" sz="2000" b="1" smtClean="0">
                <a:latin typeface="Cambria" pitchFamily="18" charset="0"/>
              </a:rPr>
              <a:t>(підвищена забобонність, вередливість, швидка втомлюваність, особливо у процесі розумової роботи).</a:t>
            </a:r>
          </a:p>
          <a:p>
            <a:pPr algn="r" eaLnBrk="1" hangingPunct="1">
              <a:buFont typeface="Wingdings" pitchFamily="2" charset="2"/>
              <a:buNone/>
            </a:pPr>
            <a:endParaRPr lang="ru-RU" sz="2000" smtClean="0">
              <a:latin typeface="Cambria" pitchFamily="18" charset="0"/>
            </a:endParaRPr>
          </a:p>
          <a:p>
            <a:pPr algn="r" eaLnBrk="1" hangingPunct="1"/>
            <a:r>
              <a:rPr lang="uk-UA" sz="2000" b="1" i="1" smtClean="0">
                <a:latin typeface="Cambria" pitchFamily="18" charset="0"/>
              </a:rPr>
              <a:t>Сензитивний тип </a:t>
            </a:r>
            <a:r>
              <a:rPr lang="uk-UA" sz="2000" b="1" smtClean="0">
                <a:latin typeface="Cambria" pitchFamily="18" charset="0"/>
              </a:rPr>
              <a:t>(підвищена чутливість до різноманітних впливів; не люблять компанії; замкнутість, невпевненість, слухняність; важко адаптовуються до нових умов; наполегливість, вірність у дружбі).</a:t>
            </a:r>
          </a:p>
          <a:p>
            <a:pPr eaLnBrk="1" hangingPunct="1"/>
            <a:endParaRPr lang="uk-UA" sz="2000" b="1" smtClean="0">
              <a:latin typeface="Cambria" pitchFamily="18" charset="0"/>
            </a:endParaRPr>
          </a:p>
          <a:p>
            <a:pPr eaLnBrk="1" hangingPunct="1"/>
            <a:r>
              <a:rPr lang="uk-UA" sz="2000" b="1" i="1" smtClean="0">
                <a:latin typeface="Cambria" pitchFamily="18" charset="0"/>
              </a:rPr>
              <a:t>Психастенічний тип </a:t>
            </a:r>
            <a:r>
              <a:rPr lang="uk-UA" sz="2000" b="1" smtClean="0">
                <a:latin typeface="Cambria" pitchFamily="18" charset="0"/>
              </a:rPr>
              <a:t>(прискорений інтелектуальний розвиток, схильність до роздумів, самоаналізу; їх сила в словах а не в справах; самовпевненість поєднується з нерішучістю).</a:t>
            </a:r>
            <a:endParaRPr lang="ru-RU" sz="2000" smtClean="0">
              <a:latin typeface="Cambria" pitchFamily="18" charset="0"/>
            </a:endParaRPr>
          </a:p>
          <a:p>
            <a:pPr eaLnBrk="1" hangingPunct="1"/>
            <a:endParaRPr lang="ru-RU" sz="2000" smtClean="0">
              <a:latin typeface="Cambria" pitchFamily="18" charset="0"/>
            </a:endParaRP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1214438"/>
            <a:ext cx="8072438" cy="5214937"/>
          </a:xfrm>
        </p:spPr>
        <p:txBody>
          <a:bodyPr/>
          <a:lstStyle/>
          <a:p>
            <a:pPr eaLnBrk="1" hangingPunct="1"/>
            <a:r>
              <a:rPr lang="uk-UA" sz="2100" b="1" i="1" smtClean="0">
                <a:latin typeface="Cambria" pitchFamily="18" charset="0"/>
              </a:rPr>
              <a:t>Шизоїдний тип </a:t>
            </a:r>
            <a:r>
              <a:rPr lang="uk-UA" sz="2000" b="1" smtClean="0">
                <a:latin typeface="Cambria" pitchFamily="18" charset="0"/>
              </a:rPr>
              <a:t>(замкнутість, люблять компанію дорослих, байдужість до навколишніх людей, відсутність співчуття, почуття стримані, живуть у світі фантазій, ровесники їх не люблять).</a:t>
            </a:r>
            <a:endParaRPr lang="ru-RU" sz="2000" b="1" smtClean="0">
              <a:latin typeface="Cambria" pitchFamily="18" charset="0"/>
            </a:endParaRPr>
          </a:p>
          <a:p>
            <a:pPr algn="r" eaLnBrk="1" hangingPunct="1"/>
            <a:r>
              <a:rPr lang="uk-UA" sz="2100" b="1" i="1" smtClean="0">
                <a:latin typeface="Cambria" pitchFamily="18" charset="0"/>
              </a:rPr>
              <a:t>Епілептоїдний тип </a:t>
            </a:r>
            <a:r>
              <a:rPr lang="uk-UA" sz="2000" b="1" smtClean="0">
                <a:latin typeface="Cambria" pitchFamily="18" charset="0"/>
              </a:rPr>
              <a:t>(часто плачуть, мучать тварин, знущаються над беззахисними, жорстокі, егоїстичні, люблять диктатуру).</a:t>
            </a:r>
            <a:endParaRPr lang="ru-RU" sz="2000" b="1" smtClean="0">
              <a:latin typeface="Cambria" pitchFamily="18" charset="0"/>
            </a:endParaRPr>
          </a:p>
          <a:p>
            <a:pPr eaLnBrk="1" hangingPunct="1"/>
            <a:r>
              <a:rPr lang="uk-UA" sz="2100" b="1" i="1" smtClean="0">
                <a:latin typeface="Cambria" pitchFamily="18" charset="0"/>
              </a:rPr>
              <a:t>Істероїдний тип </a:t>
            </a:r>
            <a:r>
              <a:rPr lang="uk-UA" sz="2000" b="1" smtClean="0">
                <a:latin typeface="Cambria" pitchFamily="18" charset="0"/>
              </a:rPr>
              <a:t>(егоцентризм, потреба в увазі до своєї особи, не люблять, коли когось хвалять, претендують на виключне становище  своєї персони, часто терплять фіаско).</a:t>
            </a:r>
            <a:endParaRPr lang="ru-RU" sz="2000" b="1" smtClean="0">
              <a:latin typeface="Cambria" pitchFamily="18" charset="0"/>
            </a:endParaRPr>
          </a:p>
          <a:p>
            <a:pPr algn="r" eaLnBrk="1" hangingPunct="1"/>
            <a:r>
              <a:rPr lang="uk-UA" sz="2100" b="1" i="1" smtClean="0">
                <a:latin typeface="Cambria" pitchFamily="18" charset="0"/>
              </a:rPr>
              <a:t>Нестійкий тип </a:t>
            </a:r>
            <a:r>
              <a:rPr lang="uk-UA" sz="2000" b="1" smtClean="0">
                <a:latin typeface="Cambria" pitchFamily="18" charset="0"/>
              </a:rPr>
              <a:t>(слабка воля, люблять розваги без розбору, лінкуваті, відсутність стійких інтересів, планів на майбутнє).</a:t>
            </a:r>
            <a:endParaRPr lang="ru-RU" sz="2000" b="1" smtClean="0">
              <a:latin typeface="Cambria" pitchFamily="18" charset="0"/>
            </a:endParaRPr>
          </a:p>
          <a:p>
            <a:pPr eaLnBrk="1" hangingPunct="1"/>
            <a:r>
              <a:rPr lang="uk-UA" sz="2100" b="1" i="1" smtClean="0">
                <a:latin typeface="Cambria" pitchFamily="18" charset="0"/>
              </a:rPr>
              <a:t>Конформний тип </a:t>
            </a:r>
            <a:r>
              <a:rPr lang="uk-UA" sz="2000" b="1" smtClean="0">
                <a:latin typeface="Cambria" pitchFamily="18" charset="0"/>
              </a:rPr>
              <a:t>(бездумне підпорядкування більшості, головне кредо – „бути як всі”, можуть зрадити, зовнішній локус контролю).</a:t>
            </a:r>
            <a:endParaRPr lang="ru-RU" sz="2000" b="1" smtClean="0">
              <a:latin typeface="Cambria" pitchFamily="18" charset="0"/>
            </a:endParaRPr>
          </a:p>
          <a:p>
            <a:pPr eaLnBrk="1" hangingPunct="1"/>
            <a:endParaRPr lang="ru-RU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42938" y="285750"/>
            <a:ext cx="7467600" cy="725488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b="1" dirty="0" smtClean="0">
                <a:solidFill>
                  <a:srgbClr val="2E1700"/>
                </a:solidFill>
              </a:rPr>
              <a:t>Класифікація характеру за А.</a:t>
            </a:r>
            <a:r>
              <a:rPr lang="uk-UA" b="1" dirty="0" err="1" smtClean="0">
                <a:solidFill>
                  <a:srgbClr val="2E1700"/>
                </a:solidFill>
              </a:rPr>
              <a:t>Лічко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7929562" cy="1643063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uk-UA" sz="2700" b="1" dirty="0" smtClean="0">
                <a:solidFill>
                  <a:srgbClr val="480000"/>
                </a:solidFill>
              </a:rPr>
              <a:t>Типологія характерів за К. Леонгардом</a:t>
            </a:r>
            <a:br>
              <a:rPr lang="uk-UA" sz="2700" b="1" dirty="0" smtClean="0">
                <a:solidFill>
                  <a:srgbClr val="480000"/>
                </a:solidFill>
              </a:rPr>
            </a:br>
            <a:r>
              <a:rPr lang="uk-UA" sz="2700" b="1" dirty="0" smtClean="0">
                <a:solidFill>
                  <a:srgbClr val="480000"/>
                </a:solidFill>
              </a:rPr>
              <a:t>(класифікація базується на оцінці стилів спілкування).</a:t>
            </a:r>
            <a:r>
              <a:rPr lang="ru-RU" dirty="0" smtClean="0">
                <a:solidFill>
                  <a:srgbClr val="480000"/>
                </a:solidFill>
              </a:rPr>
              <a:t/>
            </a:r>
            <a:br>
              <a:rPr lang="ru-RU" dirty="0" smtClean="0">
                <a:solidFill>
                  <a:srgbClr val="480000"/>
                </a:solidFill>
              </a:rPr>
            </a:br>
            <a:endParaRPr lang="ru-RU" dirty="0">
              <a:solidFill>
                <a:srgbClr val="48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85938"/>
            <a:ext cx="8258175" cy="4687887"/>
          </a:xfrm>
        </p:spPr>
        <p:txBody>
          <a:bodyPr/>
          <a:lstStyle/>
          <a:p>
            <a:pPr algn="just" eaLnBrk="1" hangingPunct="1"/>
            <a:r>
              <a:rPr lang="uk-UA" sz="2300" b="1" u="sng" smtClean="0"/>
              <a:t>Гіпертимний</a:t>
            </a:r>
            <a:r>
              <a:rPr lang="uk-UA" sz="2300" b="1" smtClean="0"/>
              <a:t> (високий рівень контактності).</a:t>
            </a:r>
            <a:endParaRPr lang="ru-RU" sz="2300" smtClean="0"/>
          </a:p>
          <a:p>
            <a:pPr algn="just" eaLnBrk="1" hangingPunct="1"/>
            <a:r>
              <a:rPr lang="uk-UA" sz="2300" b="1" u="sng" smtClean="0"/>
              <a:t>Дістимний</a:t>
            </a:r>
            <a:r>
              <a:rPr lang="uk-UA" sz="2300" b="1" smtClean="0"/>
              <a:t> (низька контактність).</a:t>
            </a:r>
            <a:endParaRPr lang="ru-RU" sz="2300" smtClean="0"/>
          </a:p>
          <a:p>
            <a:pPr algn="just" eaLnBrk="1" hangingPunct="1"/>
            <a:r>
              <a:rPr lang="uk-UA" sz="2300" b="1" u="sng" smtClean="0"/>
              <a:t>Циклоїдний</a:t>
            </a:r>
            <a:r>
              <a:rPr lang="uk-UA" sz="2300" b="1" smtClean="0"/>
              <a:t> (різкі зміни настрою, змінюють стиль спілкування).</a:t>
            </a:r>
            <a:endParaRPr lang="ru-RU" sz="2300" smtClean="0"/>
          </a:p>
          <a:p>
            <a:pPr algn="just" eaLnBrk="1" hangingPunct="1"/>
            <a:r>
              <a:rPr lang="uk-UA" sz="2300" b="1" u="sng" smtClean="0"/>
              <a:t>Збудливий</a:t>
            </a:r>
            <a:r>
              <a:rPr lang="uk-UA" sz="2300" b="1" smtClean="0"/>
              <a:t> (низька контактність, похмурі, занудні, конфліктні).</a:t>
            </a:r>
            <a:endParaRPr lang="ru-RU" sz="2300" smtClean="0"/>
          </a:p>
          <a:p>
            <a:pPr algn="just" eaLnBrk="1" hangingPunct="1"/>
            <a:r>
              <a:rPr lang="uk-UA" sz="2300" b="1" u="sng" smtClean="0"/>
              <a:t>Застрягаючий тип</a:t>
            </a:r>
            <a:r>
              <a:rPr lang="uk-UA" sz="2300" b="1" smtClean="0"/>
              <a:t> (помірна контактність, підозрілі, ревниві, образливі).</a:t>
            </a:r>
            <a:endParaRPr lang="ru-RU" sz="2300" smtClean="0"/>
          </a:p>
          <a:p>
            <a:pPr algn="just" eaLnBrk="1" hangingPunct="1"/>
            <a:r>
              <a:rPr lang="uk-UA" sz="2300" b="1" u="sng" smtClean="0"/>
              <a:t>Педантичний</a:t>
            </a:r>
            <a:r>
              <a:rPr lang="uk-UA" sz="2300" b="1" smtClean="0"/>
              <a:t> (бюрократ, формаліст, у конфліктах пасивний).</a:t>
            </a:r>
            <a:endParaRPr lang="ru-RU" sz="2300" smtClean="0"/>
          </a:p>
          <a:p>
            <a:pPr algn="just" eaLnBrk="1" hangingPunct="1"/>
            <a:r>
              <a:rPr lang="uk-UA" sz="2300" b="1" u="sng" smtClean="0"/>
              <a:t>Тривожний</a:t>
            </a:r>
            <a:r>
              <a:rPr lang="uk-UA" sz="2300" b="1" smtClean="0"/>
              <a:t> (невпевненість, мінорний настрій).</a:t>
            </a:r>
            <a:endParaRPr lang="ru-RU" sz="2300" smtClean="0"/>
          </a:p>
          <a:p>
            <a:pPr algn="just" eaLnBrk="1" hangingPunct="1"/>
            <a:endParaRPr lang="ru-RU" sz="23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972425" cy="5330825"/>
          </a:xfrm>
        </p:spPr>
        <p:txBody>
          <a:bodyPr/>
          <a:lstStyle/>
          <a:p>
            <a:pPr algn="just" eaLnBrk="1" hangingPunct="1"/>
            <a:r>
              <a:rPr lang="uk-UA" sz="2200" b="1" u="sng" smtClean="0">
                <a:latin typeface="Georgia" pitchFamily="18" charset="0"/>
              </a:rPr>
              <a:t>Емотивний</a:t>
            </a:r>
            <a:r>
              <a:rPr lang="uk-UA" sz="2200" b="1" smtClean="0">
                <a:latin typeface="Georgia" pitchFamily="18" charset="0"/>
              </a:rPr>
              <a:t> (спілкування у вузькому колі друзів).</a:t>
            </a:r>
          </a:p>
          <a:p>
            <a:pPr algn="just" eaLnBrk="1" hangingPunct="1"/>
            <a:endParaRPr lang="ru-RU" sz="2200" b="1" smtClean="0">
              <a:latin typeface="Georgia" pitchFamily="18" charset="0"/>
            </a:endParaRPr>
          </a:p>
          <a:p>
            <a:pPr algn="just" eaLnBrk="1" hangingPunct="1"/>
            <a:r>
              <a:rPr lang="uk-UA" sz="2200" b="1" u="sng" smtClean="0">
                <a:latin typeface="Georgia" pitchFamily="18" charset="0"/>
              </a:rPr>
              <a:t>Демонстративний</a:t>
            </a:r>
            <a:r>
              <a:rPr lang="uk-UA" sz="2200" b="1" smtClean="0">
                <a:latin typeface="Georgia" pitchFamily="18" charset="0"/>
              </a:rPr>
              <a:t> (легкість встановлення контактів, прагнення до лідерства і влади).</a:t>
            </a:r>
          </a:p>
          <a:p>
            <a:pPr algn="just" eaLnBrk="1" hangingPunct="1"/>
            <a:endParaRPr lang="ru-RU" sz="2200" b="1" smtClean="0">
              <a:latin typeface="Georgia" pitchFamily="18" charset="0"/>
            </a:endParaRPr>
          </a:p>
          <a:p>
            <a:pPr algn="just" eaLnBrk="1" hangingPunct="1"/>
            <a:r>
              <a:rPr lang="uk-UA" sz="2200" b="1" u="sng" smtClean="0">
                <a:latin typeface="Georgia" pitchFamily="18" charset="0"/>
              </a:rPr>
              <a:t>Екзальтований</a:t>
            </a:r>
            <a:r>
              <a:rPr lang="uk-UA" sz="2200" b="1" smtClean="0">
                <a:latin typeface="Georgia" pitchFamily="18" charset="0"/>
              </a:rPr>
              <a:t> (альтруїсти, часто закохуються, багато говорять).</a:t>
            </a:r>
          </a:p>
          <a:p>
            <a:pPr algn="just" eaLnBrk="1" hangingPunct="1"/>
            <a:endParaRPr lang="ru-RU" sz="2200" b="1" smtClean="0">
              <a:latin typeface="Georgia" pitchFamily="18" charset="0"/>
            </a:endParaRPr>
          </a:p>
          <a:p>
            <a:pPr algn="just" eaLnBrk="1" hangingPunct="1"/>
            <a:r>
              <a:rPr lang="uk-UA" sz="2200" b="1" u="sng" smtClean="0">
                <a:latin typeface="Georgia" pitchFamily="18" charset="0"/>
              </a:rPr>
              <a:t>Екстравертований</a:t>
            </a:r>
            <a:r>
              <a:rPr lang="uk-UA" sz="2200" b="1" smtClean="0">
                <a:latin typeface="Georgia" pitchFamily="18" charset="0"/>
              </a:rPr>
              <a:t> (безліч друзів, контактність).</a:t>
            </a:r>
          </a:p>
          <a:p>
            <a:pPr algn="just" eaLnBrk="1" hangingPunct="1"/>
            <a:endParaRPr lang="ru-RU" sz="2200" b="1" smtClean="0">
              <a:latin typeface="Georgia" pitchFamily="18" charset="0"/>
            </a:endParaRPr>
          </a:p>
          <a:p>
            <a:pPr algn="just" eaLnBrk="1" hangingPunct="1"/>
            <a:r>
              <a:rPr lang="uk-UA" sz="2200" b="1" u="sng" smtClean="0">
                <a:latin typeface="Georgia" pitchFamily="18" charset="0"/>
              </a:rPr>
              <a:t>Інтровертований</a:t>
            </a:r>
            <a:r>
              <a:rPr lang="uk-UA" sz="2200" b="1" smtClean="0">
                <a:latin typeface="Georgia" pitchFamily="18" charset="0"/>
              </a:rPr>
              <a:t> (замкнутість, схильність до філософствування, відірваність від реальності).</a:t>
            </a:r>
            <a:endParaRPr lang="ru-RU" sz="2200" b="1" smtClean="0">
              <a:latin typeface="Georgia" pitchFamily="18" charset="0"/>
            </a:endParaRPr>
          </a:p>
          <a:p>
            <a:pPr algn="just" eaLnBrk="1" hangingPunct="1"/>
            <a:endParaRPr lang="ru-RU" sz="2200" b="1" smtClean="0">
              <a:latin typeface="Georgia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42938" y="357188"/>
            <a:ext cx="7467600" cy="50006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uk-UA" sz="2700" b="1" dirty="0" smtClean="0">
                <a:solidFill>
                  <a:srgbClr val="480000"/>
                </a:solidFill>
              </a:rPr>
              <a:t/>
            </a:r>
            <a:br>
              <a:rPr lang="uk-UA" sz="2700" b="1" dirty="0" smtClean="0">
                <a:solidFill>
                  <a:srgbClr val="480000"/>
                </a:solidFill>
              </a:rPr>
            </a:br>
            <a:r>
              <a:rPr lang="uk-UA" sz="2700" b="1" dirty="0" smtClean="0">
                <a:solidFill>
                  <a:srgbClr val="480000"/>
                </a:solidFill>
              </a:rPr>
              <a:t/>
            </a:r>
            <a:br>
              <a:rPr lang="uk-UA" sz="2700" b="1" dirty="0" smtClean="0">
                <a:solidFill>
                  <a:srgbClr val="480000"/>
                </a:solidFill>
              </a:rPr>
            </a:br>
            <a:r>
              <a:rPr lang="uk-UA" sz="2700" b="1" dirty="0" smtClean="0">
                <a:solidFill>
                  <a:srgbClr val="480000"/>
                </a:solidFill>
              </a:rPr>
              <a:t/>
            </a:r>
            <a:br>
              <a:rPr lang="uk-UA" sz="2700" b="1" dirty="0" smtClean="0">
                <a:solidFill>
                  <a:srgbClr val="480000"/>
                </a:solidFill>
              </a:rPr>
            </a:br>
            <a:r>
              <a:rPr lang="ru-RU" dirty="0" smtClean="0">
                <a:solidFill>
                  <a:srgbClr val="480000"/>
                </a:solidFill>
              </a:rPr>
              <a:t/>
            </a:r>
            <a:br>
              <a:rPr lang="ru-RU" dirty="0" smtClean="0">
                <a:solidFill>
                  <a:srgbClr val="480000"/>
                </a:solidFill>
              </a:rPr>
            </a:br>
            <a:r>
              <a:rPr lang="uk-UA" sz="2900" b="1" dirty="0" smtClean="0">
                <a:solidFill>
                  <a:srgbClr val="480000"/>
                </a:solidFill>
              </a:rPr>
              <a:t>Типологія характерів за К. Леонгардом</a:t>
            </a:r>
            <a:endParaRPr lang="ru-RU" sz="2900" dirty="0">
              <a:solidFill>
                <a:srgbClr val="48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25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b="1" dirty="0" smtClean="0">
                <a:solidFill>
                  <a:srgbClr val="480000"/>
                </a:solidFill>
              </a:rPr>
              <a:t>Соціальна типологія характерів за Е.</a:t>
            </a:r>
            <a:r>
              <a:rPr lang="uk-UA" b="1" dirty="0" err="1" smtClean="0">
                <a:solidFill>
                  <a:srgbClr val="480000"/>
                </a:solidFill>
              </a:rPr>
              <a:t>Фроммом</a:t>
            </a:r>
            <a:endParaRPr lang="ru-RU" dirty="0">
              <a:solidFill>
                <a:srgbClr val="48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500" y="1785938"/>
            <a:ext cx="7467600" cy="4873625"/>
          </a:xfrm>
        </p:spPr>
        <p:txBody>
          <a:bodyPr/>
          <a:lstStyle/>
          <a:p>
            <a:pPr algn="just" eaLnBrk="1" hangingPunct="1"/>
            <a:r>
              <a:rPr lang="uk-UA" b="1" i="1" smtClean="0"/>
              <a:t>„Мазохіст-садист” </a:t>
            </a:r>
            <a:r>
              <a:rPr lang="uk-UA" b="1" smtClean="0"/>
              <a:t>(прагнення „переробити” всіх в кращу сторону, самокритика, самобичування, садизм).</a:t>
            </a:r>
          </a:p>
          <a:p>
            <a:pPr algn="just" eaLnBrk="1" hangingPunct="1"/>
            <a:endParaRPr lang="ru-RU" smtClean="0"/>
          </a:p>
          <a:p>
            <a:pPr algn="just" eaLnBrk="1" hangingPunct="1"/>
            <a:r>
              <a:rPr lang="uk-UA" b="1" i="1" smtClean="0"/>
              <a:t>„Руйнівник” </a:t>
            </a:r>
            <a:r>
              <a:rPr lang="uk-UA" b="1" smtClean="0"/>
              <a:t>(агресивність, знищення об’єкту).</a:t>
            </a:r>
          </a:p>
          <a:p>
            <a:pPr algn="just" eaLnBrk="1" hangingPunct="1"/>
            <a:endParaRPr lang="ru-RU" smtClean="0"/>
          </a:p>
          <a:p>
            <a:pPr algn="just" eaLnBrk="1" hangingPunct="1"/>
            <a:r>
              <a:rPr lang="uk-UA" b="1" i="1" smtClean="0"/>
              <a:t>„Конформіст-автомат” </a:t>
            </a:r>
            <a:r>
              <a:rPr lang="uk-UA" b="1" smtClean="0"/>
              <a:t>(підпорядковується обставинам, думці інших).</a:t>
            </a:r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1785938"/>
            <a:ext cx="8072438" cy="50006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Залежно від спрямованості особистості на зовнішній та внутрішній світ виділяють</a:t>
            </a:r>
            <a:br>
              <a:rPr lang="uk-UA" b="1" dirty="0" smtClean="0"/>
            </a:br>
            <a:r>
              <a:rPr lang="uk-UA" b="1" dirty="0" smtClean="0"/>
              <a:t>(за К.</a:t>
            </a:r>
            <a:r>
              <a:rPr lang="uk-UA" b="1" dirty="0" err="1" smtClean="0"/>
              <a:t>Юнгом</a:t>
            </a:r>
            <a:r>
              <a:rPr lang="uk-UA" b="1" dirty="0" smtClean="0"/>
              <a:t>):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2214563"/>
            <a:ext cx="5114925" cy="3973512"/>
          </a:xfrm>
        </p:spPr>
        <p:txBody>
          <a:bodyPr/>
          <a:lstStyle/>
          <a:p>
            <a:pPr eaLnBrk="1" hangingPunct="1"/>
            <a:r>
              <a:rPr lang="uk-UA" b="1" smtClean="0">
                <a:latin typeface="Cambria" pitchFamily="18" charset="0"/>
              </a:rPr>
              <a:t>інтравертний тип /спрямованість особистості на свій внутрішній світ/;</a:t>
            </a:r>
          </a:p>
          <a:p>
            <a:pPr eaLnBrk="1" hangingPunct="1"/>
            <a:endParaRPr lang="ru-RU" b="1" smtClean="0">
              <a:latin typeface="Cambria" pitchFamily="18" charset="0"/>
            </a:endParaRPr>
          </a:p>
          <a:p>
            <a:pPr eaLnBrk="1" hangingPunct="1"/>
            <a:r>
              <a:rPr lang="uk-UA" b="1" smtClean="0">
                <a:latin typeface="Cambria" pitchFamily="18" charset="0"/>
              </a:rPr>
              <a:t>екстравертний тип /спрямованість особистості на зовнішній світ/</a:t>
            </a:r>
          </a:p>
          <a:p>
            <a:pPr eaLnBrk="1" hangingPunct="1"/>
            <a:endParaRPr lang="ru-RU" b="1" smtClean="0">
              <a:latin typeface="Cambria" pitchFamily="18" charset="0"/>
            </a:endParaRPr>
          </a:p>
          <a:p>
            <a:pPr eaLnBrk="1" hangingPunct="1"/>
            <a:r>
              <a:rPr lang="uk-UA" b="1" smtClean="0">
                <a:latin typeface="Cambria" pitchFamily="18" charset="0"/>
              </a:rPr>
              <a:t>аббовертний тип / середній тип/</a:t>
            </a:r>
            <a:endParaRPr lang="ru-RU" b="1" smtClean="0">
              <a:latin typeface="Cambria" pitchFamily="18" charset="0"/>
            </a:endParaRPr>
          </a:p>
          <a:p>
            <a:pPr eaLnBrk="1" hangingPunct="1"/>
            <a:endParaRPr lang="ru-RU" smtClean="0"/>
          </a:p>
        </p:txBody>
      </p:sp>
      <p:pic>
        <p:nvPicPr>
          <p:cNvPr id="25602" name="Picture 2" descr="Картинки по запросу Юнг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3" y="1785938"/>
            <a:ext cx="2165350" cy="3000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715000" y="5072063"/>
            <a:ext cx="2524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000" b="1">
                <a:latin typeface="Georgia" pitchFamily="18" charset="0"/>
              </a:rPr>
              <a:t>Карл Густав Юнг</a:t>
            </a:r>
            <a:endParaRPr lang="ru-RU" sz="2000" b="1">
              <a:latin typeface="Georgia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5572125" y="5572125"/>
            <a:ext cx="29289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000" b="1">
                <a:latin typeface="Georgia" pitchFamily="18" charset="0"/>
              </a:rPr>
              <a:t>швейцарський психолог, неофрейдист </a:t>
            </a:r>
            <a:endParaRPr lang="ru-RU" sz="2000" b="1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1000125"/>
            <a:ext cx="8072438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uk-UA" b="1" dirty="0" smtClean="0">
                <a:solidFill>
                  <a:srgbClr val="680000"/>
                </a:solidFill>
                <a:latin typeface="Cambria" pitchFamily="18" charset="0"/>
              </a:rPr>
              <a:t>3.</a:t>
            </a:r>
            <a:r>
              <a:rPr lang="ru-RU" b="1" dirty="0" smtClean="0">
                <a:solidFill>
                  <a:srgbClr val="680000"/>
                </a:solidFill>
                <a:latin typeface="Cambria" pitchFamily="18" charset="0"/>
              </a:rPr>
              <a:t>Структура характеру та </a:t>
            </a:r>
            <a:r>
              <a:rPr lang="ru-RU" b="1" dirty="0" err="1" smtClean="0">
                <a:solidFill>
                  <a:srgbClr val="680000"/>
                </a:solidFill>
                <a:latin typeface="Cambria" pitchFamily="18" charset="0"/>
              </a:rPr>
              <a:t>основні</a:t>
            </a:r>
            <a:r>
              <a:rPr lang="ru-RU" b="1" dirty="0" smtClean="0">
                <a:solidFill>
                  <a:srgbClr val="680000"/>
                </a:solidFill>
                <a:latin typeface="Cambria" pitchFamily="18" charset="0"/>
              </a:rPr>
              <a:t> </a:t>
            </a:r>
            <a:r>
              <a:rPr lang="ru-RU" b="1" dirty="0" err="1" smtClean="0">
                <a:solidFill>
                  <a:srgbClr val="680000"/>
                </a:solidFill>
                <a:latin typeface="Cambria" pitchFamily="18" charset="0"/>
              </a:rPr>
              <a:t>риси</a:t>
            </a:r>
            <a:r>
              <a:rPr lang="ru-RU" b="1" dirty="0" smtClean="0">
                <a:solidFill>
                  <a:srgbClr val="680000"/>
                </a:solidFill>
                <a:latin typeface="Cambria" pitchFamily="18" charset="0"/>
              </a:rPr>
              <a:t> типового характеру.</a:t>
            </a:r>
            <a:br>
              <a:rPr lang="ru-RU" b="1" dirty="0" smtClean="0">
                <a:solidFill>
                  <a:srgbClr val="680000"/>
                </a:solidFill>
                <a:latin typeface="Cambria" pitchFamily="18" charset="0"/>
              </a:rPr>
            </a:br>
            <a:r>
              <a:rPr lang="ru-RU" b="1" dirty="0" err="1" smtClean="0">
                <a:solidFill>
                  <a:srgbClr val="680000"/>
                </a:solidFill>
                <a:latin typeface="Cambria" pitchFamily="18" charset="0"/>
              </a:rPr>
              <a:t>Формування</a:t>
            </a:r>
            <a:r>
              <a:rPr lang="ru-RU" b="1" dirty="0" smtClean="0">
                <a:solidFill>
                  <a:srgbClr val="680000"/>
                </a:solidFill>
                <a:latin typeface="Cambria" pitchFamily="18" charset="0"/>
              </a:rPr>
              <a:t> характеру. </a:t>
            </a:r>
            <a:r>
              <a:rPr lang="ru-RU" dirty="0" smtClean="0">
                <a:solidFill>
                  <a:srgbClr val="680000"/>
                </a:solidFill>
              </a:rPr>
              <a:t/>
            </a:r>
            <a:br>
              <a:rPr lang="ru-RU" dirty="0" smtClean="0">
                <a:solidFill>
                  <a:srgbClr val="680000"/>
                </a:solidFill>
              </a:rPr>
            </a:br>
            <a:endParaRPr lang="ru-RU" dirty="0">
              <a:solidFill>
                <a:srgbClr val="68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71688"/>
            <a:ext cx="8115300" cy="185737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uk-UA" smtClean="0"/>
              <a:t>   </a:t>
            </a:r>
            <a:r>
              <a:rPr lang="uk-UA" b="1" i="1" smtClean="0">
                <a:solidFill>
                  <a:srgbClr val="420042"/>
                </a:solidFill>
                <a:latin typeface="Cambria" pitchFamily="18" charset="0"/>
              </a:rPr>
              <a:t>Рис характеру дуже багато. В тлумачному словнику С. Ожегова більше 1,5 тисячі слів, що їх позначають. Всі ці риси поділяються на кілька великих груп, які взаємопов'язані між собою.</a:t>
            </a:r>
            <a:endParaRPr lang="ru-RU" b="1" i="1" smtClean="0">
              <a:solidFill>
                <a:srgbClr val="420042"/>
              </a:solidFill>
              <a:latin typeface="Cambria" pitchFamily="18" charset="0"/>
            </a:endParaRPr>
          </a:p>
          <a:p>
            <a:pPr eaLnBrk="1" hangingPunct="1"/>
            <a:endParaRPr lang="ru-RU" smtClean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85750" y="4643438"/>
            <a:ext cx="5286375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/>
            <a:r>
              <a:rPr lang="uk-UA" sz="2100" b="1">
                <a:latin typeface="Cambria" pitchFamily="18" charset="0"/>
                <a:cs typeface="Times New Roman" pitchFamily="18" charset="0"/>
              </a:rPr>
              <a:t>I. Риси характеру, що виражають </a:t>
            </a:r>
            <a:r>
              <a:rPr lang="uk-UA" sz="2100" b="1" i="1">
                <a:latin typeface="Cambria" pitchFamily="18" charset="0"/>
                <a:cs typeface="Times New Roman" pitchFamily="18" charset="0"/>
              </a:rPr>
              <a:t>ставлення до суспільства</a:t>
            </a:r>
            <a:r>
              <a:rPr lang="uk-UA" sz="2100" b="1">
                <a:latin typeface="Cambria" pitchFamily="18" charset="0"/>
                <a:cs typeface="Times New Roman" pitchFamily="18" charset="0"/>
              </a:rPr>
              <a:t>, інших людей: патріотизм, гуманізм, відданість, доброта, чесність, правдивість, щирість, альтруїзм.</a:t>
            </a:r>
            <a:endParaRPr lang="uk-UA" sz="2100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5286375" y="4786313"/>
            <a:ext cx="3286125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 algn="ctr"/>
            <a:r>
              <a:rPr lang="uk-UA" sz="2100" b="1">
                <a:latin typeface="Cambria" pitchFamily="18" charset="0"/>
                <a:cs typeface="Times New Roman" pitchFamily="18" charset="0"/>
              </a:rPr>
              <a:t>Протилежні риси: егоїзм, черствість, брехливість, байдужість, лицемірство, злоба.</a:t>
            </a:r>
            <a:endParaRPr lang="uk-UA" sz="2100"/>
          </a:p>
        </p:txBody>
      </p:sp>
      <p:sp>
        <p:nvSpPr>
          <p:cNvPr id="7" name="Прямоугольник 6"/>
          <p:cNvSpPr/>
          <p:nvPr/>
        </p:nvSpPr>
        <p:spPr>
          <a:xfrm>
            <a:off x="2000232" y="3929066"/>
            <a:ext cx="4876527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  <a:ea typeface="Times New Roman" pitchFamily="18" charset="0"/>
                <a:cs typeface="Arial" pitchFamily="34" charset="0"/>
              </a:rPr>
              <a:t>Групи рис характеру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1746" grpId="0"/>
      <p:bldP spid="3174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88" y="500063"/>
            <a:ext cx="3643312" cy="7969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b="1" dirty="0" smtClean="0"/>
              <a:t>Групи рис характеру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88"/>
            <a:ext cx="8115300" cy="1500187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b="1" smtClean="0">
                <a:latin typeface="Cambria" pitchFamily="18" charset="0"/>
              </a:rPr>
              <a:t>II</a:t>
            </a:r>
            <a:r>
              <a:rPr lang="ru-RU" b="1" smtClean="0">
                <a:latin typeface="Cambria" pitchFamily="18" charset="0"/>
              </a:rPr>
              <a:t>. </a:t>
            </a:r>
            <a:r>
              <a:rPr lang="uk-UA" b="1" smtClean="0">
                <a:latin typeface="Cambria" pitchFamily="18" charset="0"/>
              </a:rPr>
              <a:t>Риси, що виражають </a:t>
            </a:r>
            <a:r>
              <a:rPr lang="uk-UA" b="1" i="1" smtClean="0">
                <a:latin typeface="Cambria" pitchFamily="18" charset="0"/>
              </a:rPr>
              <a:t>ставлення людини до самої себе:</a:t>
            </a:r>
            <a:r>
              <a:rPr lang="uk-UA" b="1" smtClean="0">
                <a:latin typeface="Cambria" pitchFamily="18" charset="0"/>
              </a:rPr>
              <a:t> самолюбство-себелюбство, скромність-хвальковитість, вимогливість, критичність.</a:t>
            </a:r>
            <a:endParaRPr lang="ru-RU" smtClean="0">
              <a:latin typeface="Cambria" pitchFamily="18" charset="0"/>
            </a:endParaRPr>
          </a:p>
          <a:p>
            <a:pPr algn="just" eaLnBrk="1" hangingPunct="1"/>
            <a:endParaRPr lang="ru-RU" smtClean="0">
              <a:latin typeface="Cambria" pitchFamily="18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643313" y="3071813"/>
            <a:ext cx="507206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 algn="r"/>
            <a:r>
              <a:rPr lang="uk-UA" sz="2200" b="1">
                <a:solidFill>
                  <a:srgbClr val="990000"/>
                </a:solidFill>
                <a:latin typeface="Cambria" pitchFamily="18" charset="0"/>
                <a:cs typeface="Times New Roman" pitchFamily="18" charset="0"/>
              </a:rPr>
              <a:t>Ми постійно порівнюємо себе з іншими.</a:t>
            </a:r>
          </a:p>
          <a:p>
            <a:pPr indent="539750" algn="r"/>
            <a:r>
              <a:rPr lang="uk-UA" sz="2200" b="1">
                <a:solidFill>
                  <a:srgbClr val="990000"/>
                </a:solidFill>
                <a:latin typeface="Cambria" pitchFamily="18" charset="0"/>
                <a:cs typeface="Times New Roman" pitchFamily="18" charset="0"/>
              </a:rPr>
              <a:t>Це виявляється у самооцінці:</a:t>
            </a:r>
            <a:endParaRPr lang="uk-UA" sz="2200">
              <a:solidFill>
                <a:srgbClr val="990000"/>
              </a:solidFill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5072063" y="4500563"/>
            <a:ext cx="335756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 algn="just"/>
            <a:r>
              <a:rPr lang="uk-UA" sz="2100" b="1">
                <a:solidFill>
                  <a:srgbClr val="00003A"/>
                </a:solidFill>
                <a:latin typeface="Georgia" pitchFamily="18" charset="0"/>
                <a:cs typeface="Times New Roman" pitchFamily="18" charset="0"/>
              </a:rPr>
              <a:t>Види самооцінки:</a:t>
            </a:r>
            <a:endParaRPr lang="ru-RU" sz="2100">
              <a:solidFill>
                <a:srgbClr val="00003A"/>
              </a:solidFill>
              <a:latin typeface="Georgia" pitchFamily="18" charset="0"/>
            </a:endParaRPr>
          </a:p>
          <a:p>
            <a:pPr indent="539750" algn="just" eaLnBrk="0" hangingPunct="0"/>
            <a:r>
              <a:rPr lang="uk-UA" sz="2100" b="1">
                <a:solidFill>
                  <a:srgbClr val="00003A"/>
                </a:solidFill>
                <a:latin typeface="Georgia" pitchFamily="18" charset="0"/>
                <a:cs typeface="Times New Roman" pitchFamily="18" charset="0"/>
              </a:rPr>
              <a:t>- завищена;</a:t>
            </a:r>
            <a:endParaRPr lang="ru-RU" sz="2100">
              <a:solidFill>
                <a:srgbClr val="00003A"/>
              </a:solidFill>
              <a:latin typeface="Georgia" pitchFamily="18" charset="0"/>
            </a:endParaRPr>
          </a:p>
          <a:p>
            <a:pPr indent="539750" algn="just" eaLnBrk="0" hangingPunct="0"/>
            <a:r>
              <a:rPr lang="uk-UA" sz="2100" b="1">
                <a:solidFill>
                  <a:srgbClr val="00003A"/>
                </a:solidFill>
                <a:latin typeface="Georgia" pitchFamily="18" charset="0"/>
                <a:cs typeface="Times New Roman" pitchFamily="18" charset="0"/>
              </a:rPr>
              <a:t>- занижена;</a:t>
            </a:r>
            <a:endParaRPr lang="ru-RU" sz="2100">
              <a:solidFill>
                <a:srgbClr val="00003A"/>
              </a:solidFill>
              <a:latin typeface="Georgia" pitchFamily="18" charset="0"/>
            </a:endParaRPr>
          </a:p>
          <a:p>
            <a:pPr indent="539750" algn="just" eaLnBrk="0" hangingPunct="0"/>
            <a:r>
              <a:rPr lang="uk-UA" sz="2100" b="1">
                <a:solidFill>
                  <a:srgbClr val="00003A"/>
                </a:solidFill>
                <a:latin typeface="Georgia" pitchFamily="18" charset="0"/>
                <a:cs typeface="Times New Roman" pitchFamily="18" charset="0"/>
              </a:rPr>
              <a:t>- адекватна.</a:t>
            </a:r>
            <a:endParaRPr lang="uk-UA" sz="2100">
              <a:solidFill>
                <a:srgbClr val="00003A"/>
              </a:solidFill>
              <a:latin typeface="Georgia" pitchFamily="18" charset="0"/>
            </a:endParaRPr>
          </a:p>
        </p:txBody>
      </p:sp>
      <p:pic>
        <p:nvPicPr>
          <p:cNvPr id="32772" name="Picture 4" descr="Картинки по запросу самооцін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929066"/>
            <a:ext cx="4157041" cy="24384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2769" grpId="0"/>
      <p:bldP spid="327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428604"/>
            <a:ext cx="6684972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1. Поняття про ХАРАКТЕР.</a:t>
            </a:r>
            <a:endParaRPr lang="ru-RU" sz="3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642938" y="1571625"/>
            <a:ext cx="7786687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uk-UA" sz="2200" b="1">
                <a:solidFill>
                  <a:srgbClr val="761C00"/>
                </a:solidFill>
                <a:latin typeface="Georgia" pitchFamily="18" charset="0"/>
              </a:rPr>
              <a:t>У кожної людини різноманітні риси і якості поєднані своєрідно, тобто, у кожного свій характер.</a:t>
            </a:r>
            <a:endParaRPr lang="ru-RU" sz="2200">
              <a:solidFill>
                <a:srgbClr val="761C00"/>
              </a:solidFill>
              <a:latin typeface="Georgia" pitchFamily="18" charset="0"/>
            </a:endParaRPr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1357313" y="2786063"/>
            <a:ext cx="64293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sz="2200" b="1">
                <a:solidFill>
                  <a:srgbClr val="990000"/>
                </a:solidFill>
                <a:latin typeface="Georgia" pitchFamily="18" charset="0"/>
              </a:rPr>
              <a:t>"Характер" - слово давньогрецького походження і в перекладі означає"чеканка", "риса", "прикмета", "печать".</a:t>
            </a:r>
          </a:p>
          <a:p>
            <a:pPr algn="ctr"/>
            <a:r>
              <a:rPr lang="uk-UA" sz="2200" b="1">
                <a:solidFill>
                  <a:srgbClr val="990000"/>
                </a:solidFill>
                <a:latin typeface="Georgia" pitchFamily="18" charset="0"/>
              </a:rPr>
              <a:t>Життя чеканить, відливає характер людини. А з певного моменту людина саме починає чеканити, кувати свій характер. В цьому і полягає суть самовиховання.</a:t>
            </a:r>
            <a:endParaRPr lang="ru-RU" sz="2200">
              <a:solidFill>
                <a:srgbClr val="99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6" descr="Картинки по запросу типологія характеру Леонгар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1643063"/>
            <a:ext cx="34290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143000"/>
            <a:ext cx="4186238" cy="24003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uk-UA" sz="2200" b="1" smtClean="0">
                <a:latin typeface="Georgia" pitchFamily="18" charset="0"/>
              </a:rPr>
              <a:t>    </a:t>
            </a:r>
            <a:r>
              <a:rPr lang="en-US" sz="2200" b="1" smtClean="0">
                <a:latin typeface="Georgia" pitchFamily="18" charset="0"/>
              </a:rPr>
              <a:t>III</a:t>
            </a:r>
            <a:r>
              <a:rPr lang="ru-RU" sz="2200" b="1" smtClean="0">
                <a:latin typeface="Georgia" pitchFamily="18" charset="0"/>
              </a:rPr>
              <a:t>. </a:t>
            </a:r>
            <a:r>
              <a:rPr lang="uk-UA" sz="2200" b="1" smtClean="0">
                <a:latin typeface="Georgia" pitchFamily="18" charset="0"/>
              </a:rPr>
              <a:t>Риси, що виражають </a:t>
            </a:r>
            <a:r>
              <a:rPr lang="uk-UA" sz="2200" b="1" i="1" smtClean="0">
                <a:latin typeface="Georgia" pitchFamily="18" charset="0"/>
              </a:rPr>
              <a:t>ставлення до праці: </a:t>
            </a:r>
            <a:r>
              <a:rPr lang="uk-UA" sz="2200" b="1" smtClean="0">
                <a:latin typeface="Georgia" pitchFamily="18" charset="0"/>
              </a:rPr>
              <a:t>працелюбність, ініціативність, охайність, бережливість, вимогливість.</a:t>
            </a:r>
            <a:endParaRPr lang="ru-RU" sz="2200" smtClean="0">
              <a:latin typeface="Georgia" pitchFamily="18" charset="0"/>
            </a:endParaRPr>
          </a:p>
          <a:p>
            <a:pPr algn="just" eaLnBrk="1" hangingPunct="1"/>
            <a:endParaRPr lang="ru-RU" sz="2200" smtClean="0">
              <a:latin typeface="Georgia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28688" y="714375"/>
            <a:ext cx="7467600" cy="7254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uk-UA" b="1" dirty="0" smtClean="0"/>
              <a:t>Групи рис характеру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143500" y="1214438"/>
            <a:ext cx="3357563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 algn="r"/>
            <a:r>
              <a:rPr lang="uk-UA" sz="2300" b="1">
                <a:latin typeface="Cambria" pitchFamily="18" charset="0"/>
                <a:cs typeface="Times New Roman" pitchFamily="18" charset="0"/>
              </a:rPr>
              <a:t>Протилежні риси: безвідповідальність, лінь, формалізм у роботі.</a:t>
            </a:r>
            <a:endParaRPr lang="uk-UA" sz="230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4572000"/>
            <a:ext cx="4500563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/>
            <a:r>
              <a:rPr lang="uk-UA" sz="2200" b="1">
                <a:latin typeface="Cambria" pitchFamily="18" charset="0"/>
                <a:cs typeface="Times New Roman" pitchFamily="18" charset="0"/>
              </a:rPr>
              <a:t>І</a:t>
            </a:r>
            <a:r>
              <a:rPr lang="en-US" sz="2200" b="1">
                <a:latin typeface="Cambria" pitchFamily="18" charset="0"/>
                <a:cs typeface="Times New Roman" pitchFamily="18" charset="0"/>
              </a:rPr>
              <a:t>V</a:t>
            </a:r>
            <a:r>
              <a:rPr lang="uk-UA" sz="2200" b="1">
                <a:latin typeface="Cambria" pitchFamily="18" charset="0"/>
                <a:cs typeface="Times New Roman" pitchFamily="18" charset="0"/>
              </a:rPr>
              <a:t>. Вольові риси характеру:</a:t>
            </a:r>
            <a:endParaRPr lang="uk-UA" sz="2200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14313" y="5072063"/>
            <a:ext cx="607218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/>
            <a:r>
              <a:rPr lang="uk-UA" sz="2100" b="1">
                <a:latin typeface="Cambria" pitchFamily="18" charset="0"/>
                <a:cs typeface="Times New Roman" pitchFamily="18" charset="0"/>
              </a:rPr>
              <a:t>цілеспрямованість, самостійність, рішучість, наполегливість, витримка й самовладання, дисциплінованість, мужність, сміливість.</a:t>
            </a:r>
            <a:endParaRPr lang="uk-UA" sz="2100" b="1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5572125" y="4643438"/>
            <a:ext cx="292893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 algn="r"/>
            <a:r>
              <a:rPr lang="uk-UA" sz="2200" b="1">
                <a:latin typeface="Georgia" pitchFamily="18" charset="0"/>
                <a:cs typeface="Times New Roman" pitchFamily="18" charset="0"/>
              </a:rPr>
              <a:t>Протилежні: поспішність, боягузтво.</a:t>
            </a:r>
            <a:endParaRPr lang="uk-UA" sz="2200" b="1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33794" grpId="0"/>
      <p:bldP spid="33795" grpId="0"/>
      <p:bldP spid="337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28813" y="285750"/>
            <a:ext cx="6929437" cy="2017713"/>
          </a:xfrm>
        </p:spPr>
        <p:txBody>
          <a:bodyPr/>
          <a:lstStyle/>
          <a:p>
            <a:pPr eaLnBrk="1" hangingPunct="1">
              <a:defRPr/>
            </a:pPr>
            <a:r>
              <a:rPr lang="uk-UA" sz="2400" dirty="0" smtClean="0">
                <a:latin typeface="Georgia" pitchFamily="18" charset="0"/>
              </a:rPr>
              <a:t>Характер - це індивідуальне поєднання суттєвих ознак особистості, які виражають ставлення до навколишньої дійсності і виявляються у вчинках та поведінці.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17412" name="Прямоугольник 5"/>
          <p:cNvSpPr>
            <a:spLocks noChangeArrowheads="1"/>
          </p:cNvSpPr>
          <p:nvPr/>
        </p:nvSpPr>
        <p:spPr bwMode="auto">
          <a:xfrm>
            <a:off x="5143500" y="4429125"/>
            <a:ext cx="3786188" cy="221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uk-UA" sz="2300" b="1">
                <a:latin typeface="Georgia" pitchFamily="18" charset="0"/>
              </a:rPr>
              <a:t>Для того, аби характер виявився повною мірою, необхідно побачити людину в різноманітних ситуаціях </a:t>
            </a:r>
            <a:r>
              <a:rPr lang="uk-UA" sz="2300">
                <a:latin typeface="Georgia" pitchFamily="18" charset="0"/>
              </a:rPr>
              <a:t>.</a:t>
            </a:r>
            <a:endParaRPr lang="ru-RU" sz="2300">
              <a:latin typeface="Georgia" pitchFamily="18" charset="0"/>
            </a:endParaRPr>
          </a:p>
        </p:txBody>
      </p:sp>
      <p:pic>
        <p:nvPicPr>
          <p:cNvPr id="35841" name="Picture 1" descr="D:\HTC\001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4676778"/>
            <a:ext cx="3396550" cy="2181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843" name="Picture 3" descr="Картинки по запросу ругаетс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2428868"/>
            <a:ext cx="2848073" cy="19001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844" name="Picture 4" descr="D:\HTC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2143116"/>
            <a:ext cx="2643174" cy="20716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4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3"/>
          <p:cNvSpPr>
            <a:spLocks noChangeArrowheads="1"/>
          </p:cNvSpPr>
          <p:nvPr/>
        </p:nvSpPr>
        <p:spPr bwMode="auto">
          <a:xfrm>
            <a:off x="428625" y="1000125"/>
            <a:ext cx="5500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/>
              <a:t>Всі риси характеру необхідно розглядати в певному поєднанні.</a:t>
            </a:r>
            <a:endParaRPr lang="ru-RU" sz="240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28625" y="3000375"/>
            <a:ext cx="5000625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200" b="1" i="1"/>
              <a:t>Наприклад, для двох особистостей притаманні такі риси: рішучість, доброта, чуйність, працьовитість, чесність, акуратність. Але це будуть абсолютно різні люди.</a:t>
            </a:r>
          </a:p>
          <a:p>
            <a:r>
              <a:rPr lang="uk-UA" sz="2200" b="1" i="1"/>
              <a:t>Характерними необхідно вважати не всі особливості особистості, а тільки суттєві і стійкі.</a:t>
            </a:r>
            <a:endParaRPr lang="ru-RU" sz="2200" b="1" i="1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6500813" y="285750"/>
            <a:ext cx="2071687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uk-UA" sz="2100" b="1" i="1"/>
              <a:t>Так, навіть дуже сміливі люди інколи можуть переживати страх, але їх не можна назвати боягузами.</a:t>
            </a:r>
            <a:endParaRPr lang="ru-RU" sz="2100" b="1" i="1"/>
          </a:p>
        </p:txBody>
      </p:sp>
      <p:pic>
        <p:nvPicPr>
          <p:cNvPr id="34817" name="Picture 1" descr="D:\HTC\strah-za-rul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25" y="3571875"/>
            <a:ext cx="3071813" cy="2143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  <p:bldP spid="18435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вишиває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24688" r="24688"/>
          <a:stretch>
            <a:fillRect/>
          </a:stretch>
        </p:blipFill>
        <p:spPr>
          <a:xfrm>
            <a:off x="357158" y="3429000"/>
            <a:ext cx="3929058" cy="2428868"/>
          </a:xfrm>
          <a:prstGeom prst="ellipse">
            <a:avLst/>
          </a:prstGeom>
          <a:ln w="63500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214438" y="500063"/>
            <a:ext cx="442912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200" b="1">
                <a:latin typeface="Georgia" pitchFamily="18" charset="0"/>
              </a:rPr>
              <a:t>Характер людини тісно пов’язаний із її темпераментом -  він є тією природною канвою, на якій життя наносить узори характеру.</a:t>
            </a:r>
            <a:endParaRPr lang="ru-RU" sz="2200" b="1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6357938" y="285750"/>
            <a:ext cx="2357437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 algn="r"/>
            <a:r>
              <a:rPr lang="uk-UA" sz="2100" b="1">
                <a:latin typeface="Georgia" pitchFamily="18" charset="0"/>
                <a:cs typeface="Times New Roman" pitchFamily="18" charset="0"/>
              </a:rPr>
              <a:t>Характер, на відміну від типу темпераменту, по спадковості не передається, а формується в процесі життя.</a:t>
            </a:r>
          </a:p>
          <a:p>
            <a:pPr indent="539750" algn="r"/>
            <a:r>
              <a:rPr lang="uk-UA" sz="2100" b="1">
                <a:latin typeface="Georgia" pitchFamily="18" charset="0"/>
                <a:cs typeface="Times New Roman" pitchFamily="18" charset="0"/>
              </a:rPr>
              <a:t>На основі одного типу темпераменту можна сформувати різні типи </a:t>
            </a:r>
          </a:p>
          <a:p>
            <a:pPr indent="539750" algn="r"/>
            <a:r>
              <a:rPr lang="uk-UA" sz="2100" b="1">
                <a:latin typeface="Georgia" pitchFamily="18" charset="0"/>
                <a:cs typeface="Times New Roman" pitchFamily="18" charset="0"/>
              </a:rPr>
              <a:t>характеру.</a:t>
            </a:r>
            <a:endParaRPr lang="uk-UA" sz="210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3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32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428596" y="214290"/>
          <a:ext cx="8429684" cy="1894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2571736" y="1500174"/>
          <a:ext cx="6172200" cy="137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1" name="Схема 10"/>
          <p:cNvGraphicFramePr/>
          <p:nvPr/>
        </p:nvGraphicFramePr>
        <p:xfrm>
          <a:off x="2643174" y="2857496"/>
          <a:ext cx="6048672" cy="1714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3" name="Схема 12"/>
          <p:cNvGraphicFramePr/>
          <p:nvPr/>
        </p:nvGraphicFramePr>
        <p:xfrm>
          <a:off x="2643174" y="4357694"/>
          <a:ext cx="6048672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11" grpId="0">
        <p:bldAsOne/>
      </p:bldGraphic>
      <p:bldGraphic spid="1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6000" y="428625"/>
            <a:ext cx="6172200" cy="914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200" dirty="0" smtClean="0">
                <a:latin typeface="Georgia" pitchFamily="18" charset="0"/>
              </a:rPr>
              <a:t>В характері завжди спостерігається типове та індивідуальне</a:t>
            </a:r>
            <a:endParaRPr lang="ru-RU" sz="2200" dirty="0">
              <a:solidFill>
                <a:srgbClr val="92D050"/>
              </a:solidFill>
              <a:latin typeface="Georgia" pitchFamily="18" charset="0"/>
            </a:endParaRPr>
          </a:p>
        </p:txBody>
      </p:sp>
      <p:sp>
        <p:nvSpPr>
          <p:cNvPr id="21506" name="Прямоугольник 2"/>
          <p:cNvSpPr>
            <a:spLocks noChangeArrowheads="1"/>
          </p:cNvSpPr>
          <p:nvPr/>
        </p:nvSpPr>
        <p:spPr bwMode="auto">
          <a:xfrm>
            <a:off x="2000250" y="1643063"/>
            <a:ext cx="3071813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100" b="1" u="sng">
                <a:latin typeface="Georgia" pitchFamily="18" charset="0"/>
              </a:rPr>
              <a:t>Типове в характері </a:t>
            </a:r>
            <a:r>
              <a:rPr lang="uk-UA" sz="2100" b="1">
                <a:latin typeface="Georgia" pitchFamily="18" charset="0"/>
              </a:rPr>
              <a:t>залежить від:</a:t>
            </a:r>
            <a:endParaRPr lang="ru-RU" sz="2100">
              <a:latin typeface="Georgia" pitchFamily="18" charset="0"/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286000" y="2571750"/>
            <a:ext cx="314325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/>
            <a:r>
              <a:rPr lang="uk-UA" sz="2100" b="1" i="1">
                <a:latin typeface="Georgia" pitchFamily="18" charset="0"/>
                <a:cs typeface="Times New Roman" pitchFamily="18" charset="0"/>
              </a:rPr>
              <a:t>- суспільства,   в якому живе особистість;</a:t>
            </a:r>
            <a:endParaRPr lang="ru-RU" sz="2100" i="1">
              <a:latin typeface="Georgia" pitchFamily="18" charset="0"/>
            </a:endParaRPr>
          </a:p>
          <a:p>
            <a:pPr indent="539750" eaLnBrk="0" hangingPunct="0"/>
            <a:r>
              <a:rPr lang="uk-UA" sz="2100" b="1" i="1">
                <a:latin typeface="Georgia" pitchFamily="18" charset="0"/>
                <a:cs typeface="Times New Roman" pitchFamily="18" charset="0"/>
              </a:rPr>
              <a:t>- соціальної ролі, яку вона виконує;</a:t>
            </a:r>
            <a:endParaRPr lang="ru-RU" sz="2100" i="1">
              <a:latin typeface="Georgia" pitchFamily="18" charset="0"/>
            </a:endParaRPr>
          </a:p>
          <a:p>
            <a:pPr indent="539750" eaLnBrk="0" hangingPunct="0"/>
            <a:r>
              <a:rPr lang="uk-UA" sz="2100" b="1" i="1">
                <a:latin typeface="Georgia" pitchFamily="18" charset="0"/>
                <a:cs typeface="Times New Roman" pitchFamily="18" charset="0"/>
              </a:rPr>
              <a:t>- професійної спрямованості.</a:t>
            </a:r>
            <a:endParaRPr lang="uk-UA" sz="2100" i="1">
              <a:latin typeface="Georgia" pitchFamily="18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5286375" y="1714500"/>
            <a:ext cx="36433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 algn="r"/>
            <a:r>
              <a:rPr lang="uk-UA" sz="2100" b="1" u="sng">
                <a:latin typeface="Georgia" pitchFamily="18" charset="0"/>
                <a:cs typeface="Times New Roman" pitchFamily="18" charset="0"/>
              </a:rPr>
              <a:t>Індивідуальне в характері</a:t>
            </a:r>
            <a:r>
              <a:rPr lang="uk-UA" sz="2100" b="1">
                <a:latin typeface="Georgia" pitchFamily="18" charset="0"/>
                <a:cs typeface="Times New Roman" pitchFamily="18" charset="0"/>
              </a:rPr>
              <a:t> залежить від</a:t>
            </a:r>
            <a:endParaRPr lang="uk-UA" sz="2100">
              <a:latin typeface="Georgia" pitchFamily="18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5429250" y="2571750"/>
            <a:ext cx="3357563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 algn="r"/>
            <a:r>
              <a:rPr lang="uk-UA" sz="2100" b="1" i="1">
                <a:latin typeface="Georgia" pitchFamily="18" charset="0"/>
                <a:cs typeface="Times New Roman" pitchFamily="18" charset="0"/>
              </a:rPr>
              <a:t>- задатків,              з якими людина народжується;</a:t>
            </a:r>
            <a:endParaRPr lang="ru-RU" sz="2100" i="1">
              <a:latin typeface="Georgia" pitchFamily="18" charset="0"/>
            </a:endParaRPr>
          </a:p>
          <a:p>
            <a:pPr indent="539750" algn="r" eaLnBrk="0" hangingPunct="0"/>
            <a:r>
              <a:rPr lang="uk-UA" sz="2100" b="1" i="1">
                <a:latin typeface="Georgia" pitchFamily="18" charset="0"/>
                <a:cs typeface="Times New Roman" pitchFamily="18" charset="0"/>
              </a:rPr>
              <a:t>- від типу вищої нервової діяльності;</a:t>
            </a:r>
          </a:p>
          <a:p>
            <a:pPr indent="539750" algn="r" eaLnBrk="0" hangingPunct="0"/>
            <a:r>
              <a:rPr lang="uk-UA" sz="2100" b="1" i="1">
                <a:latin typeface="Georgia" pitchFamily="18" charset="0"/>
                <a:cs typeface="Times New Roman" pitchFamily="18" charset="0"/>
              </a:rPr>
              <a:t>- від середовища, в якому живе, індивідуальних умов навчання і виховання.</a:t>
            </a:r>
            <a:r>
              <a:rPr lang="ru-RU" sz="2100" i="1">
                <a:latin typeface="Georgia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7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506" grpId="0"/>
      <p:bldP spid="31745" grpId="0"/>
      <p:bldP spid="31746" grpId="0"/>
      <p:bldP spid="317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1563" y="285750"/>
            <a:ext cx="7467600" cy="642938"/>
          </a:xfrm>
        </p:spPr>
        <p:txBody>
          <a:bodyPr/>
          <a:lstStyle/>
          <a:p>
            <a:pPr eaLnBrk="1" hangingPunct="1">
              <a:defRPr/>
            </a:pPr>
            <a:r>
              <a:rPr lang="uk-UA" b="1" dirty="0" smtClean="0"/>
              <a:t>На формування характеру впливає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21506" name="Прямоугольник 5"/>
          <p:cNvSpPr>
            <a:spLocks noChangeArrowheads="1"/>
          </p:cNvSpPr>
          <p:nvPr/>
        </p:nvSpPr>
        <p:spPr bwMode="auto">
          <a:xfrm>
            <a:off x="2000250" y="1214438"/>
            <a:ext cx="57150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/>
              <a:t> </a:t>
            </a:r>
            <a:r>
              <a:rPr lang="uk-UA" sz="2200" b="1">
                <a:latin typeface="Georgia" pitchFamily="18" charset="0"/>
              </a:rPr>
              <a:t>Макросередовище:</a:t>
            </a:r>
            <a:endParaRPr lang="ru-RU" sz="2200" b="1">
              <a:latin typeface="Georgia" pitchFamily="18" charset="0"/>
            </a:endParaRPr>
          </a:p>
        </p:txBody>
      </p:sp>
      <p:sp>
        <p:nvSpPr>
          <p:cNvPr id="21507" name="Прямоугольник 6"/>
          <p:cNvSpPr>
            <a:spLocks noChangeArrowheads="1"/>
          </p:cNvSpPr>
          <p:nvPr/>
        </p:nvSpPr>
        <p:spPr bwMode="auto">
          <a:xfrm>
            <a:off x="3571875" y="1785938"/>
            <a:ext cx="48577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100" b="1" i="1">
                <a:latin typeface="Georgia" pitchFamily="18" charset="0"/>
              </a:rPr>
              <a:t>- суспільний лад,</a:t>
            </a:r>
            <a:endParaRPr lang="ru-RU" sz="2100" b="1" i="1">
              <a:latin typeface="Georgia" pitchFamily="18" charset="0"/>
            </a:endParaRPr>
          </a:p>
          <a:p>
            <a:r>
              <a:rPr lang="uk-UA" sz="2100" b="1" i="1">
                <a:latin typeface="Georgia" pitchFamily="18" charset="0"/>
              </a:rPr>
              <a:t>- географічне положення,</a:t>
            </a:r>
            <a:endParaRPr lang="ru-RU" sz="2100" b="1" i="1">
              <a:latin typeface="Georgia" pitchFamily="18" charset="0"/>
            </a:endParaRPr>
          </a:p>
          <a:p>
            <a:r>
              <a:rPr lang="uk-UA" sz="2100" b="1" i="1">
                <a:latin typeface="Georgia" pitchFamily="18" charset="0"/>
              </a:rPr>
              <a:t>- національне коріння виховання: культура, мова.</a:t>
            </a:r>
            <a:endParaRPr lang="ru-RU" sz="2100" b="1" i="1">
              <a:latin typeface="Georgia" pitchFamily="18" charset="0"/>
            </a:endParaRPr>
          </a:p>
        </p:txBody>
      </p:sp>
      <p:sp>
        <p:nvSpPr>
          <p:cNvPr id="21508" name="Прямоугольник 9"/>
          <p:cNvSpPr>
            <a:spLocks noChangeArrowheads="1"/>
          </p:cNvSpPr>
          <p:nvPr/>
        </p:nvSpPr>
        <p:spPr bwMode="auto">
          <a:xfrm>
            <a:off x="1928813" y="3500438"/>
            <a:ext cx="37147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200" b="1">
                <a:latin typeface="Georgia" pitchFamily="18" charset="0"/>
              </a:rPr>
              <a:t>Мікросередовище:</a:t>
            </a:r>
            <a:endParaRPr lang="ru-RU" sz="2200" b="1">
              <a:solidFill>
                <a:srgbClr val="5C3D1E"/>
              </a:solidFill>
              <a:latin typeface="Georgia" pitchFamily="18" charset="0"/>
            </a:endParaRPr>
          </a:p>
        </p:txBody>
      </p:sp>
      <p:sp>
        <p:nvSpPr>
          <p:cNvPr id="11" name="Выгнутая вверх стрелка 10"/>
          <p:cNvSpPr/>
          <p:nvPr/>
        </p:nvSpPr>
        <p:spPr>
          <a:xfrm rot="16200000" flipH="1">
            <a:off x="2549525" y="1236663"/>
            <a:ext cx="533400" cy="774700"/>
          </a:xfrm>
          <a:prstGeom prst="curvedDownArrow">
            <a:avLst/>
          </a:prstGeom>
          <a:solidFill>
            <a:srgbClr val="FBC5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1510" name="Прямоугольник 14"/>
          <p:cNvSpPr>
            <a:spLocks noChangeArrowheads="1"/>
          </p:cNvSpPr>
          <p:nvPr/>
        </p:nvSpPr>
        <p:spPr bwMode="auto">
          <a:xfrm>
            <a:off x="3286125" y="4143375"/>
            <a:ext cx="4714875" cy="235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100" b="1" i="1">
                <a:latin typeface="Georgia" pitchFamily="18" charset="0"/>
              </a:rPr>
              <a:t>макросередовище переломлюється</a:t>
            </a:r>
            <a:endParaRPr lang="ru-RU" sz="2100" b="1" i="1">
              <a:latin typeface="Georgia" pitchFamily="18" charset="0"/>
            </a:endParaRPr>
          </a:p>
          <a:p>
            <a:r>
              <a:rPr lang="uk-UA" sz="2100" b="1" i="1">
                <a:latin typeface="Georgia" pitchFamily="18" charset="0"/>
              </a:rPr>
              <a:t>через призму індивідуальних впливів на людину: сім</a:t>
            </a:r>
            <a:r>
              <a:rPr lang="en-US" sz="2100" b="1" i="1">
                <a:latin typeface="Georgia" pitchFamily="18" charset="0"/>
              </a:rPr>
              <a:t>’</a:t>
            </a:r>
            <a:r>
              <a:rPr lang="uk-UA" sz="2100" b="1" i="1">
                <a:latin typeface="Georgia" pitchFamily="18" charset="0"/>
              </a:rPr>
              <a:t>ю, дошкільний заклад, школу, вулицю, літературу, музику, друзів.</a:t>
            </a:r>
            <a:endParaRPr lang="ru-RU" sz="2100" b="1" i="1">
              <a:latin typeface="Georgia" pitchFamily="18" charset="0"/>
            </a:endParaRPr>
          </a:p>
        </p:txBody>
      </p:sp>
      <p:sp>
        <p:nvSpPr>
          <p:cNvPr id="14" name="Выгнутая влево стрелка 13"/>
          <p:cNvSpPr/>
          <p:nvPr/>
        </p:nvSpPr>
        <p:spPr>
          <a:xfrm>
            <a:off x="1071563" y="3786188"/>
            <a:ext cx="763587" cy="571500"/>
          </a:xfrm>
          <a:prstGeom prst="curvedRightArrow">
            <a:avLst>
              <a:gd name="adj1" fmla="val 25000"/>
              <a:gd name="adj2" fmla="val 50000"/>
              <a:gd name="adj3" fmla="val 22009"/>
            </a:avLst>
          </a:prstGeom>
          <a:solidFill>
            <a:srgbClr val="FCD1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755576" y="116632"/>
          <a:ext cx="8136904" cy="34552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2143125" y="2143125"/>
            <a:ext cx="3214688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539750" algn="r"/>
            <a:r>
              <a:rPr lang="uk-UA" sz="2100" b="1">
                <a:latin typeface="Georgia" pitchFamily="18" charset="0"/>
                <a:cs typeface="Times New Roman" pitchFamily="18" charset="0"/>
              </a:rPr>
              <a:t>Над проблемою типології характеру працювали:</a:t>
            </a:r>
            <a:endParaRPr lang="uk-UA" sz="2100" b="1">
              <a:latin typeface="Georgia" pitchFamily="18" charset="0"/>
            </a:endParaRPr>
          </a:p>
        </p:txBody>
      </p:sp>
      <p:pic>
        <p:nvPicPr>
          <p:cNvPr id="28674" name="Picture 2" descr="Картинки по запросу Е.Кречмер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00958" y="2000240"/>
            <a:ext cx="1404934" cy="20231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7286625" y="4357688"/>
            <a:ext cx="16637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000" b="1">
                <a:latin typeface="Georgia" pitchFamily="18" charset="0"/>
                <a:cs typeface="Times New Roman" pitchFamily="18" charset="0"/>
              </a:rPr>
              <a:t>Е.Кречмер</a:t>
            </a:r>
            <a:endParaRPr lang="ru-RU" sz="2000"/>
          </a:p>
        </p:txBody>
      </p:sp>
      <p:pic>
        <p:nvPicPr>
          <p:cNvPr id="1026" name="Picture 2" descr="Картинки по запросу Уїльям Шелдон психолог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429256" y="3143248"/>
            <a:ext cx="1802666" cy="22145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5500688" y="5572125"/>
            <a:ext cx="1735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Georgia" pitchFamily="18" charset="0"/>
              </a:rPr>
              <a:t>У</a:t>
            </a:r>
            <a:r>
              <a:rPr lang="uk-UA" sz="2000" b="1">
                <a:latin typeface="Georgia" pitchFamily="18" charset="0"/>
              </a:rPr>
              <a:t>.</a:t>
            </a:r>
            <a:r>
              <a:rPr lang="ru-RU" sz="2000" b="1">
                <a:latin typeface="Georgia" pitchFamily="18" charset="0"/>
              </a:rPr>
              <a:t>Шелдон </a:t>
            </a:r>
          </a:p>
        </p:txBody>
      </p:sp>
      <p:pic>
        <p:nvPicPr>
          <p:cNvPr id="1028" name="Picture 4" descr="Картинки по запросу Е.Фромм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357554" y="3786190"/>
            <a:ext cx="1834594" cy="23574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3571875" y="6286500"/>
            <a:ext cx="14303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Georgia" pitchFamily="18" charset="0"/>
              </a:rPr>
              <a:t>Е.Фромм</a:t>
            </a:r>
          </a:p>
        </p:txBody>
      </p:sp>
      <p:pic>
        <p:nvPicPr>
          <p:cNvPr id="1030" name="Picture 6" descr="Картинки по запросу К. Леонгард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571604" y="3714752"/>
            <a:ext cx="1595435" cy="23931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00188" y="6215063"/>
            <a:ext cx="1852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Georgia" pitchFamily="18" charset="0"/>
              </a:rPr>
              <a:t>К.Леонгард</a:t>
            </a:r>
          </a:p>
        </p:txBody>
      </p:sp>
      <p:pic>
        <p:nvPicPr>
          <p:cNvPr id="1033" name="Picture 9" descr="D:\HTC\-Евгеньевич Личко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85750" y="1928813"/>
            <a:ext cx="1514475" cy="2019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85750" y="4071938"/>
            <a:ext cx="1285875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Georgia" pitchFamily="18" charset="0"/>
              </a:rPr>
              <a:t>А.Лічко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635</TotalTime>
  <Words>822</Words>
  <Application>Microsoft Office PowerPoint</Application>
  <PresentationFormat>Экран (4:3)</PresentationFormat>
  <Paragraphs>113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20</vt:i4>
      </vt:variant>
    </vt:vector>
  </HeadingPairs>
  <TitlesOfParts>
    <vt:vector size="35" baseType="lpstr">
      <vt:lpstr>Arial</vt:lpstr>
      <vt:lpstr>Century Schoolbook</vt:lpstr>
      <vt:lpstr>Wingdings</vt:lpstr>
      <vt:lpstr>Wingdings 2</vt:lpstr>
      <vt:lpstr>Calibri</vt:lpstr>
      <vt:lpstr>Georgia</vt:lpstr>
      <vt:lpstr>Times New Roman</vt:lpstr>
      <vt:lpstr>Cambria</vt:lpstr>
      <vt:lpstr>Эркер</vt:lpstr>
      <vt:lpstr>Эркер</vt:lpstr>
      <vt:lpstr>Эркер</vt:lpstr>
      <vt:lpstr>Эркер</vt:lpstr>
      <vt:lpstr>Эркер</vt:lpstr>
      <vt:lpstr>Эркер</vt:lpstr>
      <vt:lpstr>Эркер</vt:lpstr>
      <vt:lpstr>ПЛАН  1.ПОНЯТТЯ ПРО ХАРАКТЕР.  2. ТЕОРІЇ ХАРАКТЕРУ. АКЦЕНТУАЦІЯ РИС ХАРАКТЕРУ.  3.СТРУКТУРА ХАРАКТЕРУ ТА ОСНОВНІ РИСИ ТИПОВОГО ХАРАКТЕРУ. ФОРМУВАННЯ ХАРАКТЕРУ. </vt:lpstr>
      <vt:lpstr>Слайд 2</vt:lpstr>
      <vt:lpstr>ХАРАКТЕР - ЦЕ ІНДИВІДУАЛЬНЕ ПОЄДНАННЯ СУТТЄВИХ ОЗНАК ОСОБИСТОСТІ, ЯКІ ВИРАЖАЮТЬ СТАВЛЕННЯ ДО НАВКОЛИШНЬОЇ ДІЙСНОСТІ І ВИЯВЛЯЮТЬСЯ У ВЧИНКАХ ТА ПОВЕДІНЦІ.</vt:lpstr>
      <vt:lpstr>Слайд 4</vt:lpstr>
      <vt:lpstr>Слайд 5</vt:lpstr>
      <vt:lpstr>Слайд 6</vt:lpstr>
      <vt:lpstr>В ХАРАКТЕРІ ЗАВЖДИ СПОСТЕРІГАЄТЬСЯ ТИПОВЕ ТА ІНДИВІДУАЛЬНЕ</vt:lpstr>
      <vt:lpstr>НА ФОРМУВАННЯ ХАРАКТЕРУ ВПЛИВАЄ:</vt:lpstr>
      <vt:lpstr>Слайд 9</vt:lpstr>
      <vt:lpstr>Слайд 10</vt:lpstr>
      <vt:lpstr>КЛАСИФІКАЦІЯ ХАРАКТЕРУ ЗА А.ЛІЧКО</vt:lpstr>
      <vt:lpstr>КЛАСИФІКАЦІЯ ХАРАКТЕРУ ЗА А.ЛІЧКО</vt:lpstr>
      <vt:lpstr>КЛАСИФІКАЦІЯ ХАРАКТЕРУ ЗА А.ЛІЧКО</vt:lpstr>
      <vt:lpstr>ТИПОЛОГІЯ ХАРАКТЕРІВ ЗА К. ЛЕОНГАРДОМ (КЛАСИФІКАЦІЯ БАЗУЄТЬСЯ НА ОЦІНЦІ СТИЛІВ СПІЛКУВАННЯ). </vt:lpstr>
      <vt:lpstr>    ТИПОЛОГІЯ ХАРАКТЕРІВ ЗА К. ЛЕОНГАРДОМ</vt:lpstr>
      <vt:lpstr>СОЦІАЛЬНА ТИПОЛОГІЯ ХАРАКТЕРІВ ЗА Е.ФРОММОМ</vt:lpstr>
      <vt:lpstr>          ЗАЛЕЖНО ВІД СПРЯМОВАНОСТІ ОСОБИСТОСТІ НА ЗОВНІШНІЙ ТА ВНУТРІШНІЙ СВІТ ВИДІЛЯЮТЬ (ЗА К.ЮНГОМ): </vt:lpstr>
      <vt:lpstr>3.СТРУКТУРА ХАРАКТЕРУ ТА ОСНОВНІ РИСИ ТИПОВОГО ХАРАКТЕРУ. ФОРМУВАННЯ ХАРАКТЕРУ.  </vt:lpstr>
      <vt:lpstr>ГРУПИ РИС ХАРАКТЕРУ </vt:lpstr>
      <vt:lpstr>ГРУПИ РИС ХАРАКТЕРУ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творчої індивідуальності у колективі</dc:title>
  <dc:creator>Admin</dc:creator>
  <cp:lastModifiedBy>Admin</cp:lastModifiedBy>
  <cp:revision>71</cp:revision>
  <dcterms:created xsi:type="dcterms:W3CDTF">2012-12-15T20:51:17Z</dcterms:created>
  <dcterms:modified xsi:type="dcterms:W3CDTF">2023-11-24T13:12:47Z</dcterms:modified>
</cp:coreProperties>
</file>