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880319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krainianBrushScript" pitchFamily="18" charset="0"/>
              </a:rPr>
              <a:t>Основні тенденції </a:t>
            </a:r>
            <a:r>
              <a:rPr lang="uk-UA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krainianBrushScript" pitchFamily="18" charset="0"/>
              </a:rPr>
              <a:t>с</a:t>
            </a:r>
            <a:r>
              <a:rPr lang="uk-UA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krainianBrushScript" pitchFamily="18" charset="0"/>
              </a:rPr>
              <a:t>оціально-економічного та політичного розвитку провідних країн Західної Європи та Америки</a:t>
            </a:r>
            <a:endParaRPr lang="uk-UA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krainianBrushScript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8686800" cy="39330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800" b="1" u="sng" dirty="0" smtClean="0">
                <a:solidFill>
                  <a:srgbClr val="002060"/>
                </a:solidFill>
                <a:latin typeface="Heather Script One" pitchFamily="2" charset="0"/>
              </a:rPr>
              <a:t>Розвиток сільського господарства. </a:t>
            </a:r>
            <a:r>
              <a:rPr lang="uk-UA" sz="1800" b="1" dirty="0" smtClean="0">
                <a:latin typeface="Heather Script One" pitchFamily="2" charset="0"/>
              </a:rPr>
              <a:t>У розвитку сільського господарства чітко визначилися два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напрямки господарювання: фермерський, поширений у США й Канаді, та прусський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(удосконалення поміщицького господарства). Сутність цих напрямків полягала в переході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сільського господарства від натурального до товарного.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Фермерський шлях передбачав здійснення цього процесу негайно, тоді як прусський полягав у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поступовому пристосуванні існуючих відносин до потреб ринкової економіки. Для Європи було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характерним поєднання цих напрямків. Це пояснюється тим, що земельна аристократія, яка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відігравала провідну роль у країнах Центральної та Східної Європи, чинила активний опір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необхідним змінам. Незалежно від того, у який спосіб розвивалося сільське господарство,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виробництво його продукції помітно збільшилося, проте воно не встигало за розвитком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промисловості та зростанням міст. У результаті європейські країни були основними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імпортерами сільськогосподарської продукції з Америки та Росії.</a:t>
            </a:r>
          </a:p>
          <a:p>
            <a:endParaRPr lang="uk-UA" sz="1800" b="1" dirty="0">
              <a:latin typeface="Heather Script One" pitchFamily="2" charset="0"/>
            </a:endParaRPr>
          </a:p>
        </p:txBody>
      </p:sp>
      <p:pic>
        <p:nvPicPr>
          <p:cNvPr id="16386" name="Picture 2" descr="23. США у 1877-1914 рр. | Всесвітня історія - Нова історія (1789-1914 рр.),  9 кла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77072"/>
            <a:ext cx="3481225" cy="2426619"/>
          </a:xfrm>
          <a:prstGeom prst="rect">
            <a:avLst/>
          </a:prstGeom>
          <a:noFill/>
        </p:spPr>
      </p:pic>
      <p:pic>
        <p:nvPicPr>
          <p:cNvPr id="16388" name="Picture 4" descr="США У ПЕРШІЙ ПОЛОВИНІ XIX ст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149080"/>
            <a:ext cx="3600400" cy="243270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b="1" u="sng" dirty="0" smtClean="0">
                <a:solidFill>
                  <a:srgbClr val="002060"/>
                </a:solidFill>
                <a:latin typeface="Heather Script One" pitchFamily="2" charset="0"/>
              </a:rPr>
              <a:t> Формування колоніалізму. </a:t>
            </a:r>
            <a:r>
              <a:rPr lang="uk-UA" sz="2000" b="1" dirty="0" smtClean="0">
                <a:latin typeface="Heather Script One" pitchFamily="2" charset="0"/>
              </a:rPr>
              <a:t>Від часу Великих географічних </a:t>
            </a:r>
            <a:r>
              <a:rPr lang="uk-UA" sz="2000" b="1" dirty="0" smtClean="0">
                <a:latin typeface="Heather Script One" pitchFamily="2" charset="0"/>
              </a:rPr>
              <a:t>відкриттів становлення світової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системи </a:t>
            </a:r>
            <a:r>
              <a:rPr lang="uk-UA" sz="2000" b="1" dirty="0" smtClean="0">
                <a:latin typeface="Heather Script One" pitchFamily="2" charset="0"/>
              </a:rPr>
              <a:t>господарства на основі експансії </a:t>
            </a:r>
            <a:r>
              <a:rPr lang="uk-UA" sz="2000" b="1" dirty="0" smtClean="0">
                <a:latin typeface="Heather Script One" pitchFamily="2" charset="0"/>
              </a:rPr>
              <a:t>європейського капіталу </a:t>
            </a:r>
            <a:r>
              <a:rPr lang="uk-UA" sz="2000" b="1" dirty="0" smtClean="0">
                <a:latin typeface="Heather Script One" pitchFamily="2" charset="0"/>
              </a:rPr>
              <a:t>нерідко </a:t>
            </a:r>
            <a:r>
              <a:rPr lang="uk-UA" sz="2000" b="1" dirty="0" smtClean="0">
                <a:latin typeface="Heather Script One" pitchFamily="2" charset="0"/>
              </a:rPr>
              <a:t>здійснювалося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насильницькими </a:t>
            </a:r>
            <a:r>
              <a:rPr lang="uk-UA" sz="2000" b="1" dirty="0" smtClean="0">
                <a:latin typeface="Heather Script One" pitchFamily="2" charset="0"/>
              </a:rPr>
              <a:t>методами. </a:t>
            </a:r>
            <a:r>
              <a:rPr lang="uk-UA" sz="2000" b="1" dirty="0" smtClean="0">
                <a:latin typeface="Heather Script One" pitchFamily="2" charset="0"/>
              </a:rPr>
              <a:t>Європейці активно підпорювали </a:t>
            </a:r>
            <a:r>
              <a:rPr lang="uk-UA" sz="2000" b="1" dirty="0" smtClean="0">
                <a:latin typeface="Heather Script One" pitchFamily="2" charset="0"/>
              </a:rPr>
              <a:t>своїй владі народи та </a:t>
            </a:r>
            <a:r>
              <a:rPr lang="uk-UA" sz="2000" b="1" dirty="0" smtClean="0">
                <a:latin typeface="Heather Script One" pitchFamily="2" charset="0"/>
              </a:rPr>
              <a:t>країни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Африки</a:t>
            </a:r>
            <a:r>
              <a:rPr lang="uk-UA" sz="2000" b="1" dirty="0" smtClean="0">
                <a:latin typeface="Heather Script One" pitchFamily="2" charset="0"/>
              </a:rPr>
              <a:t>, Азії, перетворюючи </a:t>
            </a:r>
            <a:r>
              <a:rPr lang="uk-UA" sz="2000" b="1" dirty="0" smtClean="0">
                <a:latin typeface="Heather Script One" pitchFamily="2" charset="0"/>
              </a:rPr>
              <a:t>їх на </a:t>
            </a:r>
            <a:r>
              <a:rPr lang="uk-UA" sz="2000" b="1" dirty="0" smtClean="0">
                <a:latin typeface="Heather Script One" pitchFamily="2" charset="0"/>
              </a:rPr>
              <a:t>свої володіння. Формувався колоніалізм як </a:t>
            </a:r>
            <a:r>
              <a:rPr lang="uk-UA" sz="2000" b="1" dirty="0" smtClean="0">
                <a:latin typeface="Heather Script One" pitchFamily="2" charset="0"/>
              </a:rPr>
              <a:t>система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відносин </a:t>
            </a:r>
            <a:r>
              <a:rPr lang="uk-UA" sz="2000" b="1" dirty="0" smtClean="0">
                <a:latin typeface="Heather Script One" pitchFamily="2" charset="0"/>
              </a:rPr>
              <a:t>між країнами. </a:t>
            </a:r>
            <a:r>
              <a:rPr lang="uk-UA" sz="2000" b="1" dirty="0" smtClean="0">
                <a:latin typeface="Heather Script One" pitchFamily="2" charset="0"/>
              </a:rPr>
              <a:t>На межі </a:t>
            </a:r>
            <a:r>
              <a:rPr lang="en-US" sz="2000" b="1" dirty="0" smtClean="0">
                <a:latin typeface="Heather Script One" pitchFamily="2" charset="0"/>
              </a:rPr>
              <a:t>XIX—XX </a:t>
            </a:r>
            <a:r>
              <a:rPr lang="uk-UA" sz="2000" b="1" dirty="0" smtClean="0">
                <a:latin typeface="Heather Script One" pitchFamily="2" charset="0"/>
              </a:rPr>
              <a:t>ст. завершився процес </a:t>
            </a:r>
            <a:r>
              <a:rPr lang="uk-UA" sz="2000" b="1" dirty="0" smtClean="0">
                <a:latin typeface="Heather Script One" pitchFamily="2" charset="0"/>
              </a:rPr>
              <a:t>створення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колоніальних </a:t>
            </a:r>
            <a:r>
              <a:rPr lang="uk-UA" sz="2000" b="1" dirty="0" smtClean="0">
                <a:latin typeface="Heather Script One" pitchFamily="2" charset="0"/>
              </a:rPr>
              <a:t>імперій. </a:t>
            </a:r>
            <a:r>
              <a:rPr lang="uk-UA" sz="2000" b="1" dirty="0" smtClean="0">
                <a:latin typeface="Heather Script One" pitchFamily="2" charset="0"/>
              </a:rPr>
              <a:t>Вони стали </a:t>
            </a:r>
            <a:r>
              <a:rPr lang="uk-UA" sz="2000" b="1" dirty="0" smtClean="0">
                <a:latin typeface="Heather Script One" pitchFamily="2" charset="0"/>
              </a:rPr>
              <a:t>основною ознакою великих держав — Великої </a:t>
            </a:r>
            <a:r>
              <a:rPr lang="uk-UA" sz="2000" b="1" dirty="0" smtClean="0">
                <a:latin typeface="Heather Script One" pitchFamily="2" charset="0"/>
              </a:rPr>
              <a:t>Британії,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Франції, Німеччини</a:t>
            </a:r>
            <a:r>
              <a:rPr lang="uk-UA" sz="2000" b="1" dirty="0" smtClean="0">
                <a:latin typeface="Heather Script One" pitchFamily="2" charset="0"/>
              </a:rPr>
              <a:t>, США, Росії, Японії. Колонії перетворювалися на джерело ресурсів </a:t>
            </a:r>
            <a:r>
              <a:rPr lang="uk-UA" sz="2000" b="1" dirty="0" smtClean="0">
                <a:latin typeface="Heather Script One" pitchFamily="2" charset="0"/>
              </a:rPr>
              <a:t>і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гарантований </a:t>
            </a:r>
            <a:r>
              <a:rPr lang="uk-UA" sz="2000" b="1" dirty="0" smtClean="0">
                <a:latin typeface="Heather Script One" pitchFamily="2" charset="0"/>
              </a:rPr>
              <a:t>ринок збуту </a:t>
            </a:r>
            <a:r>
              <a:rPr lang="uk-UA" sz="2000" b="1" dirty="0" smtClean="0">
                <a:latin typeface="Heather Script One" pitchFamily="2" charset="0"/>
              </a:rPr>
              <a:t>товарів. Отже</a:t>
            </a:r>
            <a:r>
              <a:rPr lang="uk-UA" sz="2000" b="1" dirty="0" smtClean="0">
                <a:latin typeface="Heather Script One" pitchFamily="2" charset="0"/>
              </a:rPr>
              <a:t>, наприкінці </a:t>
            </a:r>
            <a:r>
              <a:rPr lang="en-US" sz="2000" b="1" dirty="0" smtClean="0">
                <a:latin typeface="Heather Script One" pitchFamily="2" charset="0"/>
              </a:rPr>
              <a:t>XIX </a:t>
            </a:r>
            <a:r>
              <a:rPr lang="uk-UA" sz="2000" b="1" dirty="0" smtClean="0">
                <a:latin typeface="Heather Script One" pitchFamily="2" charset="0"/>
              </a:rPr>
              <a:t>ст. в </a:t>
            </a:r>
            <a:r>
              <a:rPr lang="uk-UA" sz="2000" b="1" dirty="0" smtClean="0">
                <a:latin typeface="Heather Script One" pitchFamily="2" charset="0"/>
              </a:rPr>
              <a:t>країнах Західної та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Центральної </a:t>
            </a:r>
            <a:r>
              <a:rPr lang="uk-UA" sz="2000" b="1" dirty="0" smtClean="0">
                <a:latin typeface="Heather Script One" pitchFamily="2" charset="0"/>
              </a:rPr>
              <a:t>Європи й Північної Америки завершився </a:t>
            </a:r>
            <a:r>
              <a:rPr lang="uk-UA" sz="2000" b="1" dirty="0" smtClean="0">
                <a:latin typeface="Heather Script One" pitchFamily="2" charset="0"/>
              </a:rPr>
              <a:t>процес становлення індустріального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суспільства</a:t>
            </a:r>
            <a:r>
              <a:rPr lang="uk-UA" sz="2000" b="1" dirty="0" smtClean="0">
                <a:latin typeface="Heather Script One" pitchFamily="2" charset="0"/>
              </a:rPr>
              <a:t>. Ці країни утворювали зону «</a:t>
            </a:r>
            <a:r>
              <a:rPr lang="uk-UA" sz="2000" b="1" dirty="0" smtClean="0">
                <a:latin typeface="Heather Script One" pitchFamily="2" charset="0"/>
              </a:rPr>
              <a:t>передового розвитку</a:t>
            </a:r>
            <a:r>
              <a:rPr lang="uk-UA" sz="2000" b="1" dirty="0" smtClean="0">
                <a:latin typeface="Heather Script One" pitchFamily="2" charset="0"/>
              </a:rPr>
              <a:t>». Країни </a:t>
            </a:r>
            <a:r>
              <a:rPr lang="uk-UA" sz="2000" b="1" dirty="0" smtClean="0">
                <a:latin typeface="Heather Script One" pitchFamily="2" charset="0"/>
              </a:rPr>
              <a:t>Південної,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Південно-Східної </a:t>
            </a:r>
            <a:r>
              <a:rPr lang="uk-UA" sz="2000" b="1" dirty="0" smtClean="0">
                <a:latin typeface="Heather Script One" pitchFamily="2" charset="0"/>
              </a:rPr>
              <a:t>та Східної Європи, </a:t>
            </a:r>
            <a:r>
              <a:rPr lang="uk-UA" sz="2000" b="1" dirty="0" smtClean="0">
                <a:latin typeface="Heather Script One" pitchFamily="2" charset="0"/>
              </a:rPr>
              <a:t>Росія, Японія </a:t>
            </a:r>
            <a:r>
              <a:rPr lang="uk-UA" sz="2000" b="1" dirty="0" smtClean="0">
                <a:latin typeface="Heather Script One" pitchFamily="2" charset="0"/>
              </a:rPr>
              <a:t>стали на шлях </a:t>
            </a:r>
            <a:r>
              <a:rPr lang="uk-UA" sz="2000" b="1" dirty="0" smtClean="0">
                <a:latin typeface="Heather Script One" pitchFamily="2" charset="0"/>
              </a:rPr>
              <a:t>індустріального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розвитку </a:t>
            </a:r>
            <a:r>
              <a:rPr lang="uk-UA" sz="2000" b="1" dirty="0" smtClean="0">
                <a:latin typeface="Heather Script One" pitchFamily="2" charset="0"/>
              </a:rPr>
              <a:t>дещо пізніше. Решта </a:t>
            </a:r>
            <a:r>
              <a:rPr lang="uk-UA" sz="2000" b="1" dirty="0" smtClean="0">
                <a:latin typeface="Heather Script One" pitchFamily="2" charset="0"/>
              </a:rPr>
              <a:t>країн залишалися </a:t>
            </a:r>
            <a:r>
              <a:rPr lang="uk-UA" sz="2000" b="1" dirty="0" smtClean="0">
                <a:latin typeface="Heather Script One" pitchFamily="2" charset="0"/>
              </a:rPr>
              <a:t>економічно відсталими. Наявний у </a:t>
            </a:r>
            <a:r>
              <a:rPr lang="uk-UA" sz="2000" b="1" dirty="0" smtClean="0">
                <a:latin typeface="Heather Script One" pitchFamily="2" charset="0"/>
              </a:rPr>
              <a:t>них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традиційний </a:t>
            </a:r>
            <a:r>
              <a:rPr lang="uk-UA" sz="2000" b="1" dirty="0" smtClean="0">
                <a:latin typeface="Heather Script One" pitchFamily="2" charset="0"/>
              </a:rPr>
              <a:t>(</a:t>
            </a:r>
            <a:r>
              <a:rPr lang="uk-UA" sz="2000" b="1" dirty="0" smtClean="0">
                <a:latin typeface="Heather Script One" pitchFamily="2" charset="0"/>
              </a:rPr>
              <a:t>аграрний) спосіб </a:t>
            </a:r>
            <a:r>
              <a:rPr lang="uk-UA" sz="2000" b="1" dirty="0" smtClean="0">
                <a:latin typeface="Heather Script One" pitchFamily="2" charset="0"/>
              </a:rPr>
              <a:t>виробництва не забезпечував розвитку. Під цим кутом </a:t>
            </a:r>
            <a:r>
              <a:rPr lang="uk-UA" sz="2000" b="1" dirty="0" smtClean="0">
                <a:latin typeface="Heather Script One" pitchFamily="2" charset="0"/>
              </a:rPr>
              <a:t>зору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можна говорити про </a:t>
            </a:r>
            <a:r>
              <a:rPr lang="uk-UA" sz="2000" b="1" dirty="0" smtClean="0">
                <a:latin typeface="Heather Script One" pitchFamily="2" charset="0"/>
              </a:rPr>
              <a:t>певні позитивні риси колоніалізму, який руйнував старе, </a:t>
            </a:r>
            <a:r>
              <a:rPr lang="uk-UA" sz="2000" b="1" dirty="0" smtClean="0">
                <a:latin typeface="Heather Script One" pitchFamily="2" charset="0"/>
              </a:rPr>
              <a:t>традиційне</a:t>
            </a:r>
          </a:p>
          <a:p>
            <a:pPr>
              <a:buNone/>
            </a:pPr>
            <a:r>
              <a:rPr lang="uk-UA" sz="2000" b="1" dirty="0" smtClean="0">
                <a:latin typeface="Heather Script One" pitchFamily="2" charset="0"/>
              </a:rPr>
              <a:t>господарство </a:t>
            </a:r>
            <a:r>
              <a:rPr lang="uk-UA" sz="2000" b="1" dirty="0" smtClean="0">
                <a:latin typeface="Heather Script One" pitchFamily="2" charset="0"/>
              </a:rPr>
              <a:t>та залучав колонії до більш прогресивного на той час </a:t>
            </a:r>
            <a:r>
              <a:rPr lang="uk-UA" sz="2000" b="1" dirty="0" smtClean="0">
                <a:latin typeface="Heather Script One" pitchFamily="2" charset="0"/>
              </a:rPr>
              <a:t>економічного процесу.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FF0000"/>
                </a:solidFill>
                <a:latin typeface="Heather Script One" pitchFamily="2" charset="0"/>
              </a:rPr>
              <a:t>Колоніалізм</a:t>
            </a:r>
            <a:r>
              <a:rPr lang="uk-UA" sz="1800" b="1" dirty="0" smtClean="0">
                <a:latin typeface="Heather Script One" pitchFamily="2" charset="0"/>
              </a:rPr>
              <a:t> — політичне, економічне й духовне поневолення слаборозвинених країн </a:t>
            </a:r>
            <a:r>
              <a:rPr lang="uk-UA" sz="1800" b="1" dirty="0" smtClean="0">
                <a:latin typeface="Heather Script One" pitchFamily="2" charset="0"/>
              </a:rPr>
              <a:t>більш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розвиненими</a:t>
            </a:r>
            <a:r>
              <a:rPr lang="uk-UA" sz="1800" b="1" dirty="0" smtClean="0">
                <a:latin typeface="Heather Script One" pitchFamily="2" charset="0"/>
              </a:rPr>
              <a:t>.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FF0000"/>
                </a:solidFill>
                <a:latin typeface="Heather Script One" pitchFamily="2" charset="0"/>
              </a:rPr>
              <a:t>Колоніальна імперія </a:t>
            </a:r>
            <a:r>
              <a:rPr lang="uk-UA" sz="1800" b="1" dirty="0" smtClean="0">
                <a:latin typeface="Heather Script One" pitchFamily="2" charset="0"/>
              </a:rPr>
              <a:t>— велика держава (метрополія) із залежними </a:t>
            </a:r>
            <a:r>
              <a:rPr lang="uk-UA" sz="1800" b="1" dirty="0" smtClean="0">
                <a:latin typeface="Heather Script One" pitchFamily="2" charset="0"/>
              </a:rPr>
              <a:t>територіями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(колоніями</a:t>
            </a:r>
            <a:r>
              <a:rPr lang="uk-UA" sz="1800" b="1" dirty="0" smtClean="0">
                <a:latin typeface="Heather Script One" pitchFamily="2" charset="0"/>
              </a:rPr>
              <a:t>), які зазнають нещадного пограбування та експлуатації.</a:t>
            </a:r>
          </a:p>
          <a:p>
            <a:endParaRPr lang="uk-UA" sz="2000" b="1" dirty="0">
              <a:latin typeface="Heather Script One" pitchFamily="2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Політичний </a:t>
            </a: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розвиток. Робітничий рух. </a:t>
            </a:r>
            <a:r>
              <a:rPr lang="uk-UA" b="1" dirty="0" smtClean="0">
                <a:latin typeface="Heather Script One" pitchFamily="2" charset="0"/>
              </a:rPr>
              <a:t>Незважаючи на значну </a:t>
            </a:r>
            <a:r>
              <a:rPr lang="uk-UA" b="1" dirty="0" smtClean="0">
                <a:latin typeface="Heather Script One" pitchFamily="2" charset="0"/>
              </a:rPr>
              <a:t>кількість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революцій </a:t>
            </a:r>
            <a:r>
              <a:rPr lang="uk-UA" b="1" dirty="0" smtClean="0">
                <a:latin typeface="Heather Script One" pitchFamily="2" charset="0"/>
              </a:rPr>
              <a:t>у </a:t>
            </a:r>
            <a:r>
              <a:rPr lang="en-US" b="1" dirty="0" smtClean="0">
                <a:latin typeface="Heather Script One" pitchFamily="2" charset="0"/>
              </a:rPr>
              <a:t>XVIII—XIX </a:t>
            </a:r>
            <a:r>
              <a:rPr lang="uk-UA" b="1" dirty="0" smtClean="0">
                <a:latin typeface="Heather Script One" pitchFamily="2" charset="0"/>
              </a:rPr>
              <a:t>ст., у Європі зберігалося чимало </a:t>
            </a:r>
            <a:r>
              <a:rPr lang="uk-UA" b="1" dirty="0" smtClean="0">
                <a:latin typeface="Heather Script One" pitchFamily="2" charset="0"/>
              </a:rPr>
              <a:t>пережитків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минулого</a:t>
            </a:r>
            <a:r>
              <a:rPr lang="uk-UA" b="1" dirty="0" smtClean="0">
                <a:latin typeface="Heather Script One" pitchFamily="2" charset="0"/>
              </a:rPr>
              <a:t>. Тут утворилися лише три республіки — Франція, </a:t>
            </a:r>
            <a:r>
              <a:rPr lang="uk-UA" b="1" dirty="0" smtClean="0">
                <a:latin typeface="Heather Script One" pitchFamily="2" charset="0"/>
              </a:rPr>
              <a:t>Швейцарія,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Сан-Марино</a:t>
            </a:r>
            <a:r>
              <a:rPr lang="uk-UA" b="1" dirty="0" smtClean="0">
                <a:latin typeface="Heather Script One" pitchFamily="2" charset="0"/>
              </a:rPr>
              <a:t>, а в інших державах збереглася монархія.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У політичному житті важливу роль продовжували відігравати </a:t>
            </a:r>
            <a:r>
              <a:rPr lang="uk-UA" b="1" dirty="0" smtClean="0">
                <a:latin typeface="Heather Script One" pitchFamily="2" charset="0"/>
              </a:rPr>
              <a:t>родова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аристократія</a:t>
            </a:r>
            <a:r>
              <a:rPr lang="uk-UA" b="1" dirty="0" smtClean="0">
                <a:latin typeface="Heather Script One" pitchFamily="2" charset="0"/>
              </a:rPr>
              <a:t>, яка становила основу військової еліти та державної бюрократії, </a:t>
            </a:r>
            <a:r>
              <a:rPr lang="uk-UA" b="1" dirty="0" smtClean="0">
                <a:latin typeface="Heather Script One" pitchFamily="2" charset="0"/>
              </a:rPr>
              <a:t>і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буржуазія</a:t>
            </a:r>
            <a:r>
              <a:rPr lang="uk-UA" b="1" dirty="0" smtClean="0">
                <a:latin typeface="Heather Script One" pitchFamily="2" charset="0"/>
              </a:rPr>
              <a:t>, що сформувалася внаслідок промислової революції. </a:t>
            </a:r>
            <a:r>
              <a:rPr lang="uk-UA" b="1" dirty="0" smtClean="0">
                <a:latin typeface="Heather Script One" pitchFamily="2" charset="0"/>
              </a:rPr>
              <a:t>Більшість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населення </a:t>
            </a:r>
            <a:r>
              <a:rPr lang="uk-UA" b="1" dirty="0" smtClean="0">
                <a:latin typeface="Heather Script One" pitchFamily="2" charset="0"/>
              </a:rPr>
              <a:t>була усунута від участі в політичному житті.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Поява монополій обумовила зміни в політичному розвитку провідних </a:t>
            </a:r>
            <a:r>
              <a:rPr lang="uk-UA" b="1" dirty="0" smtClean="0">
                <a:latin typeface="Heather Script One" pitchFamily="2" charset="0"/>
              </a:rPr>
              <a:t>країн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світу</a:t>
            </a:r>
            <a:r>
              <a:rPr lang="uk-UA" b="1" dirty="0" smtClean="0">
                <a:latin typeface="Heather Script One" pitchFamily="2" charset="0"/>
              </a:rPr>
              <a:t>. На межі </a:t>
            </a:r>
            <a:r>
              <a:rPr lang="en-US" b="1" dirty="0" smtClean="0">
                <a:latin typeface="Heather Script One" pitchFamily="2" charset="0"/>
              </a:rPr>
              <a:t>XIX—XX </a:t>
            </a:r>
            <a:r>
              <a:rPr lang="uk-UA" b="1" dirty="0" smtClean="0">
                <a:latin typeface="Heather Script One" pitchFamily="2" charset="0"/>
              </a:rPr>
              <a:t>ст. це призвело до виникнення імперіалізму. </a:t>
            </a:r>
            <a:r>
              <a:rPr lang="uk-UA" b="1" dirty="0" smtClean="0">
                <a:latin typeface="Heather Script One" pitchFamily="2" charset="0"/>
              </a:rPr>
              <a:t>На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стадії </a:t>
            </a:r>
            <a:r>
              <a:rPr lang="uk-UA" b="1" dirty="0" smtClean="0">
                <a:latin typeface="Heather Script One" pitchFamily="2" charset="0"/>
              </a:rPr>
              <a:t>імперіалізму в політичному та економічному житті провідних </a:t>
            </a:r>
            <a:r>
              <a:rPr lang="uk-UA" b="1" dirty="0" smtClean="0">
                <a:latin typeface="Heather Script One" pitchFamily="2" charset="0"/>
              </a:rPr>
              <a:t>країн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світу </a:t>
            </a:r>
            <a:r>
              <a:rPr lang="uk-UA" b="1" dirty="0" smtClean="0">
                <a:latin typeface="Heather Script One" pitchFamily="2" charset="0"/>
              </a:rPr>
              <a:t>панівні позиції посіла фінансова олігархія, що зосереджувала у своїх </a:t>
            </a:r>
            <a:r>
              <a:rPr lang="uk-UA" b="1" dirty="0" smtClean="0">
                <a:latin typeface="Heather Script One" pitchFamily="2" charset="0"/>
              </a:rPr>
              <a:t>руках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повний </a:t>
            </a:r>
            <a:r>
              <a:rPr lang="uk-UA" b="1" dirty="0" smtClean="0">
                <a:latin typeface="Heather Script One" pitchFamily="2" charset="0"/>
              </a:rPr>
              <a:t>контроль над промисловим і фінансовим капіталом.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Унаслідок економічних змін, які відбулися під впливом промислової </a:t>
            </a:r>
            <a:r>
              <a:rPr lang="uk-UA" b="1" dirty="0" smtClean="0">
                <a:latin typeface="Heather Script One" pitchFamily="2" charset="0"/>
              </a:rPr>
              <a:t>революції,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найчисленнішим </a:t>
            </a:r>
            <a:r>
              <a:rPr lang="uk-UA" b="1" dirty="0" smtClean="0">
                <a:latin typeface="Heather Script One" pitchFamily="2" charset="0"/>
              </a:rPr>
              <a:t>класом суспільства стали наймані робітники. На відміну </a:t>
            </a:r>
            <a:r>
              <a:rPr lang="uk-UA" b="1" dirty="0" smtClean="0">
                <a:latin typeface="Heather Script One" pitchFamily="2" charset="0"/>
              </a:rPr>
              <a:t>від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селян </a:t>
            </a:r>
            <a:r>
              <a:rPr lang="uk-UA" b="1" dirty="0" smtClean="0">
                <a:latin typeface="Heather Script One" pitchFamily="2" charset="0"/>
              </a:rPr>
              <a:t>і ремісників, вони були позбавлені власних засобів виробництва, а </a:t>
            </a:r>
            <a:r>
              <a:rPr lang="uk-UA" b="1" dirty="0" smtClean="0">
                <a:latin typeface="Heather Script One" pitchFamily="2" charset="0"/>
              </a:rPr>
              <a:t>отже,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гарантованих </a:t>
            </a:r>
            <a:r>
              <a:rPr lang="uk-UA" b="1" dirty="0" smtClean="0">
                <a:latin typeface="Heather Script One" pitchFamily="2" charset="0"/>
              </a:rPr>
              <a:t>можливостей до існування. Вони заробляли на життя, </a:t>
            </a:r>
            <a:r>
              <a:rPr lang="uk-UA" b="1" dirty="0" smtClean="0">
                <a:latin typeface="Heather Script One" pitchFamily="2" charset="0"/>
              </a:rPr>
              <a:t>продаючи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свою </a:t>
            </a:r>
            <a:r>
              <a:rPr lang="uk-UA" b="1" dirty="0" smtClean="0">
                <a:latin typeface="Heather Script One" pitchFamily="2" charset="0"/>
              </a:rPr>
              <a:t>робочу силу власникам підприємств, і були постійними жертвами </a:t>
            </a:r>
            <a:r>
              <a:rPr lang="uk-UA" b="1" dirty="0" smtClean="0">
                <a:latin typeface="Heather Script One" pitchFamily="2" charset="0"/>
              </a:rPr>
              <a:t>нестійкого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розвитку </a:t>
            </a:r>
            <a:r>
              <a:rPr lang="uk-UA" b="1" dirty="0" smtClean="0">
                <a:latin typeface="Heather Script One" pitchFamily="2" charset="0"/>
              </a:rPr>
              <a:t>ринкової економіки: економічні піднесення змінювалися кризами.</a:t>
            </a:r>
          </a:p>
          <a:p>
            <a:endParaRPr lang="uk-UA" b="1" dirty="0">
              <a:latin typeface="Heather Script One" pitchFamily="2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92480" cy="508518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Природне прагнення робітників соціальної стабільності викликало </a:t>
            </a:r>
            <a:r>
              <a:rPr lang="uk-UA" b="1" dirty="0" smtClean="0">
                <a:latin typeface="Heather Script One" pitchFamily="2" charset="0"/>
              </a:rPr>
              <a:t>масовий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робітничий </a:t>
            </a:r>
            <a:r>
              <a:rPr lang="uk-UA" b="1" dirty="0" smtClean="0">
                <a:latin typeface="Heather Script One" pitchFamily="2" charset="0"/>
              </a:rPr>
              <a:t>рух, панівною ідеологією якого в другій половині </a:t>
            </a:r>
            <a:r>
              <a:rPr lang="en-US" b="1" dirty="0" smtClean="0">
                <a:latin typeface="Heather Script One" pitchFamily="2" charset="0"/>
              </a:rPr>
              <a:t>XIX </a:t>
            </a:r>
            <a:r>
              <a:rPr lang="uk-UA" b="1" dirty="0" smtClean="0">
                <a:latin typeface="Heather Script One" pitchFamily="2" charset="0"/>
              </a:rPr>
              <a:t>ст. </a:t>
            </a:r>
            <a:r>
              <a:rPr lang="uk-UA" b="1" dirty="0" smtClean="0">
                <a:latin typeface="Heather Script One" pitchFamily="2" charset="0"/>
              </a:rPr>
              <a:t>став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марксизм</a:t>
            </a:r>
            <a:r>
              <a:rPr lang="uk-UA" b="1" dirty="0" smtClean="0">
                <a:latin typeface="Heather Script One" pitchFamily="2" charset="0"/>
              </a:rPr>
              <a:t>. У 1868 р. англійські профспілки об’єдналися в Британський </a:t>
            </a:r>
            <a:r>
              <a:rPr lang="uk-UA" b="1" dirty="0" smtClean="0">
                <a:latin typeface="Heather Script One" pitchFamily="2" charset="0"/>
              </a:rPr>
              <a:t>конгрес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тред-юніонів</a:t>
            </a:r>
            <a:r>
              <a:rPr lang="uk-UA" b="1" dirty="0" smtClean="0">
                <a:latin typeface="Heather Script One" pitchFamily="2" charset="0"/>
              </a:rPr>
              <a:t>. Перша соціал-демократична партія виникла в Німеччині в </a:t>
            </a:r>
            <a:r>
              <a:rPr lang="uk-UA" b="1" dirty="0" smtClean="0">
                <a:latin typeface="Heather Script One" pitchFamily="2" charset="0"/>
              </a:rPr>
              <a:t>1875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р</a:t>
            </a:r>
            <a:r>
              <a:rPr lang="uk-UA" b="1" dirty="0" smtClean="0">
                <a:latin typeface="Heather Script One" pitchFamily="2" charset="0"/>
              </a:rPr>
              <a:t>. У 80-ті рр. </a:t>
            </a:r>
            <a:r>
              <a:rPr lang="en-US" b="1" dirty="0" smtClean="0">
                <a:latin typeface="Heather Script One" pitchFamily="2" charset="0"/>
              </a:rPr>
              <a:t>XIX </a:t>
            </a:r>
            <a:r>
              <a:rPr lang="uk-UA" b="1" dirty="0" smtClean="0">
                <a:latin typeface="Heather Script One" pitchFamily="2" charset="0"/>
              </a:rPr>
              <a:t>ст. такі партії були створені в Бельгії, </a:t>
            </a:r>
            <a:r>
              <a:rPr lang="uk-UA" b="1" dirty="0" smtClean="0">
                <a:latin typeface="Heather Script One" pitchFamily="2" charset="0"/>
              </a:rPr>
              <a:t>Англії,</a:t>
            </a:r>
            <a:endParaRPr lang="uk-UA" b="1" dirty="0" smtClean="0">
              <a:latin typeface="Heather Script One" pitchFamily="2" charset="0"/>
            </a:endParaRP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Нідерландах</a:t>
            </a:r>
            <a:r>
              <a:rPr lang="uk-UA" b="1" dirty="0" smtClean="0">
                <a:latin typeface="Heather Script One" pitchFamily="2" charset="0"/>
              </a:rPr>
              <a:t>, Австрії та інших країнах. Соціал-демократи своєю метою </a:t>
            </a:r>
            <a:r>
              <a:rPr lang="uk-UA" b="1" dirty="0" smtClean="0">
                <a:latin typeface="Heather Script One" pitchFamily="2" charset="0"/>
              </a:rPr>
              <a:t>вважали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захист </a:t>
            </a:r>
            <a:r>
              <a:rPr lang="uk-UA" b="1" dirty="0" smtClean="0">
                <a:latin typeface="Heather Script One" pitchFamily="2" charset="0"/>
              </a:rPr>
              <a:t>інтересів людей праці, перш за все робітників, і боротьбу за зміни в суспільстві </a:t>
            </a:r>
            <a:r>
              <a:rPr lang="uk-UA" b="1" dirty="0" smtClean="0">
                <a:latin typeface="Heather Script One" pitchFamily="2" charset="0"/>
              </a:rPr>
              <a:t>на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засадах </a:t>
            </a:r>
            <a:r>
              <a:rPr lang="uk-UA" b="1" dirty="0" smtClean="0">
                <a:latin typeface="Heather Script One" pitchFamily="2" charset="0"/>
              </a:rPr>
              <a:t>соціальної справедливості.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Уряди провідних європейських держав спочатку не зважали на конфлікт між </a:t>
            </a:r>
            <a:r>
              <a:rPr lang="uk-UA" b="1" dirty="0" smtClean="0">
                <a:latin typeface="Heather Script One" pitchFamily="2" charset="0"/>
              </a:rPr>
              <a:t>робітниками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й </a:t>
            </a:r>
            <a:r>
              <a:rPr lang="uk-UA" b="1" dirty="0" smtClean="0">
                <a:latin typeface="Heather Script One" pitchFamily="2" charset="0"/>
              </a:rPr>
              <a:t>роботодавцями. Проте організованість, розмах і могутність робітничого </a:t>
            </a:r>
            <a:r>
              <a:rPr lang="uk-UA" b="1" dirty="0" smtClean="0">
                <a:latin typeface="Heather Script One" pitchFamily="2" charset="0"/>
              </a:rPr>
              <a:t>руху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перетворили </a:t>
            </a:r>
            <a:r>
              <a:rPr lang="uk-UA" b="1" dirty="0" smtClean="0">
                <a:latin typeface="Heather Script One" pitchFamily="2" charset="0"/>
              </a:rPr>
              <a:t>цю проблему на одну з головних в останній чверті </a:t>
            </a:r>
            <a:r>
              <a:rPr lang="en-US" b="1" dirty="0" smtClean="0">
                <a:latin typeface="Heather Script One" pitchFamily="2" charset="0"/>
              </a:rPr>
              <a:t>XIX </a:t>
            </a:r>
            <a:r>
              <a:rPr lang="uk-UA" b="1" dirty="0" smtClean="0">
                <a:latin typeface="Heather Script One" pitchFamily="2" charset="0"/>
              </a:rPr>
              <a:t>ст. </a:t>
            </a:r>
            <a:r>
              <a:rPr lang="uk-UA" b="1" dirty="0" smtClean="0">
                <a:latin typeface="Heather Script One" pitchFamily="2" charset="0"/>
              </a:rPr>
              <a:t>Завданням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урядів </a:t>
            </a:r>
            <a:r>
              <a:rPr lang="uk-UA" b="1" dirty="0" smtClean="0">
                <a:latin typeface="Heather Script One" pitchFamily="2" charset="0"/>
              </a:rPr>
              <a:t>стало зберегти стабільність та уникнути соціального вибуху або революції.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Наприкінці </a:t>
            </a:r>
            <a:r>
              <a:rPr lang="en-US" b="1" dirty="0" smtClean="0">
                <a:latin typeface="Heather Script One" pitchFamily="2" charset="0"/>
              </a:rPr>
              <a:t>XIX </a:t>
            </a:r>
            <a:r>
              <a:rPr lang="uk-UA" b="1" dirty="0" smtClean="0">
                <a:latin typeface="Heather Script One" pitchFamily="2" charset="0"/>
              </a:rPr>
              <a:t>ст. робітничий рух досяг значних успіхів у відстоюванні </a:t>
            </a:r>
            <a:r>
              <a:rPr lang="uk-UA" b="1" dirty="0" smtClean="0">
                <a:latin typeface="Heather Script One" pitchFamily="2" charset="0"/>
              </a:rPr>
              <a:t>прав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робітників </a:t>
            </a:r>
            <a:r>
              <a:rPr lang="uk-UA" b="1" dirty="0" smtClean="0">
                <a:latin typeface="Heather Script One" pitchFamily="2" charset="0"/>
              </a:rPr>
              <a:t>і став більш організованим. Майже в усіх країнах були створені профспілки </a:t>
            </a:r>
            <a:r>
              <a:rPr lang="uk-UA" b="1" dirty="0" smtClean="0">
                <a:latin typeface="Heather Script One" pitchFamily="2" charset="0"/>
              </a:rPr>
              <a:t>й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соціал-демократичні </a:t>
            </a:r>
            <a:r>
              <a:rPr lang="uk-UA" b="1" dirty="0" smtClean="0">
                <a:latin typeface="Heather Script One" pitchFamily="2" charset="0"/>
              </a:rPr>
              <a:t>партії, які координували свою діяльність у межах </a:t>
            </a:r>
            <a:r>
              <a:rPr lang="en-US" b="1" dirty="0" smtClean="0">
                <a:latin typeface="Heather Script One" pitchFamily="2" charset="0"/>
              </a:rPr>
              <a:t>II</a:t>
            </a:r>
            <a:endParaRPr lang="uk-UA" b="1" dirty="0" smtClean="0">
              <a:latin typeface="Heather Script One" pitchFamily="2" charset="0"/>
            </a:endParaRP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Інтернаціоналу </a:t>
            </a:r>
            <a:r>
              <a:rPr lang="uk-UA" b="1" dirty="0" smtClean="0">
                <a:latin typeface="Heather Script One" pitchFamily="2" charset="0"/>
              </a:rPr>
              <a:t>(1889—1914 рр.).</a:t>
            </a:r>
          </a:p>
          <a:p>
            <a:endParaRPr lang="uk-UA" b="1" dirty="0">
              <a:latin typeface="Heather Script One" pitchFamily="2" charset="0"/>
            </a:endParaRPr>
          </a:p>
        </p:txBody>
      </p:sp>
      <p:pic>
        <p:nvPicPr>
          <p:cNvPr id="13314" name="Picture 2" descr="Робітничий рух — Вікіпеді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941168"/>
            <a:ext cx="2736304" cy="1751235"/>
          </a:xfrm>
          <a:prstGeom prst="rect">
            <a:avLst/>
          </a:prstGeom>
          <a:noFill/>
        </p:spPr>
      </p:pic>
      <p:pic>
        <p:nvPicPr>
          <p:cNvPr id="13316" name="Picture 4" descr="Робітничий рух у США — Вікіпеді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725144"/>
            <a:ext cx="1512168" cy="195069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  <a:latin typeface="Heather Script One" pitchFamily="2" charset="0"/>
              </a:rPr>
              <a:t>Бюрократія </a:t>
            </a:r>
            <a:r>
              <a:rPr lang="uk-UA" b="1" dirty="0" smtClean="0">
                <a:latin typeface="Heather Script One" pitchFamily="2" charset="0"/>
              </a:rPr>
              <a:t>— система управління, за якої перевага віддається формальностям, </a:t>
            </a:r>
            <a:r>
              <a:rPr lang="uk-UA" b="1" dirty="0" smtClean="0">
                <a:latin typeface="Heather Script One" pitchFamily="2" charset="0"/>
              </a:rPr>
              <a:t>а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не </a:t>
            </a:r>
            <a:r>
              <a:rPr lang="uk-UA" b="1" dirty="0" smtClean="0">
                <a:latin typeface="Heather Script One" pitchFamily="2" charset="0"/>
              </a:rPr>
              <a:t>змісту діяльності.</a:t>
            </a: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  <a:latin typeface="Heather Script One" pitchFamily="2" charset="0"/>
              </a:rPr>
              <a:t>Імперіалізм </a:t>
            </a:r>
            <a:r>
              <a:rPr lang="uk-UA" b="1" dirty="0" smtClean="0">
                <a:latin typeface="Heather Script One" pitchFamily="2" charset="0"/>
              </a:rPr>
              <a:t>— монополістична стадія розвитку капіталізму.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Соціал-демократія — загальна назва соціал-демократичних і </a:t>
            </a:r>
            <a:r>
              <a:rPr lang="uk-UA" b="1" dirty="0" smtClean="0">
                <a:latin typeface="Heather Script One" pitchFamily="2" charset="0"/>
              </a:rPr>
              <a:t>соціалістичних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партій</a:t>
            </a:r>
            <a:r>
              <a:rPr lang="uk-UA" b="1" dirty="0" smtClean="0">
                <a:latin typeface="Heather Script One" pitchFamily="2" charset="0"/>
              </a:rPr>
              <a:t>, що виникли в останній третині </a:t>
            </a:r>
            <a:r>
              <a:rPr lang="en-US" b="1" dirty="0" smtClean="0">
                <a:latin typeface="Heather Script One" pitchFamily="2" charset="0"/>
              </a:rPr>
              <a:t>XIX — </a:t>
            </a:r>
            <a:r>
              <a:rPr lang="uk-UA" b="1" dirty="0" smtClean="0">
                <a:latin typeface="Heather Script One" pitchFamily="2" charset="0"/>
              </a:rPr>
              <a:t>на початку </a:t>
            </a:r>
            <a:r>
              <a:rPr lang="en-US" b="1" dirty="0" smtClean="0">
                <a:latin typeface="Heather Script One" pitchFamily="2" charset="0"/>
              </a:rPr>
              <a:t>XX </a:t>
            </a:r>
            <a:r>
              <a:rPr lang="uk-UA" b="1" dirty="0" smtClean="0">
                <a:latin typeface="Heather Script One" pitchFamily="2" charset="0"/>
              </a:rPr>
              <a:t>ст. Зараз у </a:t>
            </a:r>
            <a:r>
              <a:rPr lang="uk-UA" b="1" dirty="0" smtClean="0">
                <a:latin typeface="Heather Script One" pitchFamily="2" charset="0"/>
              </a:rPr>
              <a:t>світі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існує </a:t>
            </a:r>
            <a:r>
              <a:rPr lang="uk-UA" b="1" dirty="0" smtClean="0">
                <a:latin typeface="Heather Script One" pitchFamily="2" charset="0"/>
              </a:rPr>
              <a:t>понад 80 партій цього напрямку, що мають широку соціальну базу.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Heather Script One" pitchFamily="2" charset="0"/>
              </a:rPr>
              <a:t>II </a:t>
            </a:r>
            <a:r>
              <a:rPr lang="uk-UA" b="1" dirty="0" smtClean="0">
                <a:solidFill>
                  <a:srgbClr val="FF0000"/>
                </a:solidFill>
                <a:latin typeface="Heather Script One" pitchFamily="2" charset="0"/>
              </a:rPr>
              <a:t>Інтернаціонал </a:t>
            </a:r>
            <a:r>
              <a:rPr lang="uk-UA" b="1" dirty="0" smtClean="0">
                <a:latin typeface="Heather Script One" pitchFamily="2" charset="0"/>
              </a:rPr>
              <a:t>— міжнародне об'єднання соціалістичних робітничих </a:t>
            </a:r>
            <a:r>
              <a:rPr lang="uk-UA" b="1" dirty="0" smtClean="0">
                <a:latin typeface="Heather Script One" pitchFamily="2" charset="0"/>
              </a:rPr>
              <a:t>партій,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створене </a:t>
            </a:r>
            <a:r>
              <a:rPr lang="uk-UA" b="1" dirty="0" smtClean="0">
                <a:latin typeface="Heather Script One" pitchFamily="2" charset="0"/>
              </a:rPr>
              <a:t>в 1889 р. у Парижі. Ухвалені </a:t>
            </a:r>
            <a:r>
              <a:rPr lang="en-US" b="1" dirty="0" smtClean="0">
                <a:latin typeface="Heather Script One" pitchFamily="2" charset="0"/>
              </a:rPr>
              <a:t>II </a:t>
            </a:r>
            <a:r>
              <a:rPr lang="uk-UA" b="1" dirty="0" smtClean="0">
                <a:latin typeface="Heather Script One" pitchFamily="2" charset="0"/>
              </a:rPr>
              <a:t>Інтернаціоналом рішення для партій, </a:t>
            </a:r>
            <a:r>
              <a:rPr lang="uk-UA" b="1" dirty="0" smtClean="0">
                <a:latin typeface="Heather Script One" pitchFamily="2" charset="0"/>
              </a:rPr>
              <a:t>що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входили </a:t>
            </a:r>
            <a:r>
              <a:rPr lang="uk-UA" b="1" dirty="0" smtClean="0">
                <a:latin typeface="Heather Script One" pitchFamily="2" charset="0"/>
              </a:rPr>
              <a:t>до його складу, були не обов'язковими, а рекомендаційними. Розпався </a:t>
            </a:r>
            <a:r>
              <a:rPr lang="uk-UA" b="1" dirty="0" smtClean="0">
                <a:latin typeface="Heather Script One" pitchFamily="2" charset="0"/>
              </a:rPr>
              <a:t>з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початком </a:t>
            </a:r>
            <a:r>
              <a:rPr lang="uk-UA" b="1" dirty="0" smtClean="0">
                <a:latin typeface="Heather Script One" pitchFamily="2" charset="0"/>
              </a:rPr>
              <a:t>Першої світової війни.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У </a:t>
            </a:r>
            <a:r>
              <a:rPr lang="uk-UA" b="1" dirty="0" smtClean="0">
                <a:latin typeface="Heather Script One" pitchFamily="2" charset="0"/>
              </a:rPr>
              <a:t>країнах Заходу робітничий рух став вагомою силою в боротьбі за </a:t>
            </a:r>
            <a:r>
              <a:rPr lang="uk-UA" b="1" dirty="0" smtClean="0">
                <a:latin typeface="Heather Script One" pitchFamily="2" charset="0"/>
              </a:rPr>
              <a:t>демократію.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Політичний </a:t>
            </a:r>
            <a:r>
              <a:rPr lang="uk-UA" b="1" dirty="0" smtClean="0">
                <a:latin typeface="Heather Script One" pitchFamily="2" charset="0"/>
              </a:rPr>
              <a:t>устрій більшості європейських держав був ще далеким від неї. </a:t>
            </a:r>
            <a:r>
              <a:rPr lang="uk-UA" b="1" dirty="0" smtClean="0">
                <a:latin typeface="Heather Script One" pitchFamily="2" charset="0"/>
              </a:rPr>
              <a:t>Загальне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виборче </a:t>
            </a:r>
            <a:r>
              <a:rPr lang="uk-UA" b="1" dirty="0" smtClean="0">
                <a:latin typeface="Heather Script One" pitchFamily="2" charset="0"/>
              </a:rPr>
              <a:t>право, до того ж тільки для чоловіків, існувало в кількох країнах. У </a:t>
            </a:r>
            <a:r>
              <a:rPr lang="uk-UA" b="1" dirty="0" smtClean="0">
                <a:latin typeface="Heather Script One" pitchFamily="2" charset="0"/>
              </a:rPr>
              <a:t>більшості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з </a:t>
            </a:r>
            <a:r>
              <a:rPr lang="uk-UA" b="1" dirty="0" smtClean="0">
                <a:latin typeface="Heather Script One" pitchFamily="2" charset="0"/>
              </a:rPr>
              <a:t>них право голосу мала незначна частка населення. Представницькі </a:t>
            </a:r>
            <a:r>
              <a:rPr lang="uk-UA" b="1" dirty="0" smtClean="0">
                <a:latin typeface="Heather Script One" pitchFamily="2" charset="0"/>
              </a:rPr>
              <a:t>органи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відігравали </a:t>
            </a:r>
            <a:r>
              <a:rPr lang="uk-UA" b="1" dirty="0" smtClean="0">
                <a:latin typeface="Heather Script One" pitchFamily="2" charset="0"/>
              </a:rPr>
              <a:t>допоміжну роль.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Під тиском робітничого руху в країнах Заходу почалася «епоха реформізму». </a:t>
            </a:r>
            <a:r>
              <a:rPr lang="uk-UA" b="1" dirty="0" smtClean="0">
                <a:latin typeface="Heather Script One" pitchFamily="2" charset="0"/>
              </a:rPr>
              <a:t>Ініціаторами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реформ </a:t>
            </a:r>
            <a:r>
              <a:rPr lang="uk-UA" b="1" dirty="0" smtClean="0">
                <a:latin typeface="Heather Script One" pitchFamily="2" charset="0"/>
              </a:rPr>
              <a:t>були здебільшого ліберальні партії. Завдяки реформам було забезпечено </a:t>
            </a:r>
            <a:r>
              <a:rPr lang="uk-UA" b="1" dirty="0" smtClean="0">
                <a:latin typeface="Heather Script One" pitchFamily="2" charset="0"/>
              </a:rPr>
              <a:t>відносний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соціальний </a:t>
            </a:r>
            <a:r>
              <a:rPr lang="uk-UA" b="1" dirty="0" smtClean="0">
                <a:latin typeface="Heather Script One" pitchFamily="2" charset="0"/>
              </a:rPr>
              <a:t>мир протягом 1870—1917 рр., </a:t>
            </a:r>
            <a:r>
              <a:rPr lang="uk-UA" b="1" dirty="0" err="1" smtClean="0">
                <a:latin typeface="Heather Script One" pitchFamily="2" charset="0"/>
              </a:rPr>
              <a:t>зміцнено</a:t>
            </a:r>
            <a:r>
              <a:rPr lang="uk-UA" b="1" dirty="0" smtClean="0">
                <a:latin typeface="Heather Script One" pitchFamily="2" charset="0"/>
              </a:rPr>
              <a:t> демократичні інститути </a:t>
            </a:r>
            <a:r>
              <a:rPr lang="uk-UA" b="1" dirty="0" smtClean="0">
                <a:latin typeface="Heather Script One" pitchFamily="2" charset="0"/>
              </a:rPr>
              <a:t>й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з</a:t>
            </a:r>
            <a:r>
              <a:rPr lang="uk-UA" b="1" dirty="0" smtClean="0">
                <a:latin typeface="Heather Script One" pitchFamily="2" charset="0"/>
              </a:rPr>
              <a:t>апочатковано досконале </a:t>
            </a:r>
            <a:r>
              <a:rPr lang="uk-UA" b="1" dirty="0" smtClean="0">
                <a:latin typeface="Heather Script One" pitchFamily="2" charset="0"/>
              </a:rPr>
              <a:t>соціальне законодавство, яке забезпечувало зростаючий </a:t>
            </a:r>
            <a:r>
              <a:rPr lang="uk-UA" b="1" dirty="0" smtClean="0">
                <a:latin typeface="Heather Script One" pitchFamily="2" charset="0"/>
              </a:rPr>
              <a:t>життєвий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рівень </a:t>
            </a:r>
            <a:r>
              <a:rPr lang="uk-UA" b="1" dirty="0" smtClean="0">
                <a:latin typeface="Heather Script One" pitchFamily="2" charset="0"/>
              </a:rPr>
              <a:t>основної </a:t>
            </a:r>
            <a:r>
              <a:rPr lang="uk-UA" b="1" dirty="0" smtClean="0">
                <a:latin typeface="Heather Script One" pitchFamily="2" charset="0"/>
              </a:rPr>
              <a:t>маси населення</a:t>
            </a:r>
            <a:r>
              <a:rPr lang="uk-UA" b="1" dirty="0" smtClean="0">
                <a:latin typeface="Heather Script One" pitchFamily="2" charset="0"/>
              </a:rPr>
              <a:t>.</a:t>
            </a:r>
          </a:p>
          <a:p>
            <a:endParaRPr lang="uk-UA" b="1" dirty="0">
              <a:latin typeface="Heather Script One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60095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Висновки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В </a:t>
            </a:r>
            <a:r>
              <a:rPr lang="uk-UA" b="1" dirty="0" smtClean="0">
                <a:latin typeface="Heather Script One" pitchFamily="2" charset="0"/>
              </a:rPr>
              <a:t>останній чверті </a:t>
            </a:r>
            <a:r>
              <a:rPr lang="en-US" b="1" dirty="0" smtClean="0">
                <a:latin typeface="Heather Script One" pitchFamily="2" charset="0"/>
              </a:rPr>
              <a:t>XIX </a:t>
            </a:r>
            <a:r>
              <a:rPr lang="uk-UA" b="1" dirty="0" smtClean="0">
                <a:latin typeface="Heather Script One" pitchFamily="2" charset="0"/>
              </a:rPr>
              <a:t>ст. у провідних країнах </a:t>
            </a:r>
            <a:r>
              <a:rPr lang="uk-UA" b="1" dirty="0" smtClean="0">
                <a:latin typeface="Heather Script One" pitchFamily="2" charset="0"/>
              </a:rPr>
              <a:t>світу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розгорнувся </a:t>
            </a:r>
            <a:r>
              <a:rPr lang="uk-UA" b="1" dirty="0" smtClean="0">
                <a:latin typeface="Heather Script One" pitchFamily="2" charset="0"/>
              </a:rPr>
              <a:t>процес індустріалізації. </a:t>
            </a:r>
            <a:r>
              <a:rPr lang="uk-UA" b="1" dirty="0" smtClean="0">
                <a:latin typeface="Heather Script One" pitchFamily="2" charset="0"/>
              </a:rPr>
              <a:t>Зростання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промисловості </a:t>
            </a:r>
            <a:r>
              <a:rPr lang="uk-UA" b="1" dirty="0" smtClean="0">
                <a:latin typeface="Heather Script One" pitchFamily="2" charset="0"/>
              </a:rPr>
              <a:t>породило таке явище, як монополія, що, </a:t>
            </a:r>
            <a:r>
              <a:rPr lang="uk-UA" b="1" dirty="0" smtClean="0">
                <a:latin typeface="Heather Script One" pitchFamily="2" charset="0"/>
              </a:rPr>
              <a:t>у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свою </a:t>
            </a:r>
            <a:r>
              <a:rPr lang="uk-UA" b="1" dirty="0" smtClean="0">
                <a:latin typeface="Heather Script One" pitchFamily="2" charset="0"/>
              </a:rPr>
              <a:t>чергу, обумовило виникнення </a:t>
            </a:r>
            <a:r>
              <a:rPr lang="uk-UA" b="1" dirty="0" smtClean="0">
                <a:latin typeface="Heather Script One" pitchFamily="2" charset="0"/>
              </a:rPr>
              <a:t>імперіалізму.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Основними </a:t>
            </a:r>
            <a:r>
              <a:rPr lang="uk-UA" b="1" dirty="0" smtClean="0">
                <a:latin typeface="Heather Script One" pitchFamily="2" charset="0"/>
              </a:rPr>
              <a:t>ознаками величі країни стали економічна </a:t>
            </a:r>
            <a:r>
              <a:rPr lang="uk-UA" b="1" dirty="0" smtClean="0">
                <a:latin typeface="Heather Script One" pitchFamily="2" charset="0"/>
              </a:rPr>
              <a:t>й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воєнна </a:t>
            </a:r>
            <a:r>
              <a:rPr lang="uk-UA" b="1" dirty="0" smtClean="0">
                <a:latin typeface="Heather Script One" pitchFamily="2" charset="0"/>
              </a:rPr>
              <a:t>могутність та наявність колоній. </a:t>
            </a:r>
            <a:r>
              <a:rPr lang="uk-UA" b="1" dirty="0" smtClean="0">
                <a:latin typeface="Heather Script One" pitchFamily="2" charset="0"/>
              </a:rPr>
              <a:t>Установилося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панування </a:t>
            </a:r>
            <a:r>
              <a:rPr lang="uk-UA" b="1" dirty="0" smtClean="0">
                <a:latin typeface="Heather Script One" pitchFamily="2" charset="0"/>
              </a:rPr>
              <a:t>Заходу над рештою світу, розгорнулася боротьба </a:t>
            </a:r>
            <a:r>
              <a:rPr lang="uk-UA" b="1" dirty="0" smtClean="0">
                <a:latin typeface="Heather Script One" pitchFamily="2" charset="0"/>
              </a:rPr>
              <a:t>за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його </a:t>
            </a:r>
            <a:r>
              <a:rPr lang="uk-UA" b="1" dirty="0" smtClean="0">
                <a:latin typeface="Heather Script One" pitchFamily="2" charset="0"/>
              </a:rPr>
              <a:t>переділ.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Принципи свободи, демократії, правової держави </a:t>
            </a:r>
            <a:r>
              <a:rPr lang="uk-UA" b="1" dirty="0" smtClean="0">
                <a:latin typeface="Heather Script One" pitchFamily="2" charset="0"/>
              </a:rPr>
              <a:t>визнавалися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більшістю </a:t>
            </a:r>
            <a:r>
              <a:rPr lang="uk-UA" b="1" dirty="0" smtClean="0">
                <a:latin typeface="Heather Script One" pitchFamily="2" charset="0"/>
              </a:rPr>
              <a:t>політичних сил.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Вагомим чинником політичного розвитку провідних країн </a:t>
            </a:r>
            <a:r>
              <a:rPr lang="uk-UA" b="1" dirty="0" smtClean="0">
                <a:latin typeface="Heather Script One" pitchFamily="2" charset="0"/>
              </a:rPr>
              <a:t>світу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на </a:t>
            </a:r>
            <a:r>
              <a:rPr lang="uk-UA" b="1" dirty="0" smtClean="0">
                <a:latin typeface="Heather Script One" pitchFamily="2" charset="0"/>
              </a:rPr>
              <a:t>шляху до демократизації та соціальної справедливості </a:t>
            </a:r>
            <a:r>
              <a:rPr lang="uk-UA" b="1" dirty="0" smtClean="0">
                <a:latin typeface="Heather Script One" pitchFamily="2" charset="0"/>
              </a:rPr>
              <a:t>став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робітничий </a:t>
            </a:r>
            <a:r>
              <a:rPr lang="uk-UA" b="1" dirty="0" smtClean="0">
                <a:latin typeface="Heather Script One" pitchFamily="2" charset="0"/>
              </a:rPr>
              <a:t>рух.</a:t>
            </a:r>
          </a:p>
          <a:p>
            <a:endParaRPr lang="uk-UA" b="1" dirty="0">
              <a:latin typeface="Heather Script One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uk-UA" b="1" dirty="0" smtClean="0">
                <a:latin typeface="Heather Script One" pitchFamily="2" charset="0"/>
              </a:rPr>
              <a:t>Узагальнення та систематизація знань учнів</a:t>
            </a:r>
            <a:r>
              <a:rPr lang="uk-UA" b="1" dirty="0" smtClean="0">
                <a:latin typeface="Heather Script One" pitchFamily="2" charset="0"/>
              </a:rPr>
              <a:t>.</a:t>
            </a:r>
          </a:p>
          <a:p>
            <a:pPr>
              <a:buNone/>
            </a:pPr>
            <a:r>
              <a:rPr lang="uk-UA" b="1" i="1" dirty="0" smtClean="0">
                <a:latin typeface="Heather Script One" pitchFamily="2" charset="0"/>
              </a:rPr>
              <a:t>Бесіда </a:t>
            </a:r>
            <a:r>
              <a:rPr lang="uk-UA" b="1" i="1" dirty="0" smtClean="0">
                <a:latin typeface="Heather Script One" pitchFamily="2" charset="0"/>
              </a:rPr>
              <a:t>за запитаннями </a:t>
            </a:r>
            <a:endParaRPr lang="uk-UA" b="1" dirty="0" smtClean="0">
              <a:latin typeface="Heather Script One" pitchFamily="2" charset="0"/>
            </a:endParaRPr>
          </a:p>
          <a:p>
            <a:pPr marL="514350" indent="-514350">
              <a:buAutoNum type="arabicPeriod"/>
            </a:pPr>
            <a:r>
              <a:rPr lang="uk-UA" b="1" dirty="0" smtClean="0">
                <a:latin typeface="Heather Script One" pitchFamily="2" charset="0"/>
              </a:rPr>
              <a:t>Охарактеризуйте основні ознаки соціально-економічного</a:t>
            </a:r>
          </a:p>
          <a:p>
            <a:pPr marL="514350" indent="-514350">
              <a:buNone/>
            </a:pPr>
            <a:r>
              <a:rPr lang="uk-UA" b="1" dirty="0" smtClean="0">
                <a:latin typeface="Heather Script One" pitchFamily="2" charset="0"/>
              </a:rPr>
              <a:t>розвитку провідних країн світу в останній третині XIX — на</a:t>
            </a:r>
          </a:p>
          <a:p>
            <a:pPr marL="514350" indent="-514350">
              <a:buNone/>
            </a:pPr>
            <a:r>
              <a:rPr lang="uk-UA" b="1" dirty="0" smtClean="0">
                <a:latin typeface="Heather Script One" pitchFamily="2" charset="0"/>
              </a:rPr>
              <a:t>початку XX ст.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2. Розкрийте зміст історичних понять «монополія», «трест», «синдикат», «картель», «концерн».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3. Як змінювалася роль держави в суспільному житті? Що, на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Вашу думку, доцільніше: коли держава відіграє активну роль чи,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навпаки, тільки спостерігає за подіями? Можливо, Ви маєте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інший варіант відповіді?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4. Як індустріальна революція та її наслідки позначилися на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соціальній структурі суспільства? Які соціальні групи й чому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стали визначальними в індустріальному суспільстві?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5. Які події, явища й ознаки свідчили про завершення формування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індустріального суспільства?</a:t>
            </a:r>
          </a:p>
          <a:p>
            <a:endParaRPr lang="uk-UA" b="1" dirty="0">
              <a:latin typeface="Heather Script One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Домашнє завдання: </a:t>
            </a:r>
            <a:endParaRPr lang="uk-UA" b="1" u="sng" dirty="0">
              <a:solidFill>
                <a:srgbClr val="002060"/>
              </a:solidFill>
              <a:latin typeface="Heather Script One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Опрацювати матеріал підручника ст. 117 –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122, виписати основні поняття та вивчити їх,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дати відповіді на запитання ( розділ</a:t>
            </a:r>
          </a:p>
          <a:p>
            <a:pPr>
              <a:buNone/>
            </a:pPr>
            <a:r>
              <a:rPr lang="uk-UA" b="1" dirty="0" err="1" smtClean="0">
                <a:latin typeface="Heather Script One" pitchFamily="2" charset="0"/>
              </a:rPr>
              <a:t>“Узагальнення</a:t>
            </a:r>
            <a:r>
              <a:rPr lang="uk-UA" b="1" dirty="0" smtClean="0">
                <a:latin typeface="Heather Script One" pitchFamily="2" charset="0"/>
              </a:rPr>
              <a:t>  знань…”)</a:t>
            </a:r>
            <a:endParaRPr lang="uk-UA" b="1" dirty="0">
              <a:latin typeface="Heather Script One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579296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800" b="1" u="sng" dirty="0" smtClean="0">
                <a:solidFill>
                  <a:srgbClr val="002060"/>
                </a:solidFill>
                <a:latin typeface="Heather Script One" pitchFamily="2" charset="0"/>
                <a:cs typeface="Times New Roman" pitchFamily="18" charset="0"/>
              </a:rPr>
              <a:t>Мета: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охарактеризувати основні тенденції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суспільно</a:t>
            </a:r>
          </a:p>
          <a:p>
            <a:pPr>
              <a:buNone/>
            </a:pP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політичного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та економічного розвитку провідних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країн</a:t>
            </a:r>
          </a:p>
          <a:p>
            <a:pPr>
              <a:buNone/>
            </a:pP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Європи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; зміни в світогляді та житті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людей,</a:t>
            </a:r>
          </a:p>
          <a:p>
            <a:pPr>
              <a:buNone/>
            </a:pP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визначити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причини і наслідки процесів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індустріалізації,</a:t>
            </a:r>
          </a:p>
          <a:p>
            <a:pPr>
              <a:buNone/>
            </a:pP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монополізації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провідних галузей економіки;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розвивати</a:t>
            </a:r>
          </a:p>
          <a:p>
            <a:pPr>
              <a:buNone/>
            </a:pP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увагу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, пам'ять, мислення, навички роботи з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історичною</a:t>
            </a:r>
          </a:p>
          <a:p>
            <a:pPr>
              <a:buNone/>
            </a:pP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картою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та історичними джерелами, вміння аналізувати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та</a:t>
            </a:r>
          </a:p>
          <a:p>
            <a:pPr>
              <a:buNone/>
            </a:pP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робити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висновки, висловлювати власні судження;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виховувати</a:t>
            </a:r>
          </a:p>
          <a:p>
            <a:pPr>
              <a:buNone/>
            </a:pP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зацікавленість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до вивчення теми.</a:t>
            </a:r>
            <a:endParaRPr lang="ru-RU" sz="2800" b="1" dirty="0" smtClean="0">
              <a:latin typeface="Heather Script One" pitchFamily="2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b="1" u="sng" dirty="0" smtClean="0">
                <a:solidFill>
                  <a:srgbClr val="002060"/>
                </a:solidFill>
                <a:latin typeface="Heather Script One" pitchFamily="2" charset="0"/>
                <a:cs typeface="Times New Roman" pitchFamily="18" charset="0"/>
              </a:rPr>
              <a:t>Обладнання: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підручник «Всесвітня історія» для 9-го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класу</a:t>
            </a:r>
          </a:p>
          <a:p>
            <a:pPr>
              <a:buNone/>
            </a:pP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(О.В. </a:t>
            </a:r>
            <a:r>
              <a:rPr lang="uk-UA" sz="2800" b="1" dirty="0" err="1" smtClean="0">
                <a:latin typeface="Heather Script One" pitchFamily="2" charset="0"/>
                <a:cs typeface="Times New Roman" pitchFamily="18" charset="0"/>
              </a:rPr>
              <a:t>Гісем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, О.О. Мартинюк), історичні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карти.</a:t>
            </a:r>
            <a:endParaRPr lang="ru-RU" sz="2800" b="1" dirty="0" smtClean="0">
              <a:latin typeface="Heather Script One" pitchFamily="2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b="1" u="sng" dirty="0" smtClean="0">
                <a:solidFill>
                  <a:srgbClr val="002060"/>
                </a:solidFill>
                <a:latin typeface="Heather Script One" pitchFamily="2" charset="0"/>
                <a:cs typeface="Times New Roman" pitchFamily="18" charset="0"/>
              </a:rPr>
              <a:t>Тип уроку: </a:t>
            </a:r>
            <a:r>
              <a:rPr lang="uk-UA" sz="2800" b="1" dirty="0" smtClean="0">
                <a:latin typeface="Heather Script One" pitchFamily="2" charset="0"/>
                <a:cs typeface="Times New Roman" pitchFamily="18" charset="0"/>
              </a:rPr>
              <a:t>урок вивчення нового матеріалу</a:t>
            </a:r>
            <a:endParaRPr lang="ru-RU" sz="2800" b="1" dirty="0" smtClean="0">
              <a:latin typeface="Heather Script One" pitchFamily="2" charset="0"/>
              <a:cs typeface="Times New Roman" pitchFamily="18" charset="0"/>
            </a:endParaRPr>
          </a:p>
          <a:p>
            <a:endParaRPr lang="uk-UA" sz="2800" b="1" dirty="0">
              <a:latin typeface="Heather Script One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686800" cy="648072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Організаційний момент</a:t>
            </a: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.</a:t>
            </a:r>
          </a:p>
          <a:p>
            <a:pPr lvl="0">
              <a:buNone/>
            </a:pPr>
            <a:r>
              <a:rPr lang="uk-UA" b="1" dirty="0" smtClean="0">
                <a:latin typeface="Heather Script One" pitchFamily="2" charset="0"/>
              </a:rPr>
              <a:t>Актуалізація </a:t>
            </a:r>
            <a:r>
              <a:rPr lang="uk-UA" b="1" dirty="0" smtClean="0">
                <a:latin typeface="Heather Script One" pitchFamily="2" charset="0"/>
              </a:rPr>
              <a:t>опорних знань учнів</a:t>
            </a:r>
            <a:r>
              <a:rPr lang="uk-UA" b="1" dirty="0" smtClean="0">
                <a:latin typeface="Heather Script One" pitchFamily="2" charset="0"/>
              </a:rPr>
              <a:t>.</a:t>
            </a:r>
          </a:p>
          <a:p>
            <a:pPr lvl="0">
              <a:buNone/>
            </a:pPr>
            <a:r>
              <a:rPr lang="uk-UA" b="1" dirty="0" smtClean="0">
                <a:latin typeface="Heather Script One" pitchFamily="2" charset="0"/>
              </a:rPr>
              <a:t>Бесіда </a:t>
            </a:r>
            <a:r>
              <a:rPr lang="uk-UA" b="1" dirty="0" smtClean="0">
                <a:latin typeface="Heather Script One" pitchFamily="2" charset="0"/>
              </a:rPr>
              <a:t>за запитаннями</a:t>
            </a:r>
            <a:r>
              <a:rPr lang="uk-UA" b="1" dirty="0" smtClean="0">
                <a:latin typeface="Heather Script One" pitchFamily="2" charset="0"/>
              </a:rPr>
              <a:t>.</a:t>
            </a:r>
          </a:p>
          <a:p>
            <a:pPr lvl="0"/>
            <a:r>
              <a:rPr lang="uk-UA" b="1" dirty="0" smtClean="0">
                <a:latin typeface="Heather Script One" pitchFamily="2" charset="0"/>
              </a:rPr>
              <a:t>Що </a:t>
            </a:r>
            <a:r>
              <a:rPr lang="uk-UA" b="1" dirty="0" smtClean="0">
                <a:latin typeface="Heather Script One" pitchFamily="2" charset="0"/>
              </a:rPr>
              <a:t>таке промисловий переворот</a:t>
            </a:r>
            <a:r>
              <a:rPr lang="uk-UA" b="1" dirty="0" smtClean="0">
                <a:latin typeface="Heather Script One" pitchFamily="2" charset="0"/>
              </a:rPr>
              <a:t>?</a:t>
            </a:r>
          </a:p>
          <a:p>
            <a:pPr lvl="0"/>
            <a:r>
              <a:rPr lang="uk-UA" b="1" dirty="0" smtClean="0">
                <a:latin typeface="Heather Script One" pitchFamily="2" charset="0"/>
              </a:rPr>
              <a:t>Які </a:t>
            </a:r>
            <a:r>
              <a:rPr lang="uk-UA" b="1" dirty="0" smtClean="0">
                <a:latin typeface="Heather Script One" pitchFamily="2" charset="0"/>
              </a:rPr>
              <a:t>зміни в життя людей він вніс</a:t>
            </a:r>
            <a:r>
              <a:rPr lang="uk-UA" b="1" dirty="0" smtClean="0">
                <a:latin typeface="Heather Script One" pitchFamily="2" charset="0"/>
              </a:rPr>
              <a:t>?</a:t>
            </a:r>
          </a:p>
          <a:p>
            <a:pPr lvl="0"/>
            <a:r>
              <a:rPr lang="uk-UA" b="1" dirty="0" smtClean="0">
                <a:latin typeface="Heather Script One" pitchFamily="2" charset="0"/>
              </a:rPr>
              <a:t>Як </a:t>
            </a:r>
            <a:r>
              <a:rPr lang="uk-UA" b="1" dirty="0" smtClean="0">
                <a:latin typeface="Heather Script One" pitchFamily="2" charset="0"/>
              </a:rPr>
              <a:t>відбувалося зародження індустріального суспільства</a:t>
            </a:r>
            <a:r>
              <a:rPr lang="uk-UA" b="1" dirty="0" smtClean="0">
                <a:latin typeface="Heather Script One" pitchFamily="2" charset="0"/>
              </a:rPr>
              <a:t>?</a:t>
            </a:r>
          </a:p>
          <a:p>
            <a:pPr lvl="0">
              <a:buNone/>
            </a:pP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Установіть </a:t>
            </a: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відповідність</a:t>
            </a: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.</a:t>
            </a:r>
          </a:p>
          <a:p>
            <a:pPr lvl="0">
              <a:buNone/>
            </a:pPr>
            <a:r>
              <a:rPr lang="uk-UA" b="1" dirty="0" smtClean="0">
                <a:latin typeface="Heather Script One" pitchFamily="2" charset="0"/>
              </a:rPr>
              <a:t>фабрика</a:t>
            </a:r>
          </a:p>
          <a:p>
            <a:pPr lvl="0">
              <a:buNone/>
            </a:pPr>
            <a:r>
              <a:rPr lang="uk-UA" b="1" dirty="0" smtClean="0">
                <a:latin typeface="Heather Script One" pitchFamily="2" charset="0"/>
              </a:rPr>
              <a:t>мануфактура</a:t>
            </a:r>
          </a:p>
          <a:p>
            <a:pPr lvl="0">
              <a:buNone/>
            </a:pPr>
            <a:r>
              <a:rPr lang="uk-UA" b="1" dirty="0" smtClean="0">
                <a:latin typeface="Heather Script One" pitchFamily="2" charset="0"/>
              </a:rPr>
              <a:t>завод</a:t>
            </a:r>
          </a:p>
          <a:p>
            <a:pPr lvl="0">
              <a:buNone/>
            </a:pPr>
            <a:r>
              <a:rPr lang="uk-UA" b="1" dirty="0" smtClean="0">
                <a:latin typeface="Heather Script One" pitchFamily="2" charset="0"/>
              </a:rPr>
              <a:t>майстерня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А   Кімната, приміщення чи цілий будинок з набором інструментів, </a:t>
            </a:r>
            <a:r>
              <a:rPr lang="uk-UA" b="1" dirty="0" err="1" smtClean="0">
                <a:latin typeface="Heather Script One" pitchFamily="2" charset="0"/>
              </a:rPr>
              <a:t>уяких</a:t>
            </a:r>
            <a:r>
              <a:rPr lang="uk-UA" b="1" dirty="0" smtClean="0">
                <a:latin typeface="Heather Script One" pitchFamily="2" charset="0"/>
              </a:rPr>
              <a:t>  ремісник виготовляє  товари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Б Форма промислового виробництва,що характеризується поділом праці між найманими робітниками та використанням ручної праці.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В  </a:t>
            </a:r>
            <a:r>
              <a:rPr lang="uk-UA" b="1" dirty="0" smtClean="0">
                <a:latin typeface="Heather Script One" pitchFamily="2" charset="0"/>
              </a:rPr>
              <a:t>Промислове підприємство, здебільшого з механізованими виробничими </a:t>
            </a:r>
            <a:r>
              <a:rPr lang="uk-UA" b="1" dirty="0" err="1" smtClean="0">
                <a:latin typeface="Heather Script One" pitchFamily="2" charset="0"/>
              </a:rPr>
              <a:t>роцесами</a:t>
            </a:r>
            <a:endParaRPr lang="uk-UA" b="1" dirty="0" smtClean="0">
              <a:latin typeface="Heather Script One" pitchFamily="2" charset="0"/>
            </a:endParaRP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 Г   Промислове виробництво, засноване на використанні системи машин; форма великого машинного виробництва.</a:t>
            </a:r>
          </a:p>
          <a:p>
            <a:endParaRPr lang="uk-UA" b="1" dirty="0">
              <a:latin typeface="Heather Script One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6336704"/>
          </a:xfrm>
        </p:spPr>
        <p:txBody>
          <a:bodyPr/>
          <a:lstStyle/>
          <a:p>
            <a:pPr lvl="0">
              <a:buNone/>
            </a:pP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Мотивація навчальної діяльності. </a:t>
            </a: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Повідомлення</a:t>
            </a:r>
          </a:p>
          <a:p>
            <a:pPr lvl="0">
              <a:buNone/>
            </a:pP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теми та </a:t>
            </a:r>
            <a:r>
              <a:rPr lang="uk-UA" b="1" u="sng" dirty="0" smtClean="0">
                <a:solidFill>
                  <a:srgbClr val="002060"/>
                </a:solidFill>
                <a:latin typeface="Heather Script One" pitchFamily="2" charset="0"/>
              </a:rPr>
              <a:t>мети уроку.</a:t>
            </a:r>
            <a:endParaRPr lang="ru-RU" b="1" u="sng" dirty="0" smtClean="0">
              <a:solidFill>
                <a:srgbClr val="002060"/>
              </a:solidFill>
              <a:latin typeface="Heather Script One" pitchFamily="2" charset="0"/>
            </a:endParaRPr>
          </a:p>
          <a:p>
            <a:pPr algn="ctr">
              <a:buNone/>
            </a:pPr>
            <a:r>
              <a:rPr lang="uk-UA" b="1" u="sng" dirty="0" smtClean="0">
                <a:latin typeface="Heather Script One" pitchFamily="2" charset="0"/>
              </a:rPr>
              <a:t>План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1. Розвиток промисловості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2. Розвиток сільського господарства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3. Формування колоніалізму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4. Політичний розвиток. Робітничий рух.</a:t>
            </a:r>
            <a:endParaRPr lang="ru-RU" b="1" dirty="0" smtClean="0">
              <a:latin typeface="Heather Script One" pitchFamily="2" charset="0"/>
            </a:endParaRPr>
          </a:p>
          <a:p>
            <a:endParaRPr lang="uk-UA" b="1" dirty="0">
              <a:latin typeface="Heather Script One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sz="2000" b="1" u="sng" dirty="0" smtClean="0">
                <a:solidFill>
                  <a:srgbClr val="002060"/>
                </a:solidFill>
                <a:latin typeface="Heather Script One" pitchFamily="2" charset="0"/>
              </a:rPr>
              <a:t>Вивчення нового матеріалу</a:t>
            </a:r>
            <a:r>
              <a:rPr lang="uk-UA" sz="2000" b="1" u="sng" dirty="0" smtClean="0">
                <a:solidFill>
                  <a:srgbClr val="002060"/>
                </a:solidFill>
                <a:latin typeface="Heather Script One" pitchFamily="2" charset="0"/>
              </a:rPr>
              <a:t>.</a:t>
            </a:r>
          </a:p>
          <a:p>
            <a:pPr marL="514350" lvl="0" indent="-514350">
              <a:buAutoNum type="arabicPeriod"/>
            </a:pPr>
            <a:r>
              <a:rPr lang="uk-UA" sz="2000" b="1" dirty="0" smtClean="0">
                <a:latin typeface="Heather Script One" pitchFamily="2" charset="0"/>
              </a:rPr>
              <a:t>Розвиток промисловості. Друга половина XIX— початок XX ст.</a:t>
            </a:r>
          </a:p>
          <a:p>
            <a:pPr marL="514350" lvl="0" indent="-514350">
              <a:buNone/>
            </a:pPr>
            <a:r>
              <a:rPr lang="uk-UA" sz="2000" b="1" dirty="0" smtClean="0">
                <a:latin typeface="Heather Script One" pitchFamily="2" charset="0"/>
              </a:rPr>
              <a:t>характеризувалися подальшим розвитком індустріального суспільства у</a:t>
            </a:r>
          </a:p>
          <a:p>
            <a:pPr marL="514350" lvl="0" indent="-514350">
              <a:buNone/>
            </a:pPr>
            <a:r>
              <a:rPr lang="uk-UA" sz="2000" b="1" dirty="0" smtClean="0">
                <a:latin typeface="Heather Script One" pitchFamily="2" charset="0"/>
              </a:rPr>
              <a:t>провідних країнах світу. За цей період промислове виробництво зросло тут майже</a:t>
            </a:r>
          </a:p>
          <a:p>
            <a:pPr marL="514350" lvl="0" indent="-514350">
              <a:buNone/>
            </a:pPr>
            <a:r>
              <a:rPr lang="uk-UA" sz="2000" b="1" dirty="0" smtClean="0">
                <a:latin typeface="Heather Script One" pitchFamily="2" charset="0"/>
              </a:rPr>
              <a:t>втричі. Особливо швидко розвивалася важка промисловість. Виплавка сталі, чавуну,</a:t>
            </a:r>
          </a:p>
          <a:p>
            <a:pPr marL="514350" lvl="0" indent="-514350">
              <a:buNone/>
            </a:pPr>
            <a:r>
              <a:rPr lang="uk-UA" sz="2000" b="1" dirty="0" smtClean="0">
                <a:latin typeface="Heather Script One" pitchFamily="2" charset="0"/>
              </a:rPr>
              <a:t>видобуток вугілля, виробництво машин та обладнання стали показниками</a:t>
            </a:r>
          </a:p>
          <a:p>
            <a:pPr marL="514350" lvl="0" indent="-514350">
              <a:buNone/>
            </a:pPr>
            <a:r>
              <a:rPr lang="uk-UA" sz="2000" b="1" dirty="0" smtClean="0">
                <a:latin typeface="Heather Script One" pitchFamily="2" charset="0"/>
              </a:rPr>
              <a:t>м</a:t>
            </a:r>
            <a:r>
              <a:rPr lang="uk-UA" sz="2000" b="1" dirty="0" smtClean="0">
                <a:latin typeface="Heather Script One" pitchFamily="2" charset="0"/>
              </a:rPr>
              <a:t>огутності країни.</a:t>
            </a:r>
          </a:p>
          <a:p>
            <a:pPr lvl="0"/>
            <a:endParaRPr lang="uk-UA" sz="2000" dirty="0" smtClean="0">
              <a:latin typeface="Heather Script One" pitchFamily="2" charset="0"/>
            </a:endParaRPr>
          </a:p>
          <a:p>
            <a:endParaRPr lang="uk-UA" sz="2000" dirty="0">
              <a:latin typeface="Heather Script One" pitchFamily="2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2852936"/>
          <a:ext cx="7056785" cy="291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984109"/>
                <a:gridCol w="1176131"/>
                <a:gridCol w="1176131"/>
                <a:gridCol w="1344149"/>
                <a:gridCol w="1008113"/>
              </a:tblGrid>
              <a:tr h="720080"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Рік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Англія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Франція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Німеччина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Виплавка сталі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1871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1900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1,56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Виплавка чавуну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1871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1,56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1900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Видобуток вугілля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1871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117,0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1900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225,0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33,4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149,8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240,8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35696" y="5949280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uk-UA" b="1" dirty="0" smtClean="0">
                <a:solidFill>
                  <a:srgbClr val="FF0000"/>
                </a:solidFill>
                <a:latin typeface="Heather Script One" pitchFamily="2" charset="0"/>
              </a:rPr>
              <a:t>Виплавка сталі, чавуну та видобуток вугілля, </a:t>
            </a:r>
            <a:r>
              <a:rPr lang="uk-UA" b="1" dirty="0" err="1" smtClean="0">
                <a:solidFill>
                  <a:srgbClr val="FF0000"/>
                </a:solidFill>
                <a:latin typeface="Heather Script One" pitchFamily="2" charset="0"/>
              </a:rPr>
              <a:t>млн</a:t>
            </a:r>
            <a:r>
              <a:rPr lang="uk-UA" b="1" dirty="0" smtClean="0">
                <a:solidFill>
                  <a:srgbClr val="FF0000"/>
                </a:solidFill>
                <a:latin typeface="Heather Script One" pitchFamily="2" charset="0"/>
              </a:rPr>
              <a:t> тонн</a:t>
            </a:r>
            <a:endParaRPr lang="ru-RU" b="1" dirty="0" smtClean="0">
              <a:solidFill>
                <a:srgbClr val="FF0000"/>
              </a:solidFill>
              <a:latin typeface="Heather Script One" pitchFamily="2" charset="0"/>
            </a:endParaRPr>
          </a:p>
          <a:p>
            <a:endParaRPr lang="uk-UA" b="1" dirty="0">
              <a:solidFill>
                <a:srgbClr val="FF0000"/>
              </a:solidFill>
              <a:latin typeface="Heather Script One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6450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Найбільших </a:t>
            </a:r>
            <a:r>
              <a:rPr lang="uk-UA" sz="1800" b="1" dirty="0" smtClean="0">
                <a:latin typeface="Heather Script One" pitchFamily="2" charset="0"/>
              </a:rPr>
              <a:t> успіхів  було  досягнуто  в  металургії</a:t>
            </a:r>
            <a:r>
              <a:rPr lang="uk-UA" sz="1800" b="1" dirty="0" smtClean="0">
                <a:latin typeface="Heather Script One" pitchFamily="2" charset="0"/>
              </a:rPr>
              <a:t>, </a:t>
            </a:r>
            <a:r>
              <a:rPr lang="uk-UA" sz="1800" b="1" dirty="0" smtClean="0">
                <a:latin typeface="Heather Script One" pitchFamily="2" charset="0"/>
              </a:rPr>
              <a:t>машинобудуванні, транспорті</a:t>
            </a:r>
            <a:r>
              <a:rPr lang="uk-UA" sz="1800" b="1" dirty="0" smtClean="0">
                <a:latin typeface="Heather Script One" pitchFamily="2" charset="0"/>
              </a:rPr>
              <a:t>. Разом </a:t>
            </a:r>
            <a:r>
              <a:rPr lang="uk-UA" sz="1800" b="1" dirty="0" smtClean="0">
                <a:latin typeface="Heather Script One" pitchFamily="2" charset="0"/>
              </a:rPr>
              <a:t>із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п</a:t>
            </a:r>
            <a:r>
              <a:rPr lang="uk-UA" sz="1800" b="1" dirty="0" smtClean="0">
                <a:latin typeface="Heather Script One" pitchFamily="2" charset="0"/>
              </a:rPr>
              <a:t>оявою  нових </a:t>
            </a:r>
            <a:r>
              <a:rPr lang="uk-UA" sz="1800" b="1" dirty="0" smtClean="0">
                <a:latin typeface="Heather Script One" pitchFamily="2" charset="0"/>
              </a:rPr>
              <a:t>галузей промисловості (</a:t>
            </a:r>
            <a:r>
              <a:rPr lang="uk-UA" sz="1800" b="1" dirty="0" smtClean="0">
                <a:latin typeface="Heather Script One" pitchFamily="2" charset="0"/>
              </a:rPr>
              <a:t>електротехнічної, хімічної </a:t>
            </a:r>
            <a:r>
              <a:rPr lang="uk-UA" sz="1800" b="1" dirty="0" smtClean="0">
                <a:latin typeface="Heather Script One" pitchFamily="2" charset="0"/>
              </a:rPr>
              <a:t>тощо) це докорінно </a:t>
            </a:r>
            <a:r>
              <a:rPr lang="uk-UA" sz="1800" b="1" dirty="0" smtClean="0">
                <a:latin typeface="Heather Script One" pitchFamily="2" charset="0"/>
              </a:rPr>
              <a:t>змінило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повсякденне </a:t>
            </a:r>
            <a:r>
              <a:rPr lang="uk-UA" sz="1800" b="1" dirty="0" smtClean="0">
                <a:latin typeface="Heather Script One" pitchFamily="2" charset="0"/>
              </a:rPr>
              <a:t>життя </a:t>
            </a:r>
            <a:r>
              <a:rPr lang="uk-UA" sz="1800" b="1" dirty="0" smtClean="0">
                <a:latin typeface="Heather Script One" pitchFamily="2" charset="0"/>
              </a:rPr>
              <a:t>людей. Розгортання </a:t>
            </a:r>
            <a:r>
              <a:rPr lang="uk-UA" sz="1800" b="1" dirty="0" smtClean="0">
                <a:latin typeface="Heather Script One" pitchFamily="2" charset="0"/>
              </a:rPr>
              <a:t>індустріалізації потребувало нових форм </a:t>
            </a:r>
            <a:r>
              <a:rPr lang="uk-UA" sz="1800" b="1" dirty="0" smtClean="0">
                <a:latin typeface="Heather Script One" pitchFamily="2" charset="0"/>
              </a:rPr>
              <a:t>організації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в</a:t>
            </a:r>
            <a:r>
              <a:rPr lang="uk-UA" sz="1800" b="1" dirty="0" smtClean="0">
                <a:latin typeface="Heather Script One" pitchFamily="2" charset="0"/>
              </a:rPr>
              <a:t>иробництва та </a:t>
            </a:r>
            <a:r>
              <a:rPr lang="uk-UA" sz="1800" b="1" dirty="0" smtClean="0">
                <a:latin typeface="Heather Script One" pitchFamily="2" charset="0"/>
              </a:rPr>
              <a:t>значних фінансових інвестицій (вкладень із метою отримання прибутку).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Для </a:t>
            </a:r>
            <a:r>
              <a:rPr lang="uk-UA" sz="1800" b="1" dirty="0" smtClean="0">
                <a:latin typeface="Heather Script One" pitchFamily="2" charset="0"/>
              </a:rPr>
              <a:t>залучення капіталу для вирішення широкомасштабних </a:t>
            </a:r>
            <a:r>
              <a:rPr lang="uk-UA" sz="1800" b="1" dirty="0" smtClean="0">
                <a:latin typeface="Heather Script One" pitchFamily="2" charset="0"/>
              </a:rPr>
              <a:t>економічних завдань набуло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поширення </a:t>
            </a:r>
            <a:r>
              <a:rPr lang="uk-UA" sz="1800" b="1" dirty="0" smtClean="0">
                <a:latin typeface="Heather Script One" pitchFamily="2" charset="0"/>
              </a:rPr>
              <a:t>акціонування</a:t>
            </a:r>
            <a:r>
              <a:rPr lang="uk-UA" sz="1800" b="1" dirty="0" smtClean="0">
                <a:latin typeface="Heather Script One" pitchFamily="2" charset="0"/>
              </a:rPr>
              <a:t>.</a:t>
            </a:r>
          </a:p>
          <a:p>
            <a:pPr>
              <a:buNone/>
            </a:pPr>
            <a:r>
              <a:rPr lang="uk-UA" sz="1800" b="1" u="sng" dirty="0" smtClean="0">
                <a:solidFill>
                  <a:srgbClr val="002060"/>
                </a:solidFill>
                <a:latin typeface="Heather Script One" pitchFamily="2" charset="0"/>
              </a:rPr>
              <a:t>Робота з поняттями: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FF0000"/>
                </a:solidFill>
                <a:latin typeface="Heather Script One" pitchFamily="2" charset="0"/>
              </a:rPr>
              <a:t>Індустріалізація</a:t>
            </a:r>
            <a:r>
              <a:rPr lang="uk-UA" sz="1800" b="1" dirty="0" smtClean="0">
                <a:solidFill>
                  <a:srgbClr val="FF0000"/>
                </a:solidFill>
                <a:latin typeface="Heather Script One" pitchFamily="2" charset="0"/>
              </a:rPr>
              <a:t> </a:t>
            </a:r>
            <a:r>
              <a:rPr lang="uk-UA" sz="1800" b="1" dirty="0" smtClean="0">
                <a:latin typeface="Heather Script One" pitchFamily="2" charset="0"/>
              </a:rPr>
              <a:t>— створення великої машинної індустрії, що </a:t>
            </a:r>
            <a:r>
              <a:rPr lang="uk-UA" sz="1800" b="1" dirty="0" smtClean="0">
                <a:latin typeface="Heather Script One" pitchFamily="2" charset="0"/>
              </a:rPr>
              <a:t>виготовляє машини </a:t>
            </a:r>
            <a:r>
              <a:rPr lang="uk-UA" sz="1800" b="1" dirty="0" smtClean="0">
                <a:latin typeface="Heather Script One" pitchFamily="2" charset="0"/>
              </a:rPr>
              <a:t>й </a:t>
            </a:r>
            <a:r>
              <a:rPr lang="uk-UA" sz="1800" b="1" dirty="0" smtClean="0">
                <a:latin typeface="Heather Script One" pitchFamily="2" charset="0"/>
              </a:rPr>
              <a:t>обладнання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та </a:t>
            </a:r>
            <a:r>
              <a:rPr lang="uk-UA" sz="1800" b="1" dirty="0" smtClean="0">
                <a:latin typeface="Heather Script One" pitchFamily="2" charset="0"/>
              </a:rPr>
              <a:t>є базою для подальшого розвитку промисловості.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FF0000"/>
                </a:solidFill>
                <a:latin typeface="Heather Script One" pitchFamily="2" charset="0"/>
              </a:rPr>
              <a:t>Акціонування</a:t>
            </a:r>
            <a:r>
              <a:rPr lang="uk-UA" sz="1800" b="1" dirty="0" smtClean="0">
                <a:solidFill>
                  <a:srgbClr val="FF0000"/>
                </a:solidFill>
                <a:latin typeface="Heather Script One" pitchFamily="2" charset="0"/>
              </a:rPr>
              <a:t> </a:t>
            </a:r>
            <a:r>
              <a:rPr lang="uk-UA" sz="1800" b="1" dirty="0" smtClean="0">
                <a:latin typeface="Heather Script One" pitchFamily="2" charset="0"/>
              </a:rPr>
              <a:t>— об'єднання капіталу кількох власників із подальшим отриманням прибутку </a:t>
            </a:r>
            <a:r>
              <a:rPr lang="uk-UA" sz="1800" b="1" dirty="0" smtClean="0">
                <a:latin typeface="Heather Script One" pitchFamily="2" charset="0"/>
              </a:rPr>
              <a:t>та</a:t>
            </a:r>
          </a:p>
          <a:p>
            <a:pPr>
              <a:buNone/>
            </a:pPr>
            <a:r>
              <a:rPr lang="uk-UA" sz="1800" b="1" dirty="0" smtClean="0">
                <a:latin typeface="Heather Script One" pitchFamily="2" charset="0"/>
              </a:rPr>
              <a:t>розподілом </a:t>
            </a:r>
            <a:r>
              <a:rPr lang="uk-UA" sz="1800" b="1" dirty="0" smtClean="0">
                <a:latin typeface="Heather Script One" pitchFamily="2" charset="0"/>
              </a:rPr>
              <a:t>його залежно від внесеної частки.</a:t>
            </a:r>
          </a:p>
          <a:p>
            <a:endParaRPr lang="uk-UA" sz="1800" dirty="0" smtClean="0"/>
          </a:p>
          <a:p>
            <a:endParaRPr lang="uk-UA" sz="1800" dirty="0"/>
          </a:p>
        </p:txBody>
      </p:sp>
      <p:pic>
        <p:nvPicPr>
          <p:cNvPr id="20482" name="Picture 2" descr="Індустріальне суспільство . Етапи та особливості - Історія в школ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89040"/>
            <a:ext cx="5544616" cy="2799723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0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200" b="1" dirty="0" smtClean="0">
                <a:latin typeface="Heather Script One" pitchFamily="2" charset="0"/>
              </a:rPr>
              <a:t>Монополія — встановлення підприємцем або групою </a:t>
            </a:r>
            <a:r>
              <a:rPr lang="uk-UA" sz="2200" b="1" dirty="0" smtClean="0">
                <a:latin typeface="Heather Script One" pitchFamily="2" charset="0"/>
              </a:rPr>
              <a:t>підприємців контролю над</a:t>
            </a:r>
          </a:p>
          <a:p>
            <a:pPr>
              <a:buNone/>
            </a:pPr>
            <a:r>
              <a:rPr lang="uk-UA" sz="2200" b="1" dirty="0" smtClean="0">
                <a:latin typeface="Heather Script One" pitchFamily="2" charset="0"/>
              </a:rPr>
              <a:t>однією чи кількома </a:t>
            </a:r>
            <a:r>
              <a:rPr lang="uk-UA" sz="2200" b="1" dirty="0" smtClean="0">
                <a:latin typeface="Heather Script One" pitchFamily="2" charset="0"/>
              </a:rPr>
              <a:t>галузями виробництва з </a:t>
            </a:r>
            <a:r>
              <a:rPr lang="uk-UA" sz="2200" b="1" dirty="0" smtClean="0">
                <a:latin typeface="Heather Script One" pitchFamily="2" charset="0"/>
              </a:rPr>
              <a:t>метою збільшення прибутків і ліквідації</a:t>
            </a:r>
          </a:p>
          <a:p>
            <a:pPr>
              <a:buNone/>
            </a:pPr>
            <a:r>
              <a:rPr lang="uk-UA" sz="2200" b="1" dirty="0" smtClean="0">
                <a:latin typeface="Heather Script One" pitchFamily="2" charset="0"/>
              </a:rPr>
              <a:t>конкуренції. Значні фінансові ресурси</a:t>
            </a:r>
            <a:r>
              <a:rPr lang="uk-UA" sz="2200" b="1" dirty="0" smtClean="0">
                <a:latin typeface="Heather Script One" pitchFamily="2" charset="0"/>
              </a:rPr>
              <a:t>, зосереджені в руках </a:t>
            </a:r>
            <a:r>
              <a:rPr lang="uk-UA" sz="2200" b="1" dirty="0" smtClean="0">
                <a:latin typeface="Heather Script One" pitchFamily="2" charset="0"/>
              </a:rPr>
              <a:t>вузького кола </a:t>
            </a:r>
            <a:r>
              <a:rPr lang="uk-UA" sz="2200" b="1" dirty="0" smtClean="0">
                <a:latin typeface="Heather Script One" pitchFamily="2" charset="0"/>
              </a:rPr>
              <a:t>банкірів </a:t>
            </a:r>
            <a:r>
              <a:rPr lang="uk-UA" sz="2200" b="1" dirty="0" smtClean="0">
                <a:latin typeface="Heather Script One" pitchFamily="2" charset="0"/>
              </a:rPr>
              <a:t>і</a:t>
            </a:r>
          </a:p>
          <a:p>
            <a:pPr>
              <a:buNone/>
            </a:pPr>
            <a:r>
              <a:rPr lang="uk-UA" sz="2200" b="1" dirty="0" smtClean="0">
                <a:latin typeface="Heather Script One" pitchFamily="2" charset="0"/>
              </a:rPr>
              <a:t>промисловців, зумовили посилення </a:t>
            </a:r>
            <a:r>
              <a:rPr lang="uk-UA" sz="2200" b="1" dirty="0" smtClean="0">
                <a:latin typeface="Heather Script One" pitchFamily="2" charset="0"/>
              </a:rPr>
              <a:t>їхньої ролі в </a:t>
            </a:r>
            <a:r>
              <a:rPr lang="uk-UA" sz="2200" b="1" dirty="0" smtClean="0">
                <a:latin typeface="Heather Script One" pitchFamily="2" charset="0"/>
              </a:rPr>
              <a:t>політичному житті суспільства. Цей</a:t>
            </a:r>
          </a:p>
          <a:p>
            <a:pPr>
              <a:buNone/>
            </a:pPr>
            <a:r>
              <a:rPr lang="uk-UA" sz="2200" b="1" dirty="0" smtClean="0">
                <a:latin typeface="Heather Script One" pitchFamily="2" charset="0"/>
              </a:rPr>
              <a:t>вузький </a:t>
            </a:r>
            <a:r>
              <a:rPr lang="uk-UA" sz="2200" b="1" dirty="0" smtClean="0">
                <a:latin typeface="Heather Script One" pitchFamily="2" charset="0"/>
              </a:rPr>
              <a:t>прошарок дістав </a:t>
            </a:r>
            <a:r>
              <a:rPr lang="uk-UA" sz="2200" b="1" dirty="0" smtClean="0">
                <a:latin typeface="Heather Script One" pitchFamily="2" charset="0"/>
              </a:rPr>
              <a:t>назву фінансової олігархії. Створення </a:t>
            </a:r>
            <a:r>
              <a:rPr lang="uk-UA" sz="2200" b="1" dirty="0" smtClean="0">
                <a:latin typeface="Heather Script One" pitchFamily="2" charset="0"/>
              </a:rPr>
              <a:t>великої </a:t>
            </a:r>
            <a:r>
              <a:rPr lang="uk-UA" sz="2200" b="1" dirty="0" smtClean="0">
                <a:latin typeface="Heather Script One" pitchFamily="2" charset="0"/>
              </a:rPr>
              <a:t>машинної</a:t>
            </a:r>
          </a:p>
          <a:p>
            <a:pPr>
              <a:buNone/>
            </a:pPr>
            <a:r>
              <a:rPr lang="uk-UA" sz="2200" b="1" dirty="0" smtClean="0">
                <a:latin typeface="Heather Script One" pitchFamily="2" charset="0"/>
              </a:rPr>
              <a:t>індустрії </a:t>
            </a:r>
            <a:r>
              <a:rPr lang="uk-UA" sz="2200" b="1" dirty="0" smtClean="0">
                <a:latin typeface="Heather Script One" pitchFamily="2" charset="0"/>
              </a:rPr>
              <a:t>привело до </a:t>
            </a:r>
            <a:r>
              <a:rPr lang="uk-UA" sz="2200" b="1" dirty="0" smtClean="0">
                <a:latin typeface="Heather Script One" pitchFamily="2" charset="0"/>
              </a:rPr>
              <a:t>концентрації виробництва та виникнення нових форм</a:t>
            </a:r>
          </a:p>
          <a:p>
            <a:pPr>
              <a:buNone/>
            </a:pPr>
            <a:r>
              <a:rPr lang="uk-UA" sz="2200" b="1" dirty="0" smtClean="0">
                <a:latin typeface="Heather Script One" pitchFamily="2" charset="0"/>
              </a:rPr>
              <a:t>виробничих об’єднань монополій </a:t>
            </a:r>
            <a:r>
              <a:rPr lang="uk-UA" sz="2200" b="1" dirty="0" smtClean="0">
                <a:latin typeface="Heather Script One" pitchFamily="2" charset="0"/>
              </a:rPr>
              <a:t>у </a:t>
            </a:r>
            <a:r>
              <a:rPr lang="uk-UA" sz="2200" b="1" dirty="0" smtClean="0">
                <a:latin typeface="Heather Script One" pitchFamily="2" charset="0"/>
              </a:rPr>
              <a:t>формах синдикатів</a:t>
            </a:r>
            <a:r>
              <a:rPr lang="uk-UA" sz="2200" b="1" dirty="0" smtClean="0">
                <a:latin typeface="Heather Script One" pitchFamily="2" charset="0"/>
              </a:rPr>
              <a:t>, трестів, </a:t>
            </a:r>
            <a:r>
              <a:rPr lang="uk-UA" sz="2200" b="1" dirty="0" smtClean="0">
                <a:latin typeface="Heather Script One" pitchFamily="2" charset="0"/>
              </a:rPr>
              <a:t>картелів, концернів,</a:t>
            </a:r>
          </a:p>
          <a:p>
            <a:pPr>
              <a:buNone/>
            </a:pPr>
            <a:r>
              <a:rPr lang="uk-UA" sz="2200" b="1" dirty="0" smtClean="0">
                <a:latin typeface="Heather Script One" pitchFamily="2" charset="0"/>
              </a:rPr>
              <a:t>що відрізнялися </a:t>
            </a:r>
            <a:r>
              <a:rPr lang="uk-UA" sz="2200" b="1" dirty="0" smtClean="0">
                <a:latin typeface="Heather Script One" pitchFamily="2" charset="0"/>
              </a:rPr>
              <a:t>рівнем </a:t>
            </a:r>
            <a:r>
              <a:rPr lang="uk-UA" sz="2200" b="1" dirty="0" smtClean="0">
                <a:latin typeface="Heather Script One" pitchFamily="2" charset="0"/>
              </a:rPr>
              <a:t>об’єднання сфер </a:t>
            </a:r>
            <a:r>
              <a:rPr lang="uk-UA" sz="2200" b="1" dirty="0" smtClean="0">
                <a:latin typeface="Heather Script One" pitchFamily="2" charset="0"/>
              </a:rPr>
              <a:t>діяльності та інтересів. Раніше за </a:t>
            </a:r>
            <a:r>
              <a:rPr lang="uk-UA" sz="2200" b="1" dirty="0" smtClean="0">
                <a:latin typeface="Heather Script One" pitchFamily="2" charset="0"/>
              </a:rPr>
              <a:t>інші</a:t>
            </a:r>
          </a:p>
          <a:p>
            <a:pPr>
              <a:buNone/>
            </a:pPr>
            <a:r>
              <a:rPr lang="uk-UA" sz="2200" b="1" dirty="0" smtClean="0">
                <a:latin typeface="Heather Script One" pitchFamily="2" charset="0"/>
              </a:rPr>
              <a:t>країни </a:t>
            </a:r>
            <a:r>
              <a:rPr lang="uk-UA" sz="2200" b="1" dirty="0" smtClean="0">
                <a:latin typeface="Heather Script One" pitchFamily="2" charset="0"/>
              </a:rPr>
              <a:t>цей процес </a:t>
            </a:r>
            <a:r>
              <a:rPr lang="uk-UA" sz="2200" b="1" dirty="0" smtClean="0">
                <a:latin typeface="Heather Script One" pitchFamily="2" charset="0"/>
              </a:rPr>
              <a:t>розпочався в</a:t>
            </a:r>
            <a:r>
              <a:rPr lang="uk-UA" sz="2200" b="1" dirty="0" smtClean="0">
                <a:latin typeface="Heather Script One" pitchFamily="2" charset="0"/>
              </a:rPr>
              <a:t> </a:t>
            </a:r>
            <a:r>
              <a:rPr lang="uk-UA" sz="2200" b="1" dirty="0" smtClean="0">
                <a:latin typeface="Heather Script One" pitchFamily="2" charset="0"/>
              </a:rPr>
              <a:t> США</a:t>
            </a:r>
            <a:r>
              <a:rPr lang="uk-UA" sz="2200" b="1" dirty="0" smtClean="0">
                <a:latin typeface="Heather Script One" pitchFamily="2" charset="0"/>
              </a:rPr>
              <a:t>. Монополії намагалися встановити </a:t>
            </a:r>
            <a:r>
              <a:rPr lang="uk-UA" sz="2200" b="1" dirty="0" smtClean="0">
                <a:latin typeface="Heather Script One" pitchFamily="2" charset="0"/>
              </a:rPr>
              <a:t>своє</a:t>
            </a:r>
          </a:p>
          <a:p>
            <a:pPr>
              <a:buNone/>
            </a:pPr>
            <a:r>
              <a:rPr lang="uk-UA" sz="2200" b="1" dirty="0" smtClean="0">
                <a:latin typeface="Heather Script One" pitchFamily="2" charset="0"/>
              </a:rPr>
              <a:t>панування на  ринку в провідних </a:t>
            </a:r>
            <a:r>
              <a:rPr lang="uk-UA" sz="2200" b="1" dirty="0" smtClean="0">
                <a:latin typeface="Heather Script One" pitchFamily="2" charset="0"/>
              </a:rPr>
              <a:t>галузях </a:t>
            </a:r>
            <a:r>
              <a:rPr lang="uk-UA" sz="2200" b="1" dirty="0" smtClean="0">
                <a:latin typeface="Heather Script One" pitchFamily="2" charset="0"/>
              </a:rPr>
              <a:t>промисловості. Експансія </a:t>
            </a:r>
            <a:r>
              <a:rPr lang="uk-UA" sz="2200" b="1" dirty="0" smtClean="0">
                <a:latin typeface="Heather Script One" pitchFamily="2" charset="0"/>
              </a:rPr>
              <a:t>капіталу </a:t>
            </a:r>
            <a:r>
              <a:rPr lang="uk-UA" sz="2200" b="1" dirty="0" smtClean="0">
                <a:latin typeface="Heather Script One" pitchFamily="2" charset="0"/>
              </a:rPr>
              <a:t>в</a:t>
            </a:r>
          </a:p>
          <a:p>
            <a:pPr>
              <a:buNone/>
            </a:pPr>
            <a:r>
              <a:rPr lang="uk-UA" sz="2200" b="1" dirty="0" smtClean="0">
                <a:latin typeface="Heather Script One" pitchFamily="2" charset="0"/>
              </a:rPr>
              <a:t>слаборозвинені країни давала </a:t>
            </a:r>
            <a:r>
              <a:rPr lang="uk-UA" sz="2200" b="1" dirty="0" smtClean="0">
                <a:latin typeface="Heather Script One" pitchFamily="2" charset="0"/>
              </a:rPr>
              <a:t>можливість отримувати вищі прибутки.</a:t>
            </a:r>
          </a:p>
          <a:p>
            <a:endParaRPr lang="uk-UA" sz="2200" b="1" dirty="0">
              <a:latin typeface="Heather Script One" pitchFamily="2" charset="0"/>
            </a:endParaRPr>
          </a:p>
        </p:txBody>
      </p:sp>
      <p:pic>
        <p:nvPicPr>
          <p:cNvPr id="5" name="Picture 2" descr="Тема: Формування індустріального суспільст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581128"/>
            <a:ext cx="4896544" cy="211740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64807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Монополізація промисловості стала серйозним випробуванням принципу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ринкової економіки — вільної конкуренції. Вона спричинила й зміну ділових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відносин між підприємцями. В окремих галузях господарства монополісти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почали обмежувати вільну конкуренцію, а іноді й гальмували поширення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прогресивних технологій. Проте монополізація не знищила конкуренцію, а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лише перенесла її в іншу площину: боротьба між монополістичними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об’єднаннями розгорталася вже на світовому ринку. Стрімке зростання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промисловості</a:t>
            </a:r>
            <a:r>
              <a:rPr lang="uk-UA" b="1" dirty="0" smtClean="0">
                <a:latin typeface="Heather Script One" pitchFamily="2" charset="0"/>
              </a:rPr>
              <a:t>, з одного боку, зумовило розширення внутрішніх ринків, а </a:t>
            </a:r>
            <a:r>
              <a:rPr lang="uk-UA" b="1" dirty="0" smtClean="0">
                <a:latin typeface="Heather Script One" pitchFamily="2" charset="0"/>
              </a:rPr>
              <a:t>з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іншого </a:t>
            </a:r>
            <a:r>
              <a:rPr lang="uk-UA" b="1" dirty="0" smtClean="0">
                <a:latin typeface="Heather Script One" pitchFamily="2" charset="0"/>
              </a:rPr>
              <a:t>— сприяло зростанню зовнішньої торгівлі. Національним </a:t>
            </a:r>
            <a:r>
              <a:rPr lang="uk-UA" b="1" dirty="0" smtClean="0">
                <a:latin typeface="Heather Script One" pitchFamily="2" charset="0"/>
              </a:rPr>
              <a:t>виробникам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було </a:t>
            </a:r>
            <a:r>
              <a:rPr lang="uk-UA" b="1" dirty="0" smtClean="0">
                <a:latin typeface="Heather Script One" pitchFamily="2" charset="0"/>
              </a:rPr>
              <a:t>тісно на внутрішньому ринку (товарів вироблялося більше, ніж їх </a:t>
            </a:r>
            <a:r>
              <a:rPr lang="uk-UA" b="1" dirty="0" smtClean="0">
                <a:latin typeface="Heather Script One" pitchFamily="2" charset="0"/>
              </a:rPr>
              <a:t>міг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купити </a:t>
            </a:r>
            <a:r>
              <a:rPr lang="uk-UA" b="1" dirty="0" smtClean="0">
                <a:latin typeface="Heather Script One" pitchFamily="2" charset="0"/>
              </a:rPr>
              <a:t>споживач), і вони прагнули завоювати нові ринки збуту. </a:t>
            </a:r>
            <a:r>
              <a:rPr lang="uk-UA" b="1" dirty="0" smtClean="0">
                <a:latin typeface="Heather Script One" pitchFamily="2" charset="0"/>
              </a:rPr>
              <a:t>Це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зумовлювало </a:t>
            </a:r>
            <a:r>
              <a:rPr lang="uk-UA" b="1" dirty="0" smtClean="0">
                <a:latin typeface="Heather Script One" pitchFamily="2" charset="0"/>
              </a:rPr>
              <a:t>гостру боротьбу за контроль над ринками. Дуже поширеним </a:t>
            </a:r>
            <a:r>
              <a:rPr lang="uk-UA" b="1" dirty="0" smtClean="0">
                <a:latin typeface="Heather Script One" pitchFamily="2" charset="0"/>
              </a:rPr>
              <a:t>став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демпінг</a:t>
            </a:r>
            <a:r>
              <a:rPr lang="uk-UA" b="1" dirty="0" smtClean="0">
                <a:latin typeface="Heather Script One" pitchFamily="2" charset="0"/>
              </a:rPr>
              <a:t>, тобто імпорт товарів за заниженими цінами з метою </a:t>
            </a:r>
            <a:r>
              <a:rPr lang="uk-UA" b="1" dirty="0" smtClean="0">
                <a:latin typeface="Heather Script One" pitchFamily="2" charset="0"/>
              </a:rPr>
              <a:t>знищити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конкурентів</a:t>
            </a:r>
            <a:r>
              <a:rPr lang="uk-UA" b="1" dirty="0" smtClean="0">
                <a:latin typeface="Heather Script One" pitchFamily="2" charset="0"/>
              </a:rPr>
              <a:t>, захопити ринок, а вже потім диктувати свої умови</a:t>
            </a:r>
            <a:r>
              <a:rPr lang="uk-UA" b="1" dirty="0" smtClean="0">
                <a:latin typeface="Heather Script One" pitchFamily="2" charset="0"/>
              </a:rPr>
              <a:t>. Обмеження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торгівлі, висока вартість доставки товару і, відповідно, зростання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собівартості зумовили появу нового явища в економічному розвитку. Замість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вивезення товару промислово розвинені країни почали вивозити капітал до тих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країн, де прибуток був значно вищим. Лідерами у вивезенні капіталу були</a:t>
            </a:r>
          </a:p>
          <a:p>
            <a:pPr>
              <a:buNone/>
            </a:pPr>
            <a:r>
              <a:rPr lang="uk-UA" b="1" dirty="0" smtClean="0">
                <a:latin typeface="Heather Script One" pitchFamily="2" charset="0"/>
              </a:rPr>
              <a:t>Англія, Франція, Бельгія, США тощо.</a:t>
            </a:r>
            <a:endParaRPr lang="uk-UA" b="1" dirty="0">
              <a:latin typeface="Heather Script One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1490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Ще однією важливою тенденцією в розвитку провідних країн світу було зростання </a:t>
            </a:r>
            <a:r>
              <a:rPr lang="uk-UA" sz="8000" b="1" dirty="0" smtClean="0">
                <a:latin typeface="Heather Script One" pitchFamily="2" charset="0"/>
              </a:rPr>
              <a:t>ролі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держави  в економічних </a:t>
            </a:r>
            <a:r>
              <a:rPr lang="uk-UA" sz="8000" b="1" dirty="0" smtClean="0">
                <a:latin typeface="Heather Script One" pitchFamily="2" charset="0"/>
              </a:rPr>
              <a:t>процесах. Державні субсидії (виплати), замовлення, </a:t>
            </a:r>
            <a:r>
              <a:rPr lang="uk-UA" sz="8000" b="1" dirty="0" smtClean="0">
                <a:latin typeface="Heather Script One" pitchFamily="2" charset="0"/>
              </a:rPr>
              <a:t>регулювання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ставали вагомими чинниками </a:t>
            </a:r>
            <a:r>
              <a:rPr lang="uk-UA" sz="8000" b="1" dirty="0" smtClean="0">
                <a:latin typeface="Heather Script One" pitchFamily="2" charset="0"/>
              </a:rPr>
              <a:t>економічного розвитку, особливо в тих країнах, де </a:t>
            </a:r>
            <a:r>
              <a:rPr lang="uk-UA" sz="8000" b="1" dirty="0" smtClean="0">
                <a:latin typeface="Heather Script One" pitchFamily="2" charset="0"/>
              </a:rPr>
              <a:t>промисловий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розвиток </a:t>
            </a:r>
            <a:r>
              <a:rPr lang="uk-UA" sz="8000" b="1" dirty="0" smtClean="0">
                <a:latin typeface="Heather Script One" pitchFamily="2" charset="0"/>
              </a:rPr>
              <a:t>розпочався пізніше</a:t>
            </a:r>
            <a:r>
              <a:rPr lang="uk-UA" sz="8000" b="1" dirty="0" smtClean="0">
                <a:latin typeface="Heather Script One" pitchFamily="2" charset="0"/>
              </a:rPr>
              <a:t>,— </a:t>
            </a:r>
            <a:r>
              <a:rPr lang="uk-UA" sz="8000" b="1" dirty="0" smtClean="0">
                <a:latin typeface="Heather Script One" pitchFamily="2" charset="0"/>
              </a:rPr>
              <a:t>Німеччині, Росії, Італії, Австро-Угорщині, Японії.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Зростання ролі держави зумовило збільшення частки державних службовців, </a:t>
            </a:r>
            <a:r>
              <a:rPr lang="uk-UA" sz="8000" b="1" dirty="0" smtClean="0">
                <a:latin typeface="Heather Script One" pitchFamily="2" charset="0"/>
              </a:rPr>
              <a:t>які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о</a:t>
            </a:r>
            <a:r>
              <a:rPr lang="uk-UA" sz="8000" b="1" dirty="0" smtClean="0">
                <a:latin typeface="Heather Script One" pitchFamily="2" charset="0"/>
              </a:rPr>
              <a:t>бслуговували державний </a:t>
            </a:r>
            <a:r>
              <a:rPr lang="uk-UA" sz="8000" b="1" dirty="0" smtClean="0">
                <a:latin typeface="Heather Script One" pitchFamily="2" charset="0"/>
              </a:rPr>
              <a:t>апарат (чиновники) або виконували соціальне замовлення </a:t>
            </a:r>
            <a:r>
              <a:rPr lang="uk-UA" sz="8000" b="1" dirty="0" smtClean="0">
                <a:latin typeface="Heather Script One" pitchFamily="2" charset="0"/>
              </a:rPr>
              <a:t>держави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(учителі</a:t>
            </a:r>
            <a:r>
              <a:rPr lang="uk-UA" sz="8000" b="1" dirty="0" smtClean="0">
                <a:latin typeface="Heather Script One" pitchFamily="2" charset="0"/>
              </a:rPr>
              <a:t>, </a:t>
            </a:r>
            <a:r>
              <a:rPr lang="uk-UA" sz="8000" b="1" dirty="0" smtClean="0">
                <a:latin typeface="Heather Script One" pitchFamily="2" charset="0"/>
              </a:rPr>
              <a:t>юристи тощо). Завершення </a:t>
            </a:r>
            <a:r>
              <a:rPr lang="uk-UA" sz="8000" b="1" dirty="0" smtClean="0">
                <a:latin typeface="Heather Script One" pitchFamily="2" charset="0"/>
              </a:rPr>
              <a:t>становлення нової економіки спричинило </a:t>
            </a:r>
            <a:r>
              <a:rPr lang="uk-UA" sz="8000" b="1" dirty="0" smtClean="0">
                <a:latin typeface="Heather Script One" pitchFamily="2" charset="0"/>
              </a:rPr>
              <a:t>значні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соціальні </a:t>
            </a:r>
            <a:r>
              <a:rPr lang="uk-UA" sz="8000" b="1" dirty="0" smtClean="0">
                <a:latin typeface="Heather Script One" pitchFamily="2" charset="0"/>
              </a:rPr>
              <a:t>зміни. Сформувалися </a:t>
            </a:r>
            <a:r>
              <a:rPr lang="uk-UA" sz="8000" b="1" dirty="0" smtClean="0">
                <a:latin typeface="Heather Script One" pitchFamily="2" charset="0"/>
              </a:rPr>
              <a:t>основні групи </a:t>
            </a:r>
            <a:r>
              <a:rPr lang="uk-UA" sz="8000" b="1" dirty="0" smtClean="0">
                <a:latin typeface="Heather Script One" pitchFamily="2" charset="0"/>
              </a:rPr>
              <a:t>індустріального суспільства — підприємці </a:t>
            </a:r>
            <a:r>
              <a:rPr lang="uk-UA" sz="8000" b="1" dirty="0" smtClean="0">
                <a:latin typeface="Heather Script One" pitchFamily="2" charset="0"/>
              </a:rPr>
              <a:t>та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наймані </a:t>
            </a:r>
            <a:r>
              <a:rPr lang="uk-UA" sz="8000" b="1" dirty="0" smtClean="0">
                <a:latin typeface="Heather Script One" pitchFamily="2" charset="0"/>
              </a:rPr>
              <a:t>робітники. У середовищі різних </a:t>
            </a:r>
            <a:r>
              <a:rPr lang="uk-UA" sz="8000" b="1" dirty="0" smtClean="0">
                <a:latin typeface="Heather Script One" pitchFamily="2" charset="0"/>
              </a:rPr>
              <a:t>соціальних груп </a:t>
            </a:r>
            <a:r>
              <a:rPr lang="uk-UA" sz="8000" b="1" dirty="0" smtClean="0">
                <a:latin typeface="Heather Script One" pitchFamily="2" charset="0"/>
              </a:rPr>
              <a:t>зароджувався прошарок </a:t>
            </a:r>
            <a:r>
              <a:rPr lang="uk-UA" sz="8000" b="1" dirty="0" smtClean="0">
                <a:latin typeface="Heather Script One" pitchFamily="2" charset="0"/>
              </a:rPr>
              <a:t>суспільства,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який </a:t>
            </a:r>
            <a:r>
              <a:rPr lang="uk-UA" sz="8000" b="1" dirty="0" smtClean="0">
                <a:latin typeface="Heather Script One" pitchFamily="2" charset="0"/>
              </a:rPr>
              <a:t>згодом дістав назву «середній клас» — це люди з </a:t>
            </a:r>
            <a:r>
              <a:rPr lang="uk-UA" sz="8000" b="1" dirty="0" smtClean="0">
                <a:latin typeface="Heather Script One" pitchFamily="2" charset="0"/>
              </a:rPr>
              <a:t>певним достатком</a:t>
            </a:r>
            <a:r>
              <a:rPr lang="uk-UA" sz="8000" b="1" dirty="0" smtClean="0">
                <a:latin typeface="Heather Script One" pitchFamily="2" charset="0"/>
              </a:rPr>
              <a:t>, майном, </a:t>
            </a:r>
            <a:r>
              <a:rPr lang="uk-UA" sz="8000" b="1" dirty="0" smtClean="0">
                <a:latin typeface="Heather Script One" pitchFamily="2" charset="0"/>
              </a:rPr>
              <a:t>рівнем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освіти </a:t>
            </a:r>
            <a:r>
              <a:rPr lang="uk-UA" sz="8000" b="1" dirty="0" smtClean="0">
                <a:latin typeface="Heather Script One" pitchFamily="2" charset="0"/>
              </a:rPr>
              <a:t>та статусом у суспільстві. Чим ширшою є база середнього </a:t>
            </a:r>
            <a:r>
              <a:rPr lang="uk-UA" sz="8000" b="1" dirty="0" smtClean="0">
                <a:latin typeface="Heather Script One" pitchFamily="2" charset="0"/>
              </a:rPr>
              <a:t>класу, тим </a:t>
            </a:r>
            <a:r>
              <a:rPr lang="uk-UA" sz="8000" b="1" dirty="0" smtClean="0">
                <a:latin typeface="Heather Script One" pitchFamily="2" charset="0"/>
              </a:rPr>
              <a:t>більш </a:t>
            </a:r>
            <a:r>
              <a:rPr lang="uk-UA" sz="8000" b="1" dirty="0" smtClean="0">
                <a:latin typeface="Heather Script One" pitchFamily="2" charset="0"/>
              </a:rPr>
              <a:t>стабільне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суспільство.</a:t>
            </a:r>
          </a:p>
          <a:p>
            <a:pPr>
              <a:buNone/>
            </a:pPr>
            <a:r>
              <a:rPr lang="uk-UA" sz="8000" b="1" dirty="0" smtClean="0">
                <a:solidFill>
                  <a:srgbClr val="FF0000"/>
                </a:solidFill>
                <a:latin typeface="Heather Script One" pitchFamily="2" charset="0"/>
              </a:rPr>
              <a:t>Протекціонізм</a:t>
            </a:r>
            <a:r>
              <a:rPr lang="uk-UA" sz="8000" b="1" dirty="0" smtClean="0">
                <a:latin typeface="Heather Script One" pitchFamily="2" charset="0"/>
              </a:rPr>
              <a:t> — політика держави, спрямована на захист власної економіки від іноземної</a:t>
            </a:r>
          </a:p>
          <a:p>
            <a:pPr>
              <a:buNone/>
            </a:pPr>
            <a:r>
              <a:rPr lang="uk-UA" sz="8000" b="1" dirty="0" smtClean="0">
                <a:latin typeface="Heather Script One" pitchFamily="2" charset="0"/>
              </a:rPr>
              <a:t>конкуренції.</a:t>
            </a:r>
            <a:endParaRPr lang="uk-UA" sz="8000" b="1" dirty="0" smtClean="0">
              <a:latin typeface="Heather Script One" pitchFamily="2" charset="0"/>
            </a:endParaRPr>
          </a:p>
          <a:p>
            <a:endParaRPr lang="uk-UA" b="1" dirty="0">
              <a:latin typeface="Heather Script One" pitchFamily="2" charset="0"/>
            </a:endParaRPr>
          </a:p>
        </p:txBody>
      </p:sp>
      <p:pic>
        <p:nvPicPr>
          <p:cNvPr id="17410" name="Picture 2" descr="На шляху модернізації: провідні країни Європи й Америки в останній третині  XIX — на початку XX століття » mozok.cli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149080"/>
            <a:ext cx="4752528" cy="252855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1086</Words>
  <Application>Microsoft Office PowerPoint</Application>
  <PresentationFormat>Экран (4:3)</PresentationFormat>
  <Paragraphs>257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Основні тенденції соціально-економічного та політичного розвитку провідних країн Західної Європи та Америки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Домашнє завдання: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тенденції моціально-економічного та політичного розвитку провідних країн Західної Європи та Америки</dc:title>
  <dc:creator>Katrin</dc:creator>
  <cp:lastModifiedBy>Root</cp:lastModifiedBy>
  <cp:revision>31</cp:revision>
  <dcterms:created xsi:type="dcterms:W3CDTF">2021-01-15T08:42:38Z</dcterms:created>
  <dcterms:modified xsi:type="dcterms:W3CDTF">2021-01-15T11:57:34Z</dcterms:modified>
</cp:coreProperties>
</file>