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E7B2-326A-432D-A24E-26DD62FC3786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A041A-176B-41DA-B4C2-B95885490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1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041A-176B-41DA-B4C2-B95885490C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3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A041A-176B-41DA-B4C2-B95885490C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8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162" y="0"/>
            <a:ext cx="8280920" cy="1592251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Дослідження порушень </a:t>
            </a:r>
            <a:r>
              <a:rPr lang="uk-UA" sz="4000" dirty="0" err="1" smtClean="0"/>
              <a:t>циркадних</a:t>
            </a:r>
            <a:r>
              <a:rPr lang="uk-UA" sz="4000" dirty="0" smtClean="0"/>
              <a:t> ритмів у людини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110045" cy="4634239"/>
          </a:xfrm>
          <a:prstGeom prst="snip2DiagRect">
            <a:avLst>
              <a:gd name="adj1" fmla="val 418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7506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Стадії фатальної сімейної хвороби: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5040560" cy="482453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стадії</a:t>
            </a:r>
            <a:r>
              <a:rPr lang="ru-RU" sz="2400" dirty="0"/>
              <a:t> </a:t>
            </a:r>
            <a:r>
              <a:rPr lang="ru-RU" sz="2400" dirty="0" err="1"/>
              <a:t>безсоння</a:t>
            </a:r>
            <a:r>
              <a:rPr lang="ru-RU" sz="2400" dirty="0"/>
              <a:t> </a:t>
            </a:r>
            <a:r>
              <a:rPr lang="ru-RU" sz="2400" dirty="0" err="1"/>
              <a:t>супроводжується</a:t>
            </a:r>
            <a:r>
              <a:rPr lang="ru-RU" sz="2400" dirty="0"/>
              <a:t> </a:t>
            </a:r>
            <a:r>
              <a:rPr lang="ru-RU" sz="2400" dirty="0" err="1"/>
              <a:t>панічними</a:t>
            </a:r>
            <a:r>
              <a:rPr lang="ru-RU" sz="2400" dirty="0"/>
              <a:t> атаками і </a:t>
            </a:r>
            <a:r>
              <a:rPr lang="ru-RU" sz="2400" dirty="0" err="1"/>
              <a:t>фобіями</a:t>
            </a:r>
            <a:r>
              <a:rPr lang="ru-RU" sz="2400" dirty="0"/>
              <a:t>;</a:t>
            </a:r>
          </a:p>
          <a:p>
            <a:r>
              <a:rPr lang="ru-RU" sz="2400" dirty="0"/>
              <a:t>На </a:t>
            </a:r>
            <a:r>
              <a:rPr lang="ru-RU" sz="2400" dirty="0" err="1"/>
              <a:t>другій</a:t>
            </a:r>
            <a:r>
              <a:rPr lang="ru-RU" sz="2400" dirty="0"/>
              <a:t> </a:t>
            </a:r>
            <a:r>
              <a:rPr lang="ru-RU" sz="2400" dirty="0" err="1"/>
              <a:t>стадії</a:t>
            </a:r>
            <a:r>
              <a:rPr lang="ru-RU" sz="2400" dirty="0"/>
              <a:t> </a:t>
            </a:r>
            <a:r>
              <a:rPr lang="ru-RU" sz="2400" dirty="0" err="1"/>
              <a:t>додаються</a:t>
            </a:r>
            <a:r>
              <a:rPr lang="ru-RU" sz="2400" dirty="0"/>
              <a:t> </a:t>
            </a:r>
            <a:r>
              <a:rPr lang="ru-RU" sz="2400" dirty="0" err="1"/>
              <a:t>галюцинації</a:t>
            </a:r>
            <a:r>
              <a:rPr lang="ru-RU" sz="2400" dirty="0"/>
              <a:t> і </a:t>
            </a:r>
            <a:r>
              <a:rPr lang="ru-RU" sz="2400" dirty="0" err="1"/>
              <a:t>підвищене</a:t>
            </a:r>
            <a:r>
              <a:rPr lang="ru-RU" sz="2400" dirty="0"/>
              <a:t> </a:t>
            </a:r>
            <a:r>
              <a:rPr lang="ru-RU" sz="2400" dirty="0" err="1"/>
              <a:t>потовиділення</a:t>
            </a:r>
            <a:r>
              <a:rPr lang="ru-RU" sz="2400" dirty="0"/>
              <a:t>;</a:t>
            </a:r>
          </a:p>
          <a:p>
            <a:r>
              <a:rPr lang="ru-RU" sz="2400" dirty="0"/>
              <a:t>На </a:t>
            </a:r>
            <a:r>
              <a:rPr lang="ru-RU" sz="2400" dirty="0" err="1"/>
              <a:t>третій</a:t>
            </a:r>
            <a:r>
              <a:rPr lang="ru-RU" sz="2400" dirty="0"/>
              <a:t> </a:t>
            </a:r>
            <a:r>
              <a:rPr lang="ru-RU" sz="2400" dirty="0" err="1"/>
              <a:t>стадії</a:t>
            </a:r>
            <a:r>
              <a:rPr lang="ru-RU" sz="2400" dirty="0"/>
              <a:t> </a:t>
            </a:r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втрачає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спати</a:t>
            </a:r>
            <a:r>
              <a:rPr lang="ru-RU" sz="2400" dirty="0"/>
              <a:t> і </a:t>
            </a:r>
            <a:r>
              <a:rPr lang="ru-RU" sz="2400" dirty="0" err="1"/>
              <a:t>починає</a:t>
            </a:r>
            <a:r>
              <a:rPr lang="ru-RU" sz="2400" dirty="0"/>
              <a:t> </a:t>
            </a:r>
            <a:r>
              <a:rPr lang="ru-RU" sz="2400" dirty="0" err="1"/>
              <a:t>виглядати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старше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 </a:t>
            </a:r>
            <a:r>
              <a:rPr lang="ru-RU" sz="2400" dirty="0" err="1"/>
              <a:t>деменція</a:t>
            </a:r>
            <a:r>
              <a:rPr lang="ru-RU" sz="2400" dirty="0"/>
              <a:t>, і </a:t>
            </a:r>
            <a:r>
              <a:rPr lang="ru-RU" sz="2400" dirty="0" err="1"/>
              <a:t>пацієнт</a:t>
            </a:r>
            <a:r>
              <a:rPr lang="ru-RU" sz="2400" dirty="0"/>
              <a:t> </a:t>
            </a:r>
            <a:r>
              <a:rPr lang="ru-RU" sz="2400" dirty="0" err="1"/>
              <a:t>гине</a:t>
            </a:r>
            <a:r>
              <a:rPr lang="ru-RU" sz="2400" dirty="0"/>
              <a:t> – як правило,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виснаження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пневмонії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672830" cy="2440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018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43192" cy="93807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Причина </a:t>
            </a:r>
            <a:r>
              <a:rPr lang="uk-UA" sz="3200" dirty="0"/>
              <a:t>виникнення та лікування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31" y="1791610"/>
            <a:ext cx="8784976" cy="5078166"/>
          </a:xfrm>
        </p:spPr>
        <p:txBody>
          <a:bodyPr>
            <a:normAutofit/>
          </a:bodyPr>
          <a:lstStyle/>
          <a:p>
            <a:r>
              <a:rPr lang="ru-RU" sz="2400" dirty="0" err="1"/>
              <a:t>Смертельне</a:t>
            </a:r>
            <a:r>
              <a:rPr lang="ru-RU" sz="2400" dirty="0"/>
              <a:t> </a:t>
            </a:r>
            <a:r>
              <a:rPr lang="ru-RU" sz="2400" dirty="0" err="1"/>
              <a:t>безсоння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через те, </a:t>
            </a:r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кодоні</a:t>
            </a:r>
            <a:r>
              <a:rPr lang="ru-RU" sz="2400" dirty="0"/>
              <a:t> 178 </a:t>
            </a:r>
            <a:r>
              <a:rPr lang="ru-RU" sz="2400" dirty="0" smtClean="0"/>
              <a:t>гена</a:t>
            </a:r>
            <a:r>
              <a:rPr lang="en-US" sz="2400" dirty="0" smtClean="0"/>
              <a:t>, </a:t>
            </a:r>
            <a:r>
              <a:rPr lang="ru-RU" sz="2400" dirty="0" err="1"/>
              <a:t>розташованого</a:t>
            </a:r>
            <a:r>
              <a:rPr lang="ru-RU" sz="2400" dirty="0"/>
              <a:t> в 20-й </a:t>
            </a:r>
            <a:r>
              <a:rPr lang="ru-RU" sz="2400" dirty="0" err="1"/>
              <a:t>хромосомі</a:t>
            </a:r>
            <a:r>
              <a:rPr lang="ru-RU" sz="2400" dirty="0"/>
              <a:t>, </a:t>
            </a:r>
            <a:r>
              <a:rPr lang="ru-RU" sz="2400" dirty="0" err="1"/>
              <a:t>замість</a:t>
            </a:r>
            <a:r>
              <a:rPr lang="ru-RU" sz="2400" dirty="0"/>
              <a:t> </a:t>
            </a:r>
            <a:r>
              <a:rPr lang="ru-RU" sz="2400" dirty="0" err="1"/>
              <a:t>аспарагіна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в </a:t>
            </a:r>
            <a:r>
              <a:rPr lang="ru-RU" sz="2400" dirty="0" err="1"/>
              <a:t>нормі</a:t>
            </a:r>
            <a:r>
              <a:rPr lang="ru-RU" sz="2400" dirty="0"/>
              <a:t> </a:t>
            </a:r>
            <a:r>
              <a:rPr lang="ru-RU" sz="2400" dirty="0" err="1"/>
              <a:t>присутній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 в </a:t>
            </a:r>
            <a:r>
              <a:rPr lang="ru-RU" sz="2400" dirty="0" err="1"/>
              <a:t>складі</a:t>
            </a:r>
            <a:r>
              <a:rPr lang="ru-RU" sz="2400" dirty="0"/>
              <a:t> </a:t>
            </a:r>
            <a:r>
              <a:rPr lang="ru-RU" sz="2400" dirty="0" err="1"/>
              <a:t>білків</a:t>
            </a:r>
            <a:r>
              <a:rPr lang="ru-RU" sz="2400" dirty="0"/>
              <a:t> і </a:t>
            </a:r>
            <a:r>
              <a:rPr lang="ru-RU" sz="2400" dirty="0" err="1"/>
              <a:t>необхідний</a:t>
            </a:r>
            <a:r>
              <a:rPr lang="ru-RU" sz="2400" dirty="0"/>
              <a:t> для </a:t>
            </a:r>
            <a:r>
              <a:rPr lang="ru-RU" sz="2400" dirty="0" err="1"/>
              <a:t>нормальної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нервової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</a:t>
            </a:r>
            <a:r>
              <a:rPr lang="ru-RU" sz="2400" dirty="0" err="1"/>
              <a:t>з’являється</a:t>
            </a:r>
            <a:r>
              <a:rPr lang="ru-RU" sz="2400" dirty="0"/>
              <a:t> </a:t>
            </a:r>
            <a:r>
              <a:rPr lang="ru-RU" sz="2400" dirty="0" err="1"/>
              <a:t>аспарагінова</a:t>
            </a:r>
            <a:r>
              <a:rPr lang="ru-RU" sz="2400" dirty="0"/>
              <a:t> кислота.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змінює</a:t>
            </a:r>
            <a:r>
              <a:rPr lang="ru-RU" sz="2400" dirty="0"/>
              <a:t> форму </a:t>
            </a:r>
            <a:r>
              <a:rPr lang="ru-RU" sz="2400" dirty="0" err="1"/>
              <a:t>білкової</a:t>
            </a:r>
            <a:r>
              <a:rPr lang="ru-RU" sz="2400" dirty="0"/>
              <a:t> </a:t>
            </a:r>
            <a:r>
              <a:rPr lang="ru-RU" sz="2400" dirty="0" err="1"/>
              <a:t>молекули</a:t>
            </a:r>
            <a:r>
              <a:rPr lang="ru-RU" sz="2400" dirty="0"/>
              <a:t>, і вона </a:t>
            </a:r>
            <a:r>
              <a:rPr lang="ru-RU" sz="2400" dirty="0" err="1"/>
              <a:t>перетворюється</a:t>
            </a:r>
            <a:r>
              <a:rPr lang="ru-RU" sz="2400" dirty="0"/>
              <a:t> в </a:t>
            </a:r>
            <a:r>
              <a:rPr lang="ru-RU" sz="2400" dirty="0" err="1"/>
              <a:t>пріон</a:t>
            </a:r>
            <a:r>
              <a:rPr lang="ru-RU" sz="2400" dirty="0"/>
              <a:t> – </a:t>
            </a:r>
            <a:r>
              <a:rPr lang="ru-RU" sz="2400" dirty="0" err="1"/>
              <a:t>агресивний</a:t>
            </a:r>
            <a:r>
              <a:rPr lang="ru-RU" sz="2400" dirty="0"/>
              <a:t> </a:t>
            </a:r>
            <a:r>
              <a:rPr lang="ru-RU" sz="2400" dirty="0" err="1"/>
              <a:t>аномальний</a:t>
            </a:r>
            <a:r>
              <a:rPr lang="ru-RU" sz="2400" dirty="0"/>
              <a:t> </a:t>
            </a:r>
            <a:r>
              <a:rPr lang="ru-RU" sz="2400" dirty="0" err="1"/>
              <a:t>білок</a:t>
            </a:r>
            <a:r>
              <a:rPr lang="ru-RU" sz="2400" dirty="0"/>
              <a:t>, у </a:t>
            </a:r>
            <a:r>
              <a:rPr lang="ru-RU" sz="2400" dirty="0" err="1"/>
              <a:t>складі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нуклеїнових</a:t>
            </a:r>
            <a:r>
              <a:rPr lang="ru-RU" sz="2400" dirty="0"/>
              <a:t> </a:t>
            </a:r>
            <a:r>
              <a:rPr lang="ru-RU" sz="2400" dirty="0" smtClean="0"/>
              <a:t>кислот. Для </a:t>
            </a:r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характерний</a:t>
            </a:r>
            <a:r>
              <a:rPr lang="ru-RU" sz="2400" dirty="0"/>
              <a:t> аутосомно-</a:t>
            </a:r>
            <a:r>
              <a:rPr lang="ru-RU" sz="2400" dirty="0" err="1"/>
              <a:t>домінантний</a:t>
            </a:r>
            <a:r>
              <a:rPr lang="ru-RU" sz="2400" dirty="0"/>
              <a:t> тип </a:t>
            </a:r>
            <a:r>
              <a:rPr lang="ru-RU" sz="2400" dirty="0" err="1"/>
              <a:t>спадкування</a:t>
            </a:r>
            <a:r>
              <a:rPr lang="ru-RU" sz="2400" dirty="0"/>
              <a:t>: </a:t>
            </a:r>
            <a:r>
              <a:rPr lang="ru-RU" sz="2400" dirty="0" err="1"/>
              <a:t>тобто</a:t>
            </a:r>
            <a:r>
              <a:rPr lang="ru-RU" sz="2400" dirty="0"/>
              <a:t>, у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носіїв</a:t>
            </a:r>
            <a:r>
              <a:rPr lang="ru-RU" sz="2400" dirty="0"/>
              <a:t>. </a:t>
            </a:r>
            <a:endParaRPr lang="en-US" sz="2400" dirty="0" smtClean="0"/>
          </a:p>
          <a:p>
            <a:r>
              <a:rPr lang="ru-RU" sz="2400" dirty="0" smtClean="0"/>
              <a:t>На </a:t>
            </a:r>
            <a:r>
              <a:rPr lang="ru-RU" sz="2400" dirty="0" err="1"/>
              <a:t>сьогоднішній</a:t>
            </a:r>
            <a:r>
              <a:rPr lang="ru-RU" sz="2400" dirty="0"/>
              <a:t> день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 smtClean="0"/>
              <a:t>невиліковним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851"/>
            <a:ext cx="1239379" cy="156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71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501" y="18864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Схема генетичного успадкування фатальної сімейної хвороби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863588" y="1992377"/>
            <a:ext cx="648072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91880" y="2038845"/>
            <a:ext cx="648072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62747" y="1992377"/>
            <a:ext cx="648072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03884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12360" y="1992377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68044" y="1992377"/>
            <a:ext cx="648072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1607154" y="3063667"/>
            <a:ext cx="612068" cy="8640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4252067" y="3063667"/>
            <a:ext cx="612068" cy="8640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7105555" y="3063667"/>
            <a:ext cx="612068" cy="8640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42917" y="158815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77568" y="15881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85611" y="15881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58683" y="15881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53386" y="158815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915823" y="158815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>
            <a:stCxn id="7" idx="6"/>
          </p:cNvCxnSpPr>
          <p:nvPr/>
        </p:nvCxnSpPr>
        <p:spPr>
          <a:xfrm>
            <a:off x="4139952" y="2362881"/>
            <a:ext cx="836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8" idx="6"/>
            <a:endCxn id="10" idx="1"/>
          </p:cNvCxnSpPr>
          <p:nvPr/>
        </p:nvCxnSpPr>
        <p:spPr>
          <a:xfrm>
            <a:off x="7010819" y="2316413"/>
            <a:ext cx="801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6"/>
          </p:cNvCxnSpPr>
          <p:nvPr/>
        </p:nvCxnSpPr>
        <p:spPr>
          <a:xfrm>
            <a:off x="1511660" y="2316413"/>
            <a:ext cx="865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2" idx="0"/>
          </p:cNvCxnSpPr>
          <p:nvPr/>
        </p:nvCxnSpPr>
        <p:spPr>
          <a:xfrm>
            <a:off x="1913188" y="2316413"/>
            <a:ext cx="0" cy="747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3" idx="0"/>
          </p:cNvCxnSpPr>
          <p:nvPr/>
        </p:nvCxnSpPr>
        <p:spPr>
          <a:xfrm>
            <a:off x="4558101" y="2362881"/>
            <a:ext cx="0" cy="700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411589" y="2316413"/>
            <a:ext cx="0" cy="896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377568" y="3495715"/>
            <a:ext cx="214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58683" y="3495715"/>
            <a:ext cx="2333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915823" y="3495715"/>
            <a:ext cx="220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62261" y="33247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303210" y="33108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?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8136396" y="33110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?</a:t>
            </a:r>
            <a:endParaRPr lang="ru-RU" dirty="0"/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2584"/>
              </p:ext>
            </p:extLst>
          </p:nvPr>
        </p:nvGraphicFramePr>
        <p:xfrm>
          <a:off x="3533087" y="4077072"/>
          <a:ext cx="2318022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674"/>
                <a:gridCol w="772674"/>
                <a:gridCol w="772674"/>
              </a:tblGrid>
              <a:tr h="6324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547895"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Аа</a:t>
                      </a:r>
                      <a:endParaRPr lang="ru-RU" dirty="0"/>
                    </a:p>
                  </a:txBody>
                  <a:tcPr/>
                </a:tc>
              </a:tr>
              <a:tr h="547895"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Объект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70806"/>
              </p:ext>
            </p:extLst>
          </p:nvPr>
        </p:nvGraphicFramePr>
        <p:xfrm>
          <a:off x="6453386" y="4077071"/>
          <a:ext cx="2361456" cy="167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152"/>
                <a:gridCol w="787152"/>
                <a:gridCol w="787152"/>
              </a:tblGrid>
              <a:tr h="5592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559282"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Аа</a:t>
                      </a:r>
                      <a:endParaRPr lang="ru-RU" dirty="0"/>
                    </a:p>
                  </a:txBody>
                  <a:tcPr/>
                </a:tc>
              </a:tr>
              <a:tr h="559282">
                <a:tc>
                  <a:txBody>
                    <a:bodyPr/>
                    <a:lstStyle/>
                    <a:p>
                      <a:r>
                        <a:rPr lang="uk-UA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аа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Овал 51"/>
          <p:cNvSpPr/>
          <p:nvPr/>
        </p:nvSpPr>
        <p:spPr>
          <a:xfrm>
            <a:off x="6493256" y="4335860"/>
            <a:ext cx="350862" cy="288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867035" y="4163414"/>
            <a:ext cx="316116" cy="242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585611" y="4405439"/>
            <a:ext cx="350862" cy="288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894347" y="4163414"/>
            <a:ext cx="316116" cy="242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3585611" y="4163414"/>
            <a:ext cx="666456" cy="53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478123" y="4093835"/>
            <a:ext cx="666456" cy="53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5144" y="6028215"/>
            <a:ext cx="219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Аа</a:t>
            </a:r>
            <a:r>
              <a:rPr lang="ru-RU" sz="2000" b="1" dirty="0" smtClean="0"/>
              <a:t> – </a:t>
            </a:r>
            <a:r>
              <a:rPr lang="uk-UA" sz="2000" b="1" dirty="0" smtClean="0"/>
              <a:t>100%</a:t>
            </a:r>
          </a:p>
          <a:p>
            <a:pPr algn="ctr"/>
            <a:r>
              <a:rPr lang="uk-UA" sz="2000" b="1" dirty="0" smtClean="0"/>
              <a:t>хворі</a:t>
            </a:r>
            <a:endParaRPr lang="ru-RU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126743" y="6028215"/>
            <a:ext cx="3056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Ймовірність народження</a:t>
            </a:r>
          </a:p>
          <a:p>
            <a:pPr algn="ctr"/>
            <a:r>
              <a:rPr lang="uk-UA" b="1" dirty="0" smtClean="0"/>
              <a:t> хворих – 75%</a:t>
            </a:r>
            <a:endParaRPr lang="ru-RU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887125" y="6028214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50% - хворі</a:t>
            </a:r>
          </a:p>
          <a:p>
            <a:pPr algn="ctr"/>
            <a:r>
              <a:rPr lang="uk-UA" b="1" dirty="0" smtClean="0"/>
              <a:t>50% - здорові</a:t>
            </a:r>
          </a:p>
        </p:txBody>
      </p:sp>
    </p:spTree>
    <p:extLst>
      <p:ext uri="{BB962C8B-B14F-4D97-AF65-F5344CB8AC3E}">
        <p14:creationId xmlns:p14="http://schemas.microsoft.com/office/powerpoint/2010/main" val="3572917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Нарколепсія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064896" cy="3539527"/>
          </a:xfrm>
        </p:spPr>
        <p:txBody>
          <a:bodyPr/>
          <a:lstStyle/>
          <a:p>
            <a:r>
              <a:rPr lang="ru-RU" sz="2400" dirty="0" err="1" smtClean="0"/>
              <a:t>Нарколепсія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розлад</a:t>
            </a:r>
            <a:r>
              <a:rPr lang="ru-RU" sz="2400" dirty="0"/>
              <a:t> сну. </a:t>
            </a:r>
            <a:r>
              <a:rPr lang="ru-RU" sz="2400" dirty="0" err="1"/>
              <a:t>Уражені</a:t>
            </a:r>
            <a:r>
              <a:rPr lang="ru-RU" sz="2400" dirty="0"/>
              <a:t> люди вдень </a:t>
            </a:r>
            <a:r>
              <a:rPr lang="ru-RU" sz="2400" dirty="0" err="1"/>
              <a:t>украй</a:t>
            </a:r>
            <a:r>
              <a:rPr lang="ru-RU" sz="2400" dirty="0"/>
              <a:t> </a:t>
            </a:r>
            <a:r>
              <a:rPr lang="ru-RU" sz="2400" dirty="0" err="1"/>
              <a:t>сонливі</a:t>
            </a:r>
            <a:r>
              <a:rPr lang="ru-RU" sz="2400" dirty="0"/>
              <a:t> й </a:t>
            </a:r>
            <a:r>
              <a:rPr lang="ru-RU" sz="2400" dirty="0" err="1"/>
              <a:t>можуть</a:t>
            </a:r>
            <a:r>
              <a:rPr lang="ru-RU" sz="2400" dirty="0"/>
              <a:t> у будь-</a:t>
            </a:r>
            <a:r>
              <a:rPr lang="ru-RU" sz="2400" dirty="0" err="1"/>
              <a:t>який</a:t>
            </a:r>
            <a:r>
              <a:rPr lang="ru-RU" sz="2400" dirty="0"/>
              <a:t> час упасти в </a:t>
            </a:r>
            <a:r>
              <a:rPr lang="ru-RU" sz="2400" dirty="0" err="1"/>
              <a:t>глибокий</a:t>
            </a:r>
            <a:r>
              <a:rPr lang="ru-RU" sz="2400" dirty="0"/>
              <a:t> сон.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короткої</a:t>
            </a:r>
            <a:r>
              <a:rPr lang="ru-RU" sz="2400" dirty="0"/>
              <a:t> </a:t>
            </a:r>
            <a:r>
              <a:rPr lang="ru-RU" sz="2400" dirty="0" err="1"/>
              <a:t>дрімоти</a:t>
            </a:r>
            <a:r>
              <a:rPr lang="ru-RU" sz="2400" dirty="0"/>
              <a:t> </a:t>
            </a:r>
            <a:r>
              <a:rPr lang="ru-RU" sz="2400" dirty="0" err="1"/>
              <a:t>пацієнт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відчувати</a:t>
            </a:r>
            <a:r>
              <a:rPr lang="ru-RU" sz="2400" dirty="0"/>
              <a:t> себе </a:t>
            </a:r>
            <a:r>
              <a:rPr lang="ru-RU" sz="2400" dirty="0" err="1"/>
              <a:t>енергійніши</a:t>
            </a:r>
            <a:r>
              <a:rPr lang="ru-RU" sz="2400" dirty="0"/>
              <a:t>, але </a:t>
            </a:r>
            <a:r>
              <a:rPr lang="ru-RU" sz="2400" dirty="0" err="1"/>
              <a:t>лише</a:t>
            </a:r>
            <a:r>
              <a:rPr lang="ru-RU" sz="2400" dirty="0"/>
              <a:t> на короткий </a:t>
            </a:r>
            <a:r>
              <a:rPr lang="ru-RU" sz="2400" dirty="0" err="1"/>
              <a:t>проміжок</a:t>
            </a:r>
            <a:r>
              <a:rPr lang="ru-RU" sz="2400" dirty="0"/>
              <a:t> часу, перш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повертається</a:t>
            </a:r>
            <a:r>
              <a:rPr lang="ru-RU" sz="2400" dirty="0"/>
              <a:t> </a:t>
            </a:r>
            <a:r>
              <a:rPr lang="ru-RU" sz="2400" dirty="0" err="1" smtClean="0"/>
              <a:t>сонливість</a:t>
            </a:r>
            <a:r>
              <a:rPr lang="en-US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4238600" cy="28213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8" y="3789040"/>
            <a:ext cx="3566870" cy="2260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229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315200" cy="1154097"/>
          </a:xfrm>
        </p:spPr>
        <p:txBody>
          <a:bodyPr/>
          <a:lstStyle/>
          <a:p>
            <a:r>
              <a:rPr lang="uk-UA" dirty="0" smtClean="0"/>
              <a:t>Другий симптом </a:t>
            </a:r>
            <a:r>
              <a:rPr lang="uk-UA" dirty="0" err="1" smtClean="0"/>
              <a:t>нарколепсії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2088232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Другим </a:t>
            </a:r>
            <a:r>
              <a:rPr lang="ru-RU" sz="2400" dirty="0" err="1"/>
              <a:t>основним</a:t>
            </a:r>
            <a:r>
              <a:rPr lang="ru-RU" sz="2400" dirty="0"/>
              <a:t> симптомом </a:t>
            </a:r>
            <a:r>
              <a:rPr lang="ru-RU" sz="2400" dirty="0" err="1"/>
              <a:t>нарколепсії</a:t>
            </a:r>
            <a:r>
              <a:rPr lang="ru-RU" sz="2400" dirty="0"/>
              <a:t> є </a:t>
            </a:r>
            <a:r>
              <a:rPr lang="ru-RU" sz="2400" dirty="0" err="1"/>
              <a:t>катаплексія</a:t>
            </a:r>
            <a:r>
              <a:rPr lang="ru-RU" sz="2400" dirty="0"/>
              <a:t>- </a:t>
            </a:r>
            <a:r>
              <a:rPr lang="ru-RU" sz="2400" dirty="0" err="1" smtClean="0"/>
              <a:t>раптов</a:t>
            </a:r>
            <a:r>
              <a:rPr lang="uk-UA" sz="2400" dirty="0"/>
              <a:t>а</a:t>
            </a:r>
            <a:r>
              <a:rPr lang="ru-RU" sz="2400" dirty="0" smtClean="0"/>
              <a:t> </a:t>
            </a:r>
            <a:r>
              <a:rPr lang="ru-RU" sz="2400" dirty="0" err="1"/>
              <a:t>слабкість</a:t>
            </a:r>
            <a:r>
              <a:rPr lang="ru-RU" sz="2400" dirty="0"/>
              <a:t> </a:t>
            </a:r>
            <a:r>
              <a:rPr lang="ru-RU" sz="2400" dirty="0" err="1"/>
              <a:t>м'язів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втрати</a:t>
            </a:r>
            <a:r>
              <a:rPr lang="ru-RU" sz="2400" dirty="0"/>
              <a:t> </a:t>
            </a:r>
            <a:r>
              <a:rPr lang="ru-RU" sz="2400" dirty="0" err="1"/>
              <a:t>свідомості</a:t>
            </a:r>
            <a:r>
              <a:rPr lang="ru-RU" sz="2400" dirty="0"/>
              <a:t>. </a:t>
            </a:r>
            <a:r>
              <a:rPr lang="ru-RU" sz="2400" dirty="0" err="1"/>
              <a:t>Провокуюсими</a:t>
            </a:r>
            <a:r>
              <a:rPr lang="ru-RU" sz="2400" dirty="0"/>
              <a:t> </a:t>
            </a:r>
            <a:r>
              <a:rPr lang="ru-RU" sz="2400" dirty="0" err="1"/>
              <a:t>чиниками</a:t>
            </a:r>
            <a:r>
              <a:rPr lang="ru-RU" sz="2400" dirty="0"/>
              <a:t> для </a:t>
            </a:r>
            <a:r>
              <a:rPr lang="ru-RU" sz="2400" dirty="0" err="1"/>
              <a:t>неї</a:t>
            </a:r>
            <a:r>
              <a:rPr lang="ru-RU" sz="2400" dirty="0"/>
              <a:t> є </a:t>
            </a:r>
            <a:r>
              <a:rPr lang="ru-RU" sz="2400" dirty="0" err="1"/>
              <a:t>емоційнї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, </a:t>
            </a:r>
            <a:r>
              <a:rPr lang="ru-RU" sz="2400" dirty="0" err="1"/>
              <a:t>така</a:t>
            </a:r>
            <a:r>
              <a:rPr lang="ru-RU" sz="2400" dirty="0"/>
              <a:t> як </a:t>
            </a:r>
            <a:r>
              <a:rPr lang="ru-RU" sz="2400" dirty="0" err="1"/>
              <a:t>сміх</a:t>
            </a:r>
            <a:r>
              <a:rPr lang="ru-RU" sz="2400" dirty="0"/>
              <a:t>, </a:t>
            </a:r>
            <a:r>
              <a:rPr lang="ru-RU" sz="2400" dirty="0" err="1"/>
              <a:t>здивування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гнів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Нормальна </a:t>
            </a:r>
            <a:r>
              <a:rPr lang="ru-RU" sz="2400" dirty="0" err="1"/>
              <a:t>стадійність</a:t>
            </a:r>
            <a:r>
              <a:rPr lang="ru-RU" sz="2400" dirty="0"/>
              <a:t> сну </a:t>
            </a:r>
            <a:r>
              <a:rPr lang="ru-RU" sz="2400" dirty="0" err="1"/>
              <a:t>включає</a:t>
            </a:r>
            <a:r>
              <a:rPr lang="ru-RU" sz="2400" dirty="0"/>
              <a:t> фазу </a:t>
            </a:r>
            <a:r>
              <a:rPr lang="ru-RU" sz="2400" dirty="0" err="1"/>
              <a:t>швидкого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очей </a:t>
            </a:r>
            <a:r>
              <a:rPr lang="en-US" sz="2400" dirty="0" smtClean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сновидінь</a:t>
            </a:r>
            <a:r>
              <a:rPr lang="ru-RU" sz="2400" dirty="0"/>
              <a:t> та </a:t>
            </a:r>
            <a:r>
              <a:rPr lang="ru-RU" sz="2400" dirty="0" err="1"/>
              <a:t>повного</a:t>
            </a:r>
            <a:r>
              <a:rPr lang="ru-RU" sz="2400" dirty="0"/>
              <a:t> </a:t>
            </a:r>
            <a:r>
              <a:rPr lang="ru-RU" sz="2400" dirty="0" err="1"/>
              <a:t>розслаблення</a:t>
            </a:r>
            <a:r>
              <a:rPr lang="ru-RU" sz="2400" dirty="0"/>
              <a:t> </a:t>
            </a:r>
            <a:r>
              <a:rPr lang="ru-RU" sz="2400" dirty="0" err="1"/>
              <a:t>м´язів</a:t>
            </a:r>
            <a:r>
              <a:rPr lang="ru-RU" sz="2400" dirty="0"/>
              <a:t> . При </a:t>
            </a:r>
            <a:r>
              <a:rPr lang="ru-RU" sz="2400" dirty="0" err="1"/>
              <a:t>нарколепсії</a:t>
            </a:r>
            <a:r>
              <a:rPr lang="ru-RU" sz="2400" dirty="0"/>
              <a:t> </a:t>
            </a:r>
            <a:r>
              <a:rPr lang="ru-RU" sz="2400" dirty="0" err="1" smtClean="0"/>
              <a:t>такий</a:t>
            </a:r>
            <a:r>
              <a:rPr lang="ru-RU" sz="2400" dirty="0" smtClean="0"/>
              <a:t> стан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/>
              <a:t>настати</a:t>
            </a:r>
            <a:r>
              <a:rPr lang="ru-RU" sz="2400" dirty="0"/>
              <a:t> при </a:t>
            </a:r>
            <a:r>
              <a:rPr lang="ru-RU" sz="2400" dirty="0" err="1"/>
              <a:t>неспанні</a:t>
            </a:r>
            <a:r>
              <a:rPr lang="ru-RU" sz="2400" dirty="0"/>
              <a:t>,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бачить</a:t>
            </a:r>
            <a:r>
              <a:rPr lang="ru-RU" sz="2400" dirty="0"/>
              <a:t> </a:t>
            </a:r>
            <a:r>
              <a:rPr lang="ru-RU" sz="2400" dirty="0" err="1"/>
              <a:t>напівсновидіння</a:t>
            </a:r>
            <a:r>
              <a:rPr lang="ru-RU" sz="2400" dirty="0"/>
              <a:t> і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тимчасово</a:t>
            </a:r>
            <a:r>
              <a:rPr lang="ru-RU" sz="2400" dirty="0"/>
              <a:t> </a:t>
            </a:r>
            <a:r>
              <a:rPr lang="ru-RU" sz="2400" dirty="0" err="1" smtClean="0"/>
              <a:t>паралізованою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36" y="3140968"/>
            <a:ext cx="5832648" cy="3474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985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315200" cy="1154097"/>
          </a:xfrm>
        </p:spPr>
        <p:txBody>
          <a:bodyPr/>
          <a:lstStyle/>
          <a:p>
            <a:pPr algn="ctr"/>
            <a:r>
              <a:rPr lang="uk-UA" dirty="0" smtClean="0"/>
              <a:t>Причина виникнення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752528"/>
          </a:xfrm>
        </p:spPr>
        <p:txBody>
          <a:bodyPr>
            <a:noAutofit/>
          </a:bodyPr>
          <a:lstStyle/>
          <a:p>
            <a:r>
              <a:rPr lang="ru-RU" sz="2200" dirty="0"/>
              <a:t>Генетика </a:t>
            </a:r>
            <a:r>
              <a:rPr lang="ru-RU" sz="2200" dirty="0" err="1"/>
              <a:t>нарколепсії</a:t>
            </a:r>
            <a:r>
              <a:rPr lang="ru-RU" sz="2200" dirty="0"/>
              <a:t> складна, але </a:t>
            </a:r>
            <a:r>
              <a:rPr lang="ru-RU" sz="2200" dirty="0" err="1"/>
              <a:t>вважається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головну</a:t>
            </a:r>
            <a:r>
              <a:rPr lang="ru-RU" sz="2200" dirty="0"/>
              <a:t> роль у </a:t>
            </a:r>
            <a:r>
              <a:rPr lang="ru-RU" sz="2200" dirty="0" err="1"/>
              <a:t>розвитку</a:t>
            </a:r>
            <a:r>
              <a:rPr lang="ru-RU" sz="2200" dirty="0"/>
              <a:t> </a:t>
            </a:r>
            <a:r>
              <a:rPr lang="ru-RU" sz="2200" dirty="0" err="1"/>
              <a:t>захворювання</a:t>
            </a:r>
            <a:r>
              <a:rPr lang="ru-RU" sz="2200" dirty="0"/>
              <a:t> </a:t>
            </a:r>
            <a:r>
              <a:rPr lang="ru-RU" sz="2200" dirty="0" err="1"/>
              <a:t>відіграють</a:t>
            </a:r>
            <a:r>
              <a:rPr lang="ru-RU" sz="2200" dirty="0"/>
              <a:t> </a:t>
            </a:r>
            <a:r>
              <a:rPr lang="ru-RU" sz="2200" dirty="0" err="1"/>
              <a:t>нещодавно</a:t>
            </a:r>
            <a:r>
              <a:rPr lang="ru-RU" sz="2200" dirty="0"/>
              <a:t> </a:t>
            </a:r>
            <a:r>
              <a:rPr lang="ru-RU" sz="2200" dirty="0" err="1"/>
              <a:t>відкриті</a:t>
            </a:r>
            <a:r>
              <a:rPr lang="ru-RU" sz="2200" dirty="0"/>
              <a:t> </a:t>
            </a:r>
            <a:r>
              <a:rPr lang="ru-RU" sz="2200" dirty="0" err="1"/>
              <a:t>білки</a:t>
            </a:r>
            <a:r>
              <a:rPr lang="ru-RU" sz="2200" dirty="0"/>
              <a:t> </a:t>
            </a:r>
            <a:r>
              <a:rPr lang="ru-RU" sz="2200" dirty="0" err="1"/>
              <a:t>гіпократини</a:t>
            </a:r>
            <a:r>
              <a:rPr lang="ru-RU" sz="2200" dirty="0"/>
              <a:t> (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відомі</a:t>
            </a:r>
            <a:r>
              <a:rPr lang="ru-RU" sz="2200" dirty="0"/>
              <a:t> як </a:t>
            </a:r>
            <a:r>
              <a:rPr lang="ru-RU" sz="2200" dirty="0" err="1"/>
              <a:t>орексини</a:t>
            </a:r>
            <a:r>
              <a:rPr lang="ru-RU" sz="2200" dirty="0"/>
              <a:t>), </a:t>
            </a:r>
            <a:r>
              <a:rPr lang="ru-RU" sz="2200" dirty="0" err="1"/>
              <a:t>що</a:t>
            </a:r>
            <a:r>
              <a:rPr lang="ru-RU" sz="2200" dirty="0"/>
              <a:t> є </a:t>
            </a:r>
            <a:r>
              <a:rPr lang="ru-RU" sz="2200" dirty="0" err="1"/>
              <a:t>месенджерами</a:t>
            </a:r>
            <a:r>
              <a:rPr lang="ru-RU" sz="2200" dirty="0"/>
              <a:t> для головного </a:t>
            </a:r>
            <a:r>
              <a:rPr lang="ru-RU" sz="2200" dirty="0" err="1"/>
              <a:t>моку</a:t>
            </a:r>
            <a:r>
              <a:rPr lang="ru-RU" sz="2200" dirty="0" smtClean="0"/>
              <a:t>. </a:t>
            </a:r>
            <a:r>
              <a:rPr lang="ru-RU" sz="2200" dirty="0" err="1"/>
              <a:t>Мутація</a:t>
            </a:r>
            <a:r>
              <a:rPr lang="ru-RU" sz="2200" dirty="0"/>
              <a:t> в </a:t>
            </a:r>
            <a:r>
              <a:rPr lang="ru-RU" sz="2200" dirty="0" err="1"/>
              <a:t>гені</a:t>
            </a:r>
            <a:r>
              <a:rPr lang="ru-RU" sz="2200" dirty="0"/>
              <a:t> </a:t>
            </a:r>
            <a:r>
              <a:rPr lang="ru-RU" sz="2200" dirty="0" err="1"/>
              <a:t>гіпократину</a:t>
            </a:r>
            <a:r>
              <a:rPr lang="ru-RU" sz="2200" dirty="0"/>
              <a:t> </a:t>
            </a:r>
            <a:r>
              <a:rPr lang="ru-RU" sz="2200" dirty="0" err="1"/>
              <a:t>надзвичайно</a:t>
            </a:r>
            <a:r>
              <a:rPr lang="ru-RU" sz="2200" dirty="0"/>
              <a:t> </a:t>
            </a:r>
            <a:r>
              <a:rPr lang="ru-RU" sz="2200" dirty="0" err="1"/>
              <a:t>рідкісна</a:t>
            </a:r>
            <a:r>
              <a:rPr lang="ru-RU" sz="2200" dirty="0"/>
              <a:t> для </a:t>
            </a:r>
            <a:r>
              <a:rPr lang="ru-RU" sz="2200" dirty="0" err="1"/>
              <a:t>людини</a:t>
            </a:r>
            <a:r>
              <a:rPr lang="ru-RU" sz="2200" dirty="0"/>
              <a:t>. Тим не </a:t>
            </a:r>
            <a:r>
              <a:rPr lang="ru-RU" sz="2200" dirty="0" err="1"/>
              <a:t>менше</a:t>
            </a:r>
            <a:r>
              <a:rPr lang="ru-RU" sz="2200" dirty="0"/>
              <a:t>, </a:t>
            </a:r>
            <a:r>
              <a:rPr lang="ru-RU" sz="2200" dirty="0" err="1"/>
              <a:t>хворі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дуже</a:t>
            </a:r>
            <a:r>
              <a:rPr lang="ru-RU" sz="2200" dirty="0"/>
              <a:t> </a:t>
            </a:r>
            <a:r>
              <a:rPr lang="ru-RU" sz="2200" dirty="0" err="1"/>
              <a:t>низький</a:t>
            </a:r>
            <a:r>
              <a:rPr lang="ru-RU" sz="2200" dirty="0"/>
              <a:t> </a:t>
            </a:r>
            <a:r>
              <a:rPr lang="ru-RU" sz="2200" dirty="0" err="1"/>
              <a:t>рівень</a:t>
            </a:r>
            <a:r>
              <a:rPr lang="ru-RU" sz="2200" dirty="0"/>
              <a:t> </a:t>
            </a:r>
            <a:r>
              <a:rPr lang="ru-RU" sz="2200" dirty="0" err="1"/>
              <a:t>цих</a:t>
            </a:r>
            <a:r>
              <a:rPr lang="ru-RU" sz="2200" dirty="0"/>
              <a:t> </a:t>
            </a:r>
            <a:r>
              <a:rPr lang="ru-RU" sz="2200" dirty="0" err="1"/>
              <a:t>білків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свідчить</a:t>
            </a:r>
            <a:r>
              <a:rPr lang="ru-RU" sz="2200" dirty="0"/>
              <a:t> про </a:t>
            </a:r>
            <a:r>
              <a:rPr lang="ru-RU" sz="2200" dirty="0" err="1"/>
              <a:t>втрату</a:t>
            </a:r>
            <a:r>
              <a:rPr lang="ru-RU" sz="2200" dirty="0"/>
              <a:t> </a:t>
            </a:r>
            <a:r>
              <a:rPr lang="ru-RU" sz="2200" dirty="0" err="1"/>
              <a:t>клітин</a:t>
            </a:r>
            <a:r>
              <a:rPr lang="ru-RU" sz="2200" dirty="0"/>
              <a:t> </a:t>
            </a:r>
            <a:r>
              <a:rPr lang="ru-RU" sz="2200" dirty="0" err="1"/>
              <a:t>мозку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продукують</a:t>
            </a:r>
            <a:r>
              <a:rPr lang="ru-RU" sz="2200" dirty="0"/>
              <a:t>.</a:t>
            </a:r>
          </a:p>
          <a:p>
            <a:r>
              <a:rPr lang="ru-RU" sz="2200" dirty="0" err="1"/>
              <a:t>Хоча</a:t>
            </a:r>
            <a:r>
              <a:rPr lang="ru-RU" sz="2200" dirty="0"/>
              <a:t> </a:t>
            </a:r>
            <a:r>
              <a:rPr lang="ru-RU" sz="2200" dirty="0" err="1"/>
              <a:t>існують</a:t>
            </a:r>
            <a:r>
              <a:rPr lang="ru-RU" sz="2200" dirty="0"/>
              <a:t> </a:t>
            </a:r>
            <a:r>
              <a:rPr lang="ru-RU" sz="2200" dirty="0" err="1"/>
              <a:t>сім'ї</a:t>
            </a:r>
            <a:r>
              <a:rPr lang="ru-RU" sz="2200" dirty="0"/>
              <a:t>, де </a:t>
            </a:r>
            <a:r>
              <a:rPr lang="ru-RU" sz="2200" dirty="0" err="1"/>
              <a:t>нарколепсія</a:t>
            </a:r>
            <a:r>
              <a:rPr lang="ru-RU" sz="2200" dirty="0"/>
              <a:t> </a:t>
            </a:r>
            <a:r>
              <a:rPr lang="ru-RU" sz="2200" dirty="0" err="1"/>
              <a:t>проявляється</a:t>
            </a:r>
            <a:r>
              <a:rPr lang="ru-RU" sz="2200" dirty="0"/>
              <a:t> у </a:t>
            </a:r>
            <a:r>
              <a:rPr lang="ru-RU" sz="2200" dirty="0" err="1"/>
              <a:t>кількох</a:t>
            </a:r>
            <a:r>
              <a:rPr lang="ru-RU" sz="2200" dirty="0"/>
              <a:t> </a:t>
            </a:r>
            <a:r>
              <a:rPr lang="ru-RU" sz="2200" dirty="0" err="1"/>
              <a:t>поколіннях</a:t>
            </a:r>
            <a:r>
              <a:rPr lang="ru-RU" sz="2200" dirty="0"/>
              <a:t>, </a:t>
            </a:r>
            <a:r>
              <a:rPr lang="ru-RU" sz="2200" dirty="0" err="1"/>
              <a:t>більшість</a:t>
            </a:r>
            <a:r>
              <a:rPr lang="ru-RU" sz="2200" dirty="0"/>
              <a:t> </a:t>
            </a:r>
            <a:r>
              <a:rPr lang="ru-RU" sz="2200" dirty="0" err="1"/>
              <a:t>випадків</a:t>
            </a:r>
            <a:r>
              <a:rPr lang="ru-RU" sz="2200" dirty="0"/>
              <a:t> </a:t>
            </a:r>
            <a:r>
              <a:rPr lang="ru-RU" sz="2200" dirty="0" err="1"/>
              <a:t>спричинені</a:t>
            </a:r>
            <a:r>
              <a:rPr lang="ru-RU" sz="2200" dirty="0"/>
              <a:t> </a:t>
            </a:r>
            <a:r>
              <a:rPr lang="ru-RU" sz="2200" dirty="0" err="1"/>
              <a:t>мутаціями</a:t>
            </a:r>
            <a:r>
              <a:rPr lang="ru-RU" sz="2200" dirty="0"/>
              <a:t>, а не </a:t>
            </a:r>
            <a:r>
              <a:rPr lang="ru-RU" sz="2200" dirty="0" err="1" smtClean="0"/>
              <a:t>успадкуванням</a:t>
            </a:r>
            <a:r>
              <a:rPr lang="ru-RU" sz="2200" dirty="0" smtClean="0"/>
              <a:t>. </a:t>
            </a:r>
            <a:r>
              <a:rPr lang="ru-RU" sz="2200" dirty="0" err="1"/>
              <a:t>Було</a:t>
            </a:r>
            <a:r>
              <a:rPr lang="ru-RU" sz="2200" dirty="0"/>
              <a:t>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висловлено</a:t>
            </a:r>
            <a:r>
              <a:rPr lang="ru-RU" sz="2200" dirty="0"/>
              <a:t> </a:t>
            </a:r>
            <a:r>
              <a:rPr lang="ru-RU" sz="2200" dirty="0" err="1"/>
              <a:t>припущення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причиною </a:t>
            </a:r>
            <a:r>
              <a:rPr lang="ru-RU" sz="2200" dirty="0" err="1"/>
              <a:t>людської</a:t>
            </a:r>
            <a:r>
              <a:rPr lang="ru-RU" sz="2200" dirty="0"/>
              <a:t> </a:t>
            </a:r>
            <a:r>
              <a:rPr lang="ru-RU" sz="2200" dirty="0" err="1"/>
              <a:t>нарколепсії</a:t>
            </a:r>
            <a:r>
              <a:rPr lang="ru-RU" sz="2200" dirty="0"/>
              <a:t> є </a:t>
            </a:r>
            <a:r>
              <a:rPr lang="ru-RU" sz="2200" dirty="0" err="1"/>
              <a:t>імунні</a:t>
            </a:r>
            <a:r>
              <a:rPr lang="ru-RU" sz="2200" dirty="0"/>
              <a:t> </a:t>
            </a:r>
            <a:r>
              <a:rPr lang="ru-RU" sz="2200" dirty="0" err="1"/>
              <a:t>клітини</a:t>
            </a:r>
            <a:r>
              <a:rPr lang="ru-RU" sz="2200" dirty="0"/>
              <a:t> </a:t>
            </a:r>
            <a:r>
              <a:rPr lang="ru-RU" sz="2200" dirty="0" err="1"/>
              <a:t>організму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атакують</a:t>
            </a:r>
            <a:r>
              <a:rPr lang="ru-RU" sz="2200" dirty="0"/>
              <a:t> та </a:t>
            </a:r>
            <a:r>
              <a:rPr lang="ru-RU" sz="2200" dirty="0" err="1"/>
              <a:t>пошкоджують</a:t>
            </a:r>
            <a:r>
              <a:rPr lang="ru-RU" sz="2200" dirty="0"/>
              <a:t> </a:t>
            </a:r>
            <a:r>
              <a:rPr lang="ru-RU" sz="2200" dirty="0" err="1"/>
              <a:t>нейрони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виділяють</a:t>
            </a:r>
            <a:r>
              <a:rPr lang="ru-RU" sz="2200" dirty="0"/>
              <a:t> </a:t>
            </a:r>
            <a:r>
              <a:rPr lang="ru-RU" sz="2200" dirty="0" err="1"/>
              <a:t>гіпократин</a:t>
            </a:r>
            <a:r>
              <a:rPr lang="ru-RU" sz="2200" dirty="0"/>
              <a:t>.</a:t>
            </a:r>
          </a:p>
          <a:p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932"/>
            <a:ext cx="1152128" cy="14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9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18" y="526834"/>
            <a:ext cx="7315200" cy="1154097"/>
          </a:xfrm>
        </p:spPr>
        <p:txBody>
          <a:bodyPr/>
          <a:lstStyle/>
          <a:p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140968"/>
            <a:ext cx="7762056" cy="3456384"/>
          </a:xfrm>
        </p:spPr>
        <p:txBody>
          <a:bodyPr>
            <a:normAutofit/>
          </a:bodyPr>
          <a:lstStyle/>
          <a:p>
            <a:r>
              <a:rPr lang="ru-RU" sz="2400" dirty="0" err="1"/>
              <a:t>Денна</a:t>
            </a:r>
            <a:r>
              <a:rPr lang="ru-RU" sz="2400" dirty="0"/>
              <a:t> </a:t>
            </a:r>
            <a:r>
              <a:rPr lang="ru-RU" sz="2400" dirty="0" err="1"/>
              <a:t>сонливість</a:t>
            </a:r>
            <a:r>
              <a:rPr lang="ru-RU" sz="2400" dirty="0"/>
              <a:t> </a:t>
            </a:r>
            <a:r>
              <a:rPr lang="ru-RU" sz="2400" dirty="0" err="1"/>
              <a:t>нарколепсії</a:t>
            </a:r>
            <a:r>
              <a:rPr lang="ru-RU" sz="2400" dirty="0"/>
              <a:t> </a:t>
            </a:r>
            <a:r>
              <a:rPr lang="ru-RU" sz="2400" dirty="0" err="1"/>
              <a:t>лікується</a:t>
            </a:r>
            <a:r>
              <a:rPr lang="ru-RU" sz="2400" dirty="0"/>
              <a:t> стимуляторами, </a:t>
            </a:r>
            <a:r>
              <a:rPr lang="ru-RU" sz="2400" dirty="0" err="1"/>
              <a:t>подібними</a:t>
            </a:r>
            <a:r>
              <a:rPr lang="ru-RU" sz="2400" dirty="0"/>
              <a:t> до </a:t>
            </a:r>
            <a:r>
              <a:rPr lang="ru-RU" sz="2400" dirty="0" err="1"/>
              <a:t>амфетаміну</a:t>
            </a:r>
            <a:r>
              <a:rPr lang="ru-RU" sz="2400" dirty="0"/>
              <a:t>, а </a:t>
            </a:r>
            <a:r>
              <a:rPr lang="ru-RU" sz="2400" dirty="0" err="1"/>
              <a:t>катаплаксія</a:t>
            </a:r>
            <a:r>
              <a:rPr lang="ru-RU" sz="2400" dirty="0"/>
              <a:t> - </a:t>
            </a:r>
            <a:r>
              <a:rPr lang="ru-RU" sz="2400" dirty="0" err="1"/>
              <a:t>антидепресантами</a:t>
            </a:r>
            <a:r>
              <a:rPr lang="ru-RU" sz="2400" dirty="0"/>
              <a:t>. </a:t>
            </a:r>
            <a:r>
              <a:rPr lang="ru-RU" sz="2400" dirty="0" err="1"/>
              <a:t>Досліджуються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ефективні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err="1"/>
              <a:t>лікування</a:t>
            </a:r>
            <a:r>
              <a:rPr lang="ru-RU" sz="2400" dirty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забезпечувати</a:t>
            </a:r>
            <a:r>
              <a:rPr lang="ru-RU" sz="2400" dirty="0"/>
              <a:t> </a:t>
            </a:r>
            <a:r>
              <a:rPr lang="ru-RU" sz="2400" dirty="0" err="1"/>
              <a:t>компенсацію</a:t>
            </a:r>
            <a:r>
              <a:rPr lang="ru-RU" sz="2400" dirty="0"/>
              <a:t> </a:t>
            </a:r>
            <a:r>
              <a:rPr lang="ru-RU" sz="2400" dirty="0" err="1"/>
              <a:t>функцій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гіпократинів</a:t>
            </a:r>
            <a:r>
              <a:rPr lang="ru-RU" sz="2400" dirty="0"/>
              <a:t> препаратами,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стимулюють</a:t>
            </a:r>
            <a:r>
              <a:rPr lang="ru-RU" sz="2400" dirty="0"/>
              <a:t> </a:t>
            </a:r>
            <a:r>
              <a:rPr lang="ru-RU" sz="2400" dirty="0" err="1"/>
              <a:t>рецептори</a:t>
            </a:r>
            <a:r>
              <a:rPr lang="ru-RU" sz="2400" dirty="0"/>
              <a:t> до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 smtClean="0"/>
              <a:t>білків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664"/>
            <a:ext cx="2530714" cy="253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72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477" y="5085184"/>
            <a:ext cx="8280920" cy="151216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Дякую за увагу!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704856" cy="25202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 речі даровані нам, щоб пом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‘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якшити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гіркоту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сміх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сон і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надія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Щоб не перевтомлюватися, спати потрібно вісім годин в день, і ще стільки ж в ночі.</a:t>
            </a:r>
          </a:p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Пізно лягаю, рано встаю. Я сонечко!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06793"/>
            <a:ext cx="2914650" cy="2314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" y="2852936"/>
            <a:ext cx="4536504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64147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err="1">
                <a:effectLst/>
              </a:rPr>
              <a:t>Циркадні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ритми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–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16" y="1265637"/>
            <a:ext cx="8686800" cy="201622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певних</a:t>
            </a:r>
            <a:r>
              <a:rPr lang="ru-RU" sz="2400" dirty="0"/>
              <a:t> </a:t>
            </a:r>
            <a:r>
              <a:rPr lang="ru-RU" sz="2400" dirty="0" err="1"/>
              <a:t>біологічних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 </a:t>
            </a:r>
            <a:r>
              <a:rPr lang="ru-RU" sz="2400" dirty="0" err="1" smtClean="0"/>
              <a:t>протягом</a:t>
            </a:r>
            <a:r>
              <a:rPr lang="ru-RU" sz="2400" dirty="0" smtClean="0"/>
              <a:t> </a:t>
            </a:r>
            <a:r>
              <a:rPr lang="ru-RU" sz="2400" dirty="0" err="1"/>
              <a:t>доби</a:t>
            </a:r>
            <a:r>
              <a:rPr lang="ru-RU" sz="2400" dirty="0"/>
              <a:t>. </a:t>
            </a:r>
            <a:r>
              <a:rPr lang="ru-RU" sz="2400" dirty="0" err="1"/>
              <a:t>Іншими</a:t>
            </a:r>
            <a:r>
              <a:rPr lang="ru-RU" sz="2400" dirty="0"/>
              <a:t> словами,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сказати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біологічні</a:t>
            </a:r>
            <a:r>
              <a:rPr lang="ru-RU" sz="2400" dirty="0"/>
              <a:t> </a:t>
            </a:r>
            <a:r>
              <a:rPr lang="ru-RU" sz="2400" dirty="0" err="1"/>
              <a:t>годинники</a:t>
            </a:r>
            <a:r>
              <a:rPr lang="ru-RU" sz="2400" dirty="0"/>
              <a:t> </a:t>
            </a:r>
            <a:r>
              <a:rPr lang="ru-RU" sz="2400" dirty="0" err="1"/>
              <a:t>всередині</a:t>
            </a:r>
            <a:r>
              <a:rPr lang="ru-RU" sz="2400" dirty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. </a:t>
            </a:r>
            <a:r>
              <a:rPr lang="ru-RU" sz="2400" dirty="0" err="1"/>
              <a:t>Циркадні</a:t>
            </a:r>
            <a:r>
              <a:rPr lang="ru-RU" sz="2400" dirty="0"/>
              <a:t> </a:t>
            </a:r>
            <a:r>
              <a:rPr lang="ru-RU" sz="2400" dirty="0" err="1"/>
              <a:t>ритми</a:t>
            </a:r>
            <a:r>
              <a:rPr lang="ru-RU" sz="2400" dirty="0"/>
              <a:t> є практично у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живих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на </a:t>
            </a:r>
            <a:r>
              <a:rPr lang="ru-RU" sz="2400" dirty="0" err="1"/>
              <a:t>планеті</a:t>
            </a:r>
            <a:r>
              <a:rPr lang="ru-RU" sz="2400" dirty="0"/>
              <a:t>, 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бактерії</a:t>
            </a:r>
            <a:r>
              <a:rPr lang="ru-RU" sz="2400" dirty="0"/>
              <a:t>. У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головний</a:t>
            </a:r>
            <a:r>
              <a:rPr lang="ru-RU" sz="2400" dirty="0"/>
              <a:t> </a:t>
            </a:r>
            <a:r>
              <a:rPr lang="ru-RU" sz="2400" dirty="0" err="1"/>
              <a:t>циркадний</a:t>
            </a:r>
            <a:r>
              <a:rPr lang="ru-RU" sz="2400" dirty="0"/>
              <a:t> ритм — </a:t>
            </a:r>
            <a:r>
              <a:rPr lang="ru-RU" sz="2400" dirty="0" err="1"/>
              <a:t>це</a:t>
            </a:r>
            <a:r>
              <a:rPr lang="ru-RU" sz="2400" dirty="0"/>
              <a:t> цикл сну і </a:t>
            </a:r>
            <a:r>
              <a:rPr lang="ru-RU" sz="2400" dirty="0" err="1"/>
              <a:t>неспання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782469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166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15200" cy="1154097"/>
          </a:xfrm>
        </p:spPr>
        <p:txBody>
          <a:bodyPr/>
          <a:lstStyle/>
          <a:p>
            <a:r>
              <a:rPr lang="uk-UA" dirty="0" smtClean="0"/>
              <a:t>Сон -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83" y="1700808"/>
            <a:ext cx="4320480" cy="5535782"/>
          </a:xfrm>
        </p:spPr>
        <p:txBody>
          <a:bodyPr>
            <a:normAutofit/>
          </a:bodyPr>
          <a:lstStyle/>
          <a:p>
            <a:r>
              <a:rPr lang="ru-RU" sz="2050" dirty="0" err="1" smtClean="0"/>
              <a:t>це</a:t>
            </a:r>
            <a:r>
              <a:rPr lang="ru-RU" sz="2050" dirty="0" smtClean="0"/>
              <a:t> </a:t>
            </a:r>
            <a:r>
              <a:rPr lang="ru-RU" sz="2050" dirty="0" err="1"/>
              <a:t>фізіологічний</a:t>
            </a:r>
            <a:r>
              <a:rPr lang="ru-RU" sz="2050" dirty="0"/>
              <a:t> стан, </a:t>
            </a:r>
            <a:r>
              <a:rPr lang="ru-RU" sz="2050" dirty="0" err="1"/>
              <a:t>що</a:t>
            </a:r>
            <a:r>
              <a:rPr lang="ru-RU" sz="2050" dirty="0"/>
              <a:t> </a:t>
            </a:r>
            <a:r>
              <a:rPr lang="ru-RU" sz="2050" dirty="0" err="1"/>
              <a:t>виникає</a:t>
            </a:r>
            <a:r>
              <a:rPr lang="ru-RU" sz="2050" dirty="0"/>
              <a:t> </a:t>
            </a:r>
            <a:r>
              <a:rPr lang="ru-RU" sz="2050" dirty="0" err="1"/>
              <a:t>переважно</a:t>
            </a:r>
            <a:r>
              <a:rPr lang="ru-RU" sz="2050" dirty="0"/>
              <a:t> в </a:t>
            </a:r>
            <a:r>
              <a:rPr lang="ru-RU" sz="2050" dirty="0" err="1"/>
              <a:t>темний</a:t>
            </a:r>
            <a:r>
              <a:rPr lang="ru-RU" sz="2050" dirty="0"/>
              <a:t> час </a:t>
            </a:r>
            <a:r>
              <a:rPr lang="ru-RU" sz="2050" dirty="0" err="1"/>
              <a:t>доби</a:t>
            </a:r>
            <a:r>
              <a:rPr lang="ru-RU" sz="2050" dirty="0"/>
              <a:t> і </a:t>
            </a:r>
            <a:r>
              <a:rPr lang="ru-RU" sz="2050" dirty="0" err="1"/>
              <a:t>характеризується</a:t>
            </a:r>
            <a:r>
              <a:rPr lang="ru-RU" sz="2050" dirty="0"/>
              <a:t> </a:t>
            </a:r>
            <a:r>
              <a:rPr lang="ru-RU" sz="2050" dirty="0" err="1"/>
              <a:t>гальмуванням</a:t>
            </a:r>
            <a:r>
              <a:rPr lang="ru-RU" sz="2050" dirty="0"/>
              <a:t> </a:t>
            </a:r>
            <a:r>
              <a:rPr lang="ru-RU" sz="2050" dirty="0" err="1"/>
              <a:t>активної</a:t>
            </a:r>
            <a:r>
              <a:rPr lang="ru-RU" sz="2050" dirty="0"/>
              <a:t> </a:t>
            </a:r>
            <a:r>
              <a:rPr lang="ru-RU" sz="2050" dirty="0" err="1"/>
              <a:t>взаємодії</a:t>
            </a:r>
            <a:r>
              <a:rPr lang="ru-RU" sz="2050" dirty="0"/>
              <a:t> з </a:t>
            </a:r>
            <a:r>
              <a:rPr lang="ru-RU" sz="2050" dirty="0" err="1"/>
              <a:t>навколишнім</a:t>
            </a:r>
            <a:r>
              <a:rPr lang="ru-RU" sz="2050" dirty="0"/>
              <a:t> </a:t>
            </a:r>
            <a:r>
              <a:rPr lang="ru-RU" sz="2050" dirty="0" err="1"/>
              <a:t>середовищем</a:t>
            </a:r>
            <a:r>
              <a:rPr lang="ru-RU" sz="2050" dirty="0"/>
              <a:t>. </a:t>
            </a:r>
            <a:r>
              <a:rPr lang="ru-RU" sz="2050" dirty="0" err="1"/>
              <a:t>Зовні</a:t>
            </a:r>
            <a:r>
              <a:rPr lang="ru-RU" sz="2050" dirty="0"/>
              <a:t> сон </a:t>
            </a:r>
            <a:r>
              <a:rPr lang="ru-RU" sz="2050" dirty="0" err="1"/>
              <a:t>проявляється</a:t>
            </a:r>
            <a:r>
              <a:rPr lang="ru-RU" sz="2050" dirty="0"/>
              <a:t> </a:t>
            </a:r>
            <a:r>
              <a:rPr lang="ru-RU" sz="2050" dirty="0" err="1"/>
              <a:t>стереотипним</a:t>
            </a:r>
            <a:r>
              <a:rPr lang="ru-RU" sz="2050" dirty="0"/>
              <a:t> </a:t>
            </a:r>
            <a:r>
              <a:rPr lang="ru-RU" sz="2050" dirty="0" err="1"/>
              <a:t>положенням</a:t>
            </a:r>
            <a:r>
              <a:rPr lang="ru-RU" sz="2050" dirty="0"/>
              <a:t> </a:t>
            </a:r>
            <a:r>
              <a:rPr lang="ru-RU" sz="2050" dirty="0" err="1"/>
              <a:t>тіла</a:t>
            </a:r>
            <a:r>
              <a:rPr lang="ru-RU" sz="2050" dirty="0"/>
              <a:t>, </a:t>
            </a:r>
            <a:r>
              <a:rPr lang="ru-RU" sz="2050" dirty="0" err="1"/>
              <a:t>мінімальною</a:t>
            </a:r>
            <a:r>
              <a:rPr lang="ru-RU" sz="2050" dirty="0"/>
              <a:t> </a:t>
            </a:r>
            <a:r>
              <a:rPr lang="ru-RU" sz="2050" dirty="0" err="1"/>
              <a:t>руховою</a:t>
            </a:r>
            <a:r>
              <a:rPr lang="ru-RU" sz="2050" dirty="0"/>
              <a:t> </a:t>
            </a:r>
            <a:r>
              <a:rPr lang="ru-RU" sz="2050" dirty="0" err="1"/>
              <a:t>активністю</a:t>
            </a:r>
            <a:r>
              <a:rPr lang="ru-RU" sz="2050" dirty="0"/>
              <a:t>, </a:t>
            </a:r>
            <a:r>
              <a:rPr lang="ru-RU" sz="2050" dirty="0" err="1"/>
              <a:t>зниженням</a:t>
            </a:r>
            <a:r>
              <a:rPr lang="ru-RU" sz="2050" dirty="0"/>
              <a:t> </a:t>
            </a:r>
            <a:r>
              <a:rPr lang="ru-RU" sz="2050" dirty="0" err="1"/>
              <a:t>реакцій</a:t>
            </a:r>
            <a:r>
              <a:rPr lang="ru-RU" sz="2050" dirty="0"/>
              <a:t> на </a:t>
            </a:r>
            <a:r>
              <a:rPr lang="ru-RU" sz="2050" dirty="0" err="1"/>
              <a:t>стимули</a:t>
            </a:r>
            <a:r>
              <a:rPr lang="ru-RU" sz="2050" dirty="0"/>
              <a:t>, </a:t>
            </a:r>
            <a:r>
              <a:rPr lang="ru-RU" sz="2050" dirty="0" err="1"/>
              <a:t>оборотністю</a:t>
            </a:r>
            <a:r>
              <a:rPr lang="ru-RU" sz="2050" dirty="0"/>
              <a:t> і </a:t>
            </a:r>
            <a:r>
              <a:rPr lang="ru-RU" sz="2050" dirty="0" err="1"/>
              <a:t>характерними</a:t>
            </a:r>
            <a:r>
              <a:rPr lang="ru-RU" sz="2050" dirty="0"/>
              <a:t> </a:t>
            </a:r>
            <a:r>
              <a:rPr lang="ru-RU" sz="2050" dirty="0" err="1"/>
              <a:t>циклічними</a:t>
            </a:r>
            <a:r>
              <a:rPr lang="ru-RU" sz="2050" dirty="0"/>
              <a:t> </a:t>
            </a:r>
            <a:r>
              <a:rPr lang="ru-RU" sz="2050" dirty="0" err="1"/>
              <a:t>змінами</a:t>
            </a:r>
            <a:r>
              <a:rPr lang="ru-RU" sz="2050" dirty="0"/>
              <a:t> </a:t>
            </a:r>
            <a:r>
              <a:rPr lang="ru-RU" sz="2050" dirty="0" err="1"/>
              <a:t>мозкових</a:t>
            </a:r>
            <a:r>
              <a:rPr lang="ru-RU" sz="2050" dirty="0"/>
              <a:t> </a:t>
            </a:r>
            <a:r>
              <a:rPr lang="ru-RU" sz="2050" dirty="0" err="1" smtClean="0"/>
              <a:t>функцій</a:t>
            </a:r>
            <a:r>
              <a:rPr lang="en-US" sz="2050" dirty="0"/>
              <a:t>.</a:t>
            </a:r>
            <a:endParaRPr lang="ru-RU" sz="20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4166752" cy="25566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38917"/>
            <a:ext cx="4166752" cy="2594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3564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315200" cy="1154097"/>
          </a:xfrm>
        </p:spPr>
        <p:txBody>
          <a:bodyPr/>
          <a:lstStyle/>
          <a:p>
            <a:r>
              <a:rPr lang="uk-UA" dirty="0" smtClean="0"/>
              <a:t>Класифікації розладів сну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27188"/>
            <a:ext cx="8640960" cy="3395511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Розлади</a:t>
            </a:r>
            <a:r>
              <a:rPr lang="ru-RU" dirty="0"/>
              <a:t> сну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класифікуються</a:t>
            </a:r>
            <a:r>
              <a:rPr lang="ru-RU" dirty="0"/>
              <a:t> </a:t>
            </a:r>
            <a:r>
              <a:rPr lang="ru-RU" dirty="0" smtClean="0"/>
              <a:t>на:</a:t>
            </a:r>
          </a:p>
          <a:p>
            <a:r>
              <a:rPr lang="ru-RU" dirty="0" err="1" smtClean="0"/>
              <a:t>Гіперсомнію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денна</a:t>
            </a:r>
            <a:r>
              <a:rPr lang="ru-RU" dirty="0"/>
              <a:t> </a:t>
            </a:r>
            <a:r>
              <a:rPr lang="ru-RU" dirty="0" err="1" smtClean="0"/>
              <a:t>сонливість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err="1" smtClean="0"/>
              <a:t>Інсомнію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неповний</a:t>
            </a:r>
            <a:r>
              <a:rPr lang="ru-RU" dirty="0"/>
              <a:t> і </a:t>
            </a:r>
            <a:r>
              <a:rPr lang="ru-RU" dirty="0" err="1"/>
              <a:t>неточний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еквівалент</a:t>
            </a:r>
            <a:r>
              <a:rPr lang="ru-RU" dirty="0"/>
              <a:t> — </a:t>
            </a:r>
            <a:r>
              <a:rPr lang="ru-RU" dirty="0" err="1"/>
              <a:t>безсоння</a:t>
            </a:r>
            <a:r>
              <a:rPr lang="ru-RU" dirty="0"/>
              <a:t>) —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сну.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6300192" cy="35438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9597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315200" cy="1154097"/>
          </a:xfrm>
        </p:spPr>
        <p:txBody>
          <a:bodyPr>
            <a:normAutofit fontScale="90000"/>
          </a:bodyPr>
          <a:lstStyle/>
          <a:p>
            <a:pPr marL="45720" indent="0"/>
            <a:r>
              <a:rPr lang="ru-RU" dirty="0" err="1"/>
              <a:t>Інсомнія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гострою</a:t>
            </a:r>
            <a:r>
              <a:rPr lang="ru-RU" dirty="0"/>
              <a:t>, </a:t>
            </a:r>
            <a:r>
              <a:rPr lang="ru-RU" dirty="0" err="1"/>
              <a:t>періодичною</a:t>
            </a:r>
            <a:r>
              <a:rPr lang="ru-RU" dirty="0"/>
              <a:t> і </a:t>
            </a:r>
            <a:r>
              <a:rPr lang="ru-RU" dirty="0" err="1" smtClean="0"/>
              <a:t>хронічною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3494528"/>
          </a:xfrm>
        </p:spPr>
        <p:txBody>
          <a:bodyPr/>
          <a:lstStyle/>
          <a:p>
            <a:r>
              <a:rPr lang="ru-RU" sz="2400" dirty="0" err="1" smtClean="0"/>
              <a:t>Гостра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транзиторна</a:t>
            </a:r>
            <a:r>
              <a:rPr lang="ru-RU" sz="2400" dirty="0"/>
              <a:t>) </a:t>
            </a:r>
            <a:r>
              <a:rPr lang="ru-RU" sz="2400" dirty="0" err="1"/>
              <a:t>інсомнія</a:t>
            </a:r>
            <a:r>
              <a:rPr lang="ru-RU" sz="2400" dirty="0"/>
              <a:t> </a:t>
            </a:r>
            <a:r>
              <a:rPr lang="ru-RU" sz="2400" dirty="0" err="1"/>
              <a:t>пов’язана</a:t>
            </a:r>
            <a:r>
              <a:rPr lang="ru-RU" sz="2400" dirty="0"/>
              <a:t> з </a:t>
            </a:r>
            <a:r>
              <a:rPr lang="ru-RU" sz="2400" dirty="0" err="1"/>
              <a:t>гострими</a:t>
            </a:r>
            <a:r>
              <a:rPr lang="ru-RU" sz="2400" dirty="0"/>
              <a:t> </a:t>
            </a:r>
            <a:r>
              <a:rPr lang="ru-RU" sz="2400" dirty="0" err="1"/>
              <a:t>причинними</a:t>
            </a:r>
            <a:r>
              <a:rPr lang="ru-RU" sz="2400" dirty="0"/>
              <a:t> </a:t>
            </a:r>
            <a:r>
              <a:rPr lang="ru-RU" sz="2400" dirty="0" err="1"/>
              <a:t>чинниками</a:t>
            </a:r>
            <a:r>
              <a:rPr lang="ru-RU" sz="2400" dirty="0"/>
              <a:t>, такими, як </a:t>
            </a:r>
            <a:r>
              <a:rPr lang="ru-RU" sz="2400" dirty="0" err="1"/>
              <a:t>психічна</a:t>
            </a:r>
            <a:r>
              <a:rPr lang="ru-RU" sz="2400" dirty="0"/>
              <a:t> травма, </a:t>
            </a:r>
            <a:r>
              <a:rPr lang="ru-RU" sz="2400" dirty="0" err="1"/>
              <a:t>фізичний</a:t>
            </a:r>
            <a:r>
              <a:rPr lang="ru-RU" sz="2400" dirty="0"/>
              <a:t> </a:t>
            </a:r>
            <a:r>
              <a:rPr lang="ru-RU" sz="2400" dirty="0" err="1"/>
              <a:t>дистресс</a:t>
            </a:r>
            <a:r>
              <a:rPr lang="ru-RU" sz="2400" dirty="0"/>
              <a:t>. При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розлади</a:t>
            </a:r>
            <a:r>
              <a:rPr lang="ru-RU" sz="2400" dirty="0"/>
              <a:t> сну </a:t>
            </a:r>
            <a:r>
              <a:rPr lang="ru-RU" sz="2400" dirty="0" err="1"/>
              <a:t>продовжуються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ночей до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тижнів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 err="1"/>
              <a:t>періодичній</a:t>
            </a:r>
            <a:r>
              <a:rPr lang="ru-RU" sz="2400" dirty="0"/>
              <a:t> </a:t>
            </a:r>
            <a:r>
              <a:rPr lang="ru-RU" sz="2400" dirty="0" err="1"/>
              <a:t>інсомнії</a:t>
            </a:r>
            <a:r>
              <a:rPr lang="ru-RU" sz="2400" dirty="0"/>
              <a:t> сон </a:t>
            </a:r>
            <a:r>
              <a:rPr lang="ru-RU" sz="2400" dirty="0" err="1"/>
              <a:t>порушується</a:t>
            </a:r>
            <a:r>
              <a:rPr lang="ru-RU" sz="2400" dirty="0"/>
              <a:t> в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життєві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сезонні</a:t>
            </a:r>
            <a:r>
              <a:rPr lang="ru-RU" sz="2400" dirty="0"/>
              <a:t> цикли. </a:t>
            </a:r>
            <a:endParaRPr lang="ru-RU" sz="2400" dirty="0" smtClean="0"/>
          </a:p>
          <a:p>
            <a:r>
              <a:rPr lang="ru-RU" sz="2400" dirty="0" err="1" smtClean="0"/>
              <a:t>Хронічна</a:t>
            </a:r>
            <a:r>
              <a:rPr lang="ru-RU" sz="2400" dirty="0" smtClean="0"/>
              <a:t> </a:t>
            </a:r>
            <a:r>
              <a:rPr lang="ru-RU" sz="2400" dirty="0" err="1"/>
              <a:t>інсомнія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, коли </a:t>
            </a:r>
            <a:r>
              <a:rPr lang="ru-RU" sz="2400" dirty="0" err="1"/>
              <a:t>розлади</a:t>
            </a:r>
            <a:r>
              <a:rPr lang="ru-RU" sz="2400" dirty="0"/>
              <a:t> сну </a:t>
            </a:r>
            <a:r>
              <a:rPr lang="ru-RU" sz="2400" dirty="0" err="1"/>
              <a:t>тривають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місяця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776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599" y="216496"/>
            <a:ext cx="7315200" cy="821441"/>
          </a:xfrm>
        </p:spPr>
        <p:txBody>
          <a:bodyPr/>
          <a:lstStyle/>
          <a:p>
            <a:r>
              <a:rPr lang="uk-UA" dirty="0" smtClean="0"/>
              <a:t>Причини </a:t>
            </a:r>
            <a:r>
              <a:rPr lang="uk-UA" dirty="0" err="1" smtClean="0"/>
              <a:t>інсомії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44997"/>
            <a:ext cx="8208912" cy="2808312"/>
          </a:xfrm>
        </p:spPr>
        <p:txBody>
          <a:bodyPr>
            <a:normAutofit lnSpcReduction="10000"/>
          </a:bodyPr>
          <a:lstStyle/>
          <a:p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гігієни</a:t>
            </a:r>
            <a:r>
              <a:rPr lang="ru-RU" sz="2400" dirty="0"/>
              <a:t> сну 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 err="1"/>
              <a:t>зміни</a:t>
            </a:r>
            <a:r>
              <a:rPr lang="ru-RU" sz="2400" dirty="0"/>
              <a:t> у </a:t>
            </a:r>
            <a:r>
              <a:rPr lang="ru-RU" sz="2400" dirty="0" err="1"/>
              <a:t>навколишньому</a:t>
            </a:r>
            <a:r>
              <a:rPr lang="ru-RU" sz="2400" dirty="0"/>
              <a:t> </a:t>
            </a:r>
            <a:r>
              <a:rPr lang="ru-RU" sz="2400" dirty="0" err="1"/>
              <a:t>середовищі</a:t>
            </a:r>
            <a:r>
              <a:rPr lang="ru-RU" sz="2400" dirty="0"/>
              <a:t> 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 err="1"/>
              <a:t>психічні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невротичного і </a:t>
            </a:r>
            <a:r>
              <a:rPr lang="ru-RU" sz="2400" dirty="0" err="1"/>
              <a:t>психотичного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;</a:t>
            </a:r>
          </a:p>
          <a:p>
            <a:r>
              <a:rPr lang="ru-RU" sz="2400" dirty="0" err="1"/>
              <a:t>органічна</a:t>
            </a:r>
            <a:r>
              <a:rPr lang="ru-RU" sz="2400" dirty="0"/>
              <a:t> </a:t>
            </a:r>
            <a:r>
              <a:rPr lang="ru-RU" sz="2400" dirty="0" err="1"/>
              <a:t>поразка</a:t>
            </a:r>
            <a:r>
              <a:rPr lang="ru-RU" sz="2400" dirty="0"/>
              <a:t> структур </a:t>
            </a:r>
            <a:r>
              <a:rPr lang="ru-RU" sz="2400" dirty="0" err="1"/>
              <a:t>мозку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беруть</a:t>
            </a:r>
            <a:r>
              <a:rPr lang="ru-RU" sz="2400" dirty="0"/>
              <a:t> участь в </a:t>
            </a:r>
            <a:r>
              <a:rPr lang="ru-RU" sz="2400" dirty="0" err="1"/>
              <a:t>регуляції</a:t>
            </a:r>
            <a:r>
              <a:rPr lang="ru-RU" sz="2400" dirty="0"/>
              <a:t> циклу </a:t>
            </a:r>
            <a:r>
              <a:rPr lang="ru-RU" sz="2400" dirty="0" smtClean="0"/>
              <a:t>сон-</a:t>
            </a:r>
            <a:r>
              <a:rPr lang="ru-RU" sz="2400" dirty="0" err="1" smtClean="0"/>
              <a:t>неспання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 err="1"/>
              <a:t>соматичні</a:t>
            </a:r>
            <a:r>
              <a:rPr lang="ru-RU" sz="2400" dirty="0"/>
              <a:t> і </a:t>
            </a:r>
            <a:r>
              <a:rPr lang="ru-RU" sz="2400" dirty="0" err="1"/>
              <a:t>нейроендокринні</a:t>
            </a:r>
            <a:r>
              <a:rPr lang="ru-RU" sz="2400" dirty="0"/>
              <a:t> </a:t>
            </a:r>
            <a:r>
              <a:rPr lang="ru-RU" sz="2400" dirty="0" err="1" smtClean="0"/>
              <a:t>захворювання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86875"/>
            <a:ext cx="3870176" cy="265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89342"/>
            <a:ext cx="1047750" cy="1047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89342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31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1154097"/>
          </a:xfrm>
        </p:spPr>
        <p:txBody>
          <a:bodyPr/>
          <a:lstStyle/>
          <a:p>
            <a:pPr algn="ctr"/>
            <a:r>
              <a:rPr lang="uk-UA" dirty="0" smtClean="0"/>
              <a:t>Лікування розладів сну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9141"/>
            <a:ext cx="5581128" cy="5184617"/>
          </a:xfrm>
        </p:spPr>
        <p:txBody>
          <a:bodyPr>
            <a:normAutofit/>
          </a:bodyPr>
          <a:lstStyle/>
          <a:p>
            <a:r>
              <a:rPr lang="ru-RU" sz="2400" dirty="0" err="1"/>
              <a:t>Загальними</a:t>
            </a:r>
            <a:r>
              <a:rPr lang="ru-RU" sz="2400" dirty="0"/>
              <a:t> принципами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розладів</a:t>
            </a:r>
            <a:r>
              <a:rPr lang="ru-RU" sz="2400" dirty="0"/>
              <a:t> сну є </a:t>
            </a:r>
            <a:r>
              <a:rPr lang="ru-RU" sz="2400" dirty="0" err="1"/>
              <a:t>увага</a:t>
            </a:r>
            <a:r>
              <a:rPr lang="ru-RU" sz="2400" dirty="0"/>
              <a:t> до </a:t>
            </a:r>
            <a:r>
              <a:rPr lang="ru-RU" sz="2400" dirty="0" err="1"/>
              <a:t>гігієни</a:t>
            </a:r>
            <a:r>
              <a:rPr lang="ru-RU" sz="2400" dirty="0"/>
              <a:t> сну і </a:t>
            </a:r>
            <a:r>
              <a:rPr lang="ru-RU" sz="2400" dirty="0" err="1"/>
              <a:t>неспання</a:t>
            </a:r>
            <a:r>
              <a:rPr lang="ru-RU" sz="2400" dirty="0"/>
              <a:t>,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супутніх</a:t>
            </a:r>
            <a:r>
              <a:rPr lang="ru-RU" sz="2400" dirty="0"/>
              <a:t> </a:t>
            </a:r>
            <a:r>
              <a:rPr lang="ru-RU" sz="2400" dirty="0" err="1"/>
              <a:t>психічних</a:t>
            </a:r>
            <a:r>
              <a:rPr lang="ru-RU" sz="2400" dirty="0"/>
              <a:t> проблем, </a:t>
            </a:r>
            <a:r>
              <a:rPr lang="ru-RU" sz="2400" dirty="0" err="1"/>
              <a:t>усунення</a:t>
            </a:r>
            <a:r>
              <a:rPr lang="ru-RU" sz="2400" dirty="0"/>
              <a:t> причини,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викликає</a:t>
            </a:r>
            <a:r>
              <a:rPr lang="ru-RU" sz="2400" dirty="0"/>
              <a:t> </a:t>
            </a:r>
            <a:r>
              <a:rPr lang="ru-RU" sz="2400" dirty="0" err="1"/>
              <a:t>безсоння</a:t>
            </a:r>
            <a:r>
              <a:rPr lang="ru-RU" sz="2400" dirty="0"/>
              <a:t>,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снодійних</a:t>
            </a:r>
            <a:r>
              <a:rPr lang="ru-RU" sz="2400" dirty="0"/>
              <a:t> </a:t>
            </a:r>
            <a:r>
              <a:rPr lang="ru-RU" sz="2400" dirty="0" err="1"/>
              <a:t>препаратів</a:t>
            </a:r>
            <a:r>
              <a:rPr lang="ru-RU" sz="2400" dirty="0"/>
              <a:t> для </a:t>
            </a:r>
            <a:r>
              <a:rPr lang="ru-RU" sz="2400" dirty="0" err="1"/>
              <a:t>короткострокового</a:t>
            </a:r>
            <a:r>
              <a:rPr lang="ru-RU" sz="2400" dirty="0"/>
              <a:t> </a:t>
            </a:r>
            <a:r>
              <a:rPr lang="ru-RU" sz="2400" dirty="0" err="1"/>
              <a:t>лікування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err="1"/>
              <a:t>Поліпшенню</a:t>
            </a:r>
            <a:r>
              <a:rPr lang="ru-RU" sz="2400" dirty="0"/>
              <a:t> сну </a:t>
            </a:r>
            <a:r>
              <a:rPr lang="ru-RU" sz="2400" dirty="0" err="1"/>
              <a:t>сприяють</a:t>
            </a:r>
            <a:r>
              <a:rPr lang="ru-RU" sz="2400" dirty="0"/>
              <a:t> </a:t>
            </a:r>
            <a:r>
              <a:rPr lang="ru-RU" sz="2400" dirty="0" err="1"/>
              <a:t>психотерапевтичні</a:t>
            </a:r>
            <a:r>
              <a:rPr lang="ru-RU" sz="2400" dirty="0"/>
              <a:t> заходи,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вимагають</a:t>
            </a:r>
            <a:r>
              <a:rPr lang="ru-RU" sz="2400" dirty="0"/>
              <a:t> </a:t>
            </a:r>
            <a:r>
              <a:rPr lang="ru-RU" sz="2400" dirty="0" err="1"/>
              <a:t>участі</a:t>
            </a:r>
            <a:r>
              <a:rPr lang="ru-RU" sz="2400" dirty="0"/>
              <a:t> добре </a:t>
            </a:r>
            <a:r>
              <a:rPr lang="ru-RU" sz="2400" dirty="0" err="1"/>
              <a:t>підготовленого</a:t>
            </a:r>
            <a:r>
              <a:rPr lang="ru-RU" sz="2400" dirty="0"/>
              <a:t> </a:t>
            </a:r>
            <a:r>
              <a:rPr lang="ru-RU" sz="2400" dirty="0" err="1"/>
              <a:t>фахівця</a:t>
            </a:r>
            <a:r>
              <a:rPr lang="ru-RU" sz="2400" dirty="0"/>
              <a:t>. </a:t>
            </a:r>
            <a:r>
              <a:rPr lang="ru-RU" sz="2400" dirty="0" err="1"/>
              <a:t>Ефективні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і </a:t>
            </a:r>
            <a:r>
              <a:rPr lang="ru-RU" sz="2400" dirty="0" err="1"/>
              <a:t>фізичні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err="1"/>
              <a:t>лікування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844824"/>
            <a:ext cx="3638550" cy="3638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087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388" y="0"/>
            <a:ext cx="7315200" cy="1154097"/>
          </a:xfrm>
        </p:spPr>
        <p:txBody>
          <a:bodyPr/>
          <a:lstStyle/>
          <a:p>
            <a:pPr algn="ctr"/>
            <a:r>
              <a:rPr lang="uk-UA" dirty="0" smtClean="0"/>
              <a:t>АЛЕ!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712968" cy="353952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Однак</a:t>
            </a:r>
            <a:r>
              <a:rPr lang="en-US" sz="2400" dirty="0" smtClean="0"/>
              <a:t>,</a:t>
            </a:r>
            <a:r>
              <a:rPr lang="uk-UA" sz="2400" dirty="0" smtClean="0"/>
              <a:t> існують рідкісні генетичні </a:t>
            </a:r>
            <a:r>
              <a:rPr lang="uk-UA" sz="2400" dirty="0" err="1" smtClean="0"/>
              <a:t>паталогії</a:t>
            </a:r>
            <a:r>
              <a:rPr lang="uk-UA" sz="2400" dirty="0" smtClean="0"/>
              <a:t> </a:t>
            </a:r>
            <a:r>
              <a:rPr lang="ru-RU" sz="2400" dirty="0" err="1"/>
              <a:t>п</a:t>
            </a:r>
            <a:r>
              <a:rPr lang="ru-RU" sz="2400" dirty="0" err="1" smtClean="0"/>
              <a:t>ов'язані</a:t>
            </a:r>
            <a:r>
              <a:rPr lang="ru-RU" sz="2400" dirty="0"/>
              <a:t> </a:t>
            </a:r>
            <a:r>
              <a:rPr lang="ru-RU" sz="2400" dirty="0" smtClean="0"/>
              <a:t>з </a:t>
            </a:r>
            <a:r>
              <a:rPr lang="ru-RU" sz="2400" dirty="0" err="1" smtClean="0"/>
              <a:t>порушенням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розладів</a:t>
            </a:r>
            <a:r>
              <a:rPr lang="ru-RU" sz="2400" dirty="0" smtClean="0"/>
              <a:t> сну.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: </a:t>
            </a:r>
            <a:r>
              <a:rPr lang="ru-RU" sz="2400" dirty="0" err="1" smtClean="0"/>
              <a:t>фатальне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сімейне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безсоння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нарколепсія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5256584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4760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5144">
            <a:off x="4893454" y="2040398"/>
            <a:ext cx="3908821" cy="2603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15200" cy="1154097"/>
          </a:xfrm>
        </p:spPr>
        <p:txBody>
          <a:bodyPr/>
          <a:lstStyle/>
          <a:p>
            <a:r>
              <a:rPr lang="ru-RU" dirty="0" err="1"/>
              <a:t>Фатальн</a:t>
            </a:r>
            <a:r>
              <a:rPr lang="uk-UA" dirty="0"/>
              <a:t>е</a:t>
            </a:r>
            <a:r>
              <a:rPr lang="ru-RU" dirty="0"/>
              <a:t> </a:t>
            </a:r>
            <a:r>
              <a:rPr lang="ru-RU" dirty="0" err="1"/>
              <a:t>сімейне</a:t>
            </a:r>
            <a:r>
              <a:rPr lang="ru-RU" dirty="0"/>
              <a:t> </a:t>
            </a:r>
            <a:r>
              <a:rPr lang="ru-RU" dirty="0" err="1"/>
              <a:t>безсоння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4896544" cy="5040600"/>
          </a:xfrm>
        </p:spPr>
        <p:txBody>
          <a:bodyPr>
            <a:normAutofit fontScale="92500"/>
          </a:bodyPr>
          <a:lstStyle/>
          <a:p>
            <a:r>
              <a:rPr lang="ru-RU" sz="2400" dirty="0" err="1"/>
              <a:t>Фатальне</a:t>
            </a:r>
            <a:r>
              <a:rPr lang="ru-RU" sz="2400" dirty="0"/>
              <a:t> </a:t>
            </a:r>
            <a:r>
              <a:rPr lang="ru-RU" sz="2400" dirty="0" err="1"/>
              <a:t>сімейне</a:t>
            </a:r>
            <a:r>
              <a:rPr lang="ru-RU" sz="2400" dirty="0"/>
              <a:t> </a:t>
            </a:r>
            <a:r>
              <a:rPr lang="ru-RU" sz="2400" err="1"/>
              <a:t>безсоння</a:t>
            </a:r>
            <a:r>
              <a:rPr lang="ru-RU" sz="2400"/>
              <a:t> </a:t>
            </a:r>
            <a:r>
              <a:rPr lang="ru-RU" sz="2400" smtClean="0"/>
              <a:t>– рідкісна спадкова хвороба, при якій людина гине від нездатності заснути. Досі вона відзначалася лише в 40 сім’ях по всьому світу. Фатальне безсоння зазвичай проявляється між 30 і 60 роками (найчастіше – після 50 років) і триває від 7 до 36 місяців. У міру того, як захворювання прогресує, пацієнт страждає від все більш важких порушень сну, причому ніякі снодійні йому не допомагають</a:t>
            </a:r>
            <a:r>
              <a:rPr lang="en-US" sz="2400" smtClean="0"/>
              <a:t>.</a:t>
            </a:r>
            <a:endParaRPr lang="ru-RU" sz="240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220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583</TotalTime>
  <Words>857</Words>
  <Application>Microsoft Office PowerPoint</Application>
  <PresentationFormat>Экран (4:3)</PresentationFormat>
  <Paragraphs>79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Перспектива</vt:lpstr>
      <vt:lpstr>Дослідження порушень циркадних ритмів у людини</vt:lpstr>
      <vt:lpstr>Циркадні ритми –</vt:lpstr>
      <vt:lpstr>Сон - </vt:lpstr>
      <vt:lpstr>Класифікації розладів сну</vt:lpstr>
      <vt:lpstr>Інсомнія буває гострою, періодичною і хронічною</vt:lpstr>
      <vt:lpstr>Причини інсомії:</vt:lpstr>
      <vt:lpstr>Лікування розладів сну</vt:lpstr>
      <vt:lpstr>АЛЕ!</vt:lpstr>
      <vt:lpstr>Фатальне сімейне безсоння</vt:lpstr>
      <vt:lpstr>Стадії фатальної сімейної хвороби:</vt:lpstr>
      <vt:lpstr>Причина виникнення та лікування </vt:lpstr>
      <vt:lpstr>Схема генетичного успадкування фатальної сімейної хвороби</vt:lpstr>
      <vt:lpstr>Нарколепсія </vt:lpstr>
      <vt:lpstr>Другий симптом нарколепсії</vt:lpstr>
      <vt:lpstr>Причина виникнення</vt:lpstr>
      <vt:lpstr>Лікування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порушень добових ритмів у людини</dc:title>
  <dc:creator>Ira</dc:creator>
  <cp:lastModifiedBy>Ira</cp:lastModifiedBy>
  <cp:revision>26</cp:revision>
  <dcterms:created xsi:type="dcterms:W3CDTF">2019-12-02T11:16:36Z</dcterms:created>
  <dcterms:modified xsi:type="dcterms:W3CDTF">2019-12-15T21:57:56Z</dcterms:modified>
</cp:coreProperties>
</file>